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56" r:id="rId2"/>
    <p:sldId id="280" r:id="rId3"/>
    <p:sldId id="357" r:id="rId4"/>
    <p:sldId id="360" r:id="rId5"/>
    <p:sldId id="283" r:id="rId6"/>
    <p:sldId id="284" r:id="rId7"/>
    <p:sldId id="359" r:id="rId8"/>
    <p:sldId id="361" r:id="rId9"/>
    <p:sldId id="362" r:id="rId10"/>
    <p:sldId id="366" r:id="rId11"/>
    <p:sldId id="285" r:id="rId12"/>
    <p:sldId id="286" r:id="rId13"/>
    <p:sldId id="363" r:id="rId14"/>
    <p:sldId id="287" r:id="rId15"/>
    <p:sldId id="320" r:id="rId16"/>
    <p:sldId id="290" r:id="rId17"/>
    <p:sldId id="289" r:id="rId18"/>
    <p:sldId id="294" r:id="rId19"/>
    <p:sldId id="293" r:id="rId20"/>
    <p:sldId id="295" r:id="rId21"/>
    <p:sldId id="291" r:id="rId22"/>
    <p:sldId id="354" r:id="rId23"/>
    <p:sldId id="292" r:id="rId24"/>
    <p:sldId id="296" r:id="rId25"/>
    <p:sldId id="355" r:id="rId26"/>
    <p:sldId id="364" r:id="rId27"/>
    <p:sldId id="279" r:id="rId28"/>
    <p:sldId id="336" r:id="rId29"/>
    <p:sldId id="337" r:id="rId30"/>
    <p:sldId id="339" r:id="rId31"/>
    <p:sldId id="307" r:id="rId32"/>
    <p:sldId id="310" r:id="rId33"/>
    <p:sldId id="313" r:id="rId34"/>
    <p:sldId id="312" r:id="rId35"/>
    <p:sldId id="367" r:id="rId36"/>
    <p:sldId id="368" r:id="rId37"/>
    <p:sldId id="330" r:id="rId38"/>
    <p:sldId id="333" r:id="rId39"/>
    <p:sldId id="369" r:id="rId40"/>
    <p:sldId id="370" r:id="rId41"/>
    <p:sldId id="371" r:id="rId42"/>
    <p:sldId id="348" r:id="rId43"/>
    <p:sldId id="372" r:id="rId44"/>
    <p:sldId id="350" r:id="rId45"/>
    <p:sldId id="349" r:id="rId46"/>
    <p:sldId id="351" r:id="rId47"/>
    <p:sldId id="373" r:id="rId48"/>
    <p:sldId id="374" r:id="rId49"/>
    <p:sldId id="375" r:id="rId50"/>
    <p:sldId id="376" r:id="rId51"/>
    <p:sldId id="352" r:id="rId52"/>
    <p:sldId id="377" r:id="rId53"/>
  </p:sldIdLst>
  <p:sldSz cx="12192000" cy="6858000"/>
  <p:notesSz cx="6858000" cy="9144000"/>
  <p:embeddedFontLst>
    <p:embeddedFont>
      <p:font typeface="等线" panose="02010600030101010101" pitchFamily="2" charset="-122"/>
      <p:regular r:id="rId55"/>
      <p:bold r:id="rId56"/>
    </p:embeddedFont>
    <p:embeddedFont>
      <p:font typeface="等线 Light" panose="02010600030101010101" pitchFamily="2" charset="-122"/>
      <p:regular r:id="rId57"/>
    </p:embeddedFont>
    <p:embeddedFont>
      <p:font typeface="微软雅黑 Light" panose="020B0502040204020203" pitchFamily="34" charset="-122"/>
      <p:regular r:id="rId58"/>
    </p:embeddedFont>
    <p:embeddedFont>
      <p:font typeface="Cambria Math" panose="02040503050406030204" pitchFamily="18" charset="0"/>
      <p:regular r:id="rId59"/>
    </p:embeddedFont>
    <p:embeddedFont>
      <p:font typeface="Microsoft YaHei" panose="020B0503020204020204" pitchFamily="34" charset="-122"/>
      <p:regular r:id="rId60"/>
      <p:bold r:id="rId61"/>
    </p:embeddedFont>
    <p:embeddedFont>
      <p:font typeface="Microsoft YaHei" panose="020B0503020204020204" pitchFamily="34" charset="-122"/>
      <p:regular r:id="rId60"/>
      <p:bold r:id="rId61"/>
    </p:embeddedFont>
  </p:embeddedFontLst>
  <p:defaultTex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0"/>
    <a:srgbClr val="731F2B"/>
    <a:srgbClr val="C00000"/>
    <a:srgbClr val="E8D3BE"/>
    <a:srgbClr val="A02A32"/>
    <a:srgbClr val="179933"/>
    <a:srgbClr val="1ECA43"/>
    <a:srgbClr val="A52D3D"/>
    <a:srgbClr val="C13F4C"/>
    <a:srgbClr val="3D40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8" autoAdjust="0"/>
    <p:restoredTop sz="75200" autoAdjust="0"/>
  </p:normalViewPr>
  <p:slideViewPr>
    <p:cSldViewPr snapToGrid="0">
      <p:cViewPr varScale="1">
        <p:scale>
          <a:sx n="162" d="100"/>
          <a:sy n="162" d="100"/>
        </p:scale>
        <p:origin x="3176" y="18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5/5/24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B28674F-E567-AA4B-8C16-788D7CE21C4F}" type="slidenum">
              <a:rPr lang="en-CN" smtClean="0"/>
              <a:t>1</a:t>
            </a:fld>
            <a:endParaRPr kumimoji="1" lang="en-CN" altLang="zh-CN"/>
          </a:p>
        </p:txBody>
      </p:sp>
    </p:spTree>
    <p:extLst>
      <p:ext uri="{BB962C8B-B14F-4D97-AF65-F5344CB8AC3E}">
        <p14:creationId xmlns:p14="http://schemas.microsoft.com/office/powerpoint/2010/main" val="1285909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 为了便于研究物体的实际几何信息，在计算机视觉中，通常对与实际物体同方向、与像平面中物体同大小的</a:t>
            </a:r>
            <a:r>
              <a:rPr lang="zh-CN" altLang="en-US" b="1" dirty="0">
                <a:solidFill>
                  <a:srgbClr val="00B050"/>
                </a:solidFill>
                <a:latin typeface="Times New Roman" panose="02020603050405020304" pitchFamily="18" charset="0"/>
                <a:cs typeface="Times New Roman" panose="02020603050405020304" pitchFamily="18" charset="0"/>
              </a:rPr>
              <a:t>虚拟像平面</a:t>
            </a:r>
            <a:r>
              <a:rPr lang="zh-CN" altLang="en-US" dirty="0">
                <a:latin typeface="Times New Roman" panose="02020603050405020304" pitchFamily="18" charset="0"/>
                <a:cs typeface="Times New Roman" panose="02020603050405020304" pitchFamily="18" charset="0"/>
              </a:rPr>
              <a:t>中的图像进行处理。</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B28674F-E567-AA4B-8C16-788D7CE21C4F}" type="slidenum">
              <a:rPr lang="en-US" altLang="zh-CN" smtClean="0"/>
              <a:t>13</a:t>
            </a:fld>
            <a:endParaRPr kumimoji="1" lang="zh-CN" altLang="en-US"/>
          </a:p>
        </p:txBody>
      </p:sp>
    </p:spTree>
    <p:extLst>
      <p:ext uri="{BB962C8B-B14F-4D97-AF65-F5344CB8AC3E}">
        <p14:creationId xmlns:p14="http://schemas.microsoft.com/office/powerpoint/2010/main" val="10979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图中像平面坐标系</a:t>
                </a:r>
                <a14:m>
                  <m:oMath xmlns:m="http://schemas.openxmlformats.org/officeDocument/2006/math">
                    <m:sSup>
                      <m:sSupPr>
                        <m:ctrlPr>
                          <a:rPr lang="en-US" altLang="zh-CN" sz="1200" b="0" i="1" dirty="0" smtClean="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2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𝑥</m:t>
                        </m:r>
                      </m:e>
                      <m:sup>
                        <m:r>
                          <a:rPr lang="en-US" altLang="zh-CN" sz="1200" b="0" i="1" dirty="0" smtClean="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m:t>
                        </m:r>
                      </m:sup>
                    </m:sSup>
                  </m:oMath>
                </a14:m>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轴和</a:t>
                </a:r>
                <a14:m>
                  <m:oMath xmlns:m="http://schemas.openxmlformats.org/officeDocument/2006/math">
                    <m:sSup>
                      <m:sSupPr>
                        <m:ctrlPr>
                          <a:rPr lang="en-US" altLang="zh-CN" sz="12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200" b="0" i="1" dirty="0" smtClean="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𝑦</m:t>
                        </m:r>
                      </m:e>
                      <m:sup>
                        <m:r>
                          <a:rPr lang="en-US" altLang="zh-CN" sz="12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m:t>
                        </m:r>
                      </m:sup>
                    </m:sSup>
                  </m:oMath>
                </a14:m>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轴方向与像平面的坐标系</a:t>
                </a:r>
                <a14:m>
                  <m:oMath xmlns:m="http://schemas.openxmlformats.org/officeDocument/2006/math">
                    <m:r>
                      <a:rPr lang="en-US" altLang="zh-CN" sz="12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轴和</a:t>
                </a:r>
                <a14:m>
                  <m:oMath xmlns:m="http://schemas.openxmlformats.org/officeDocument/2006/math">
                    <m:r>
                      <m:rPr>
                        <m:sty m:val="p"/>
                      </m:rPr>
                      <a:rPr lang="en-US" altLang="zh-CN" sz="12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y</m:t>
                    </m:r>
                  </m:oMath>
                </a14:m>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轴相反，是为了便于保持空间点坐标在映射之后的正负</a:t>
                </a:r>
                <a:r>
                  <a:rPr lang="zh-CN" altLang="en-US" sz="1200" dirty="0">
                    <a:solidFill>
                      <a:schemeClr val="bg1">
                        <a:lumMod val="50000"/>
                      </a:schemeClr>
                    </a:solidFill>
                    <a:latin typeface="Times New Roman" panose="02020603050405020304" pitchFamily="18" charset="0"/>
                    <a:ea typeface="+mn-ea"/>
                    <a:cs typeface="Times New Roman" panose="02020603050405020304" pitchFamily="18" charset="0"/>
                  </a:rPr>
                  <a:t>性</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图中像平面坐标系</a:t>
                </a:r>
                <a:r>
                  <a:rPr lang="en-US" altLang="zh-CN" sz="1200" i="0"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a:t>𝑥</a:t>
                </a:r>
                <a:r>
                  <a:rPr lang="en-US" altLang="zh-CN" sz="1200" b="0" i="0"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轴和</a:t>
                </a:r>
                <a:r>
                  <a:rPr lang="en-US" altLang="zh-CN" sz="1200" b="0" i="0"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a:t>𝑦^</a:t>
                </a:r>
                <a:r>
                  <a:rPr lang="en-US" altLang="zh-CN" sz="1200" i="0"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轴方向与像平面的坐标系</a:t>
                </a:r>
                <a:r>
                  <a:rPr lang="en-US" altLang="zh-CN" sz="1200" i="0"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a:t>𝑥</a:t>
                </a:r>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轴和</a:t>
                </a:r>
                <a:r>
                  <a:rPr lang="en-US" altLang="zh-CN" sz="1200" i="0"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a:t>y</a:t>
                </a:r>
                <a:r>
                  <a:rPr lang="zh-CN" altLang="en-US" sz="12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轴相反，是为了便于保持空间点坐标在映射之后的正负</a:t>
                </a:r>
                <a:r>
                  <a:rPr lang="zh-CN" altLang="en-US" sz="1200" dirty="0">
                    <a:solidFill>
                      <a:schemeClr val="bg1">
                        <a:lumMod val="50000"/>
                      </a:schemeClr>
                    </a:solidFill>
                    <a:latin typeface="Times New Roman" panose="02020603050405020304" pitchFamily="18" charset="0"/>
                    <a:ea typeface="+mn-ea"/>
                    <a:cs typeface="Times New Roman" panose="02020603050405020304" pitchFamily="18" charset="0"/>
                  </a:rPr>
                  <a:t>性</a:t>
                </a:r>
              </a:p>
            </p:txBody>
          </p:sp>
        </mc:Fallback>
      </mc:AlternateContent>
      <p:sp>
        <p:nvSpPr>
          <p:cNvPr id="4" name="灯片编号占位符 3"/>
          <p:cNvSpPr>
            <a:spLocks noGrp="1"/>
          </p:cNvSpPr>
          <p:nvPr>
            <p:ph type="sldNum" sz="quarter" idx="5"/>
          </p:nvPr>
        </p:nvSpPr>
        <p:spPr/>
        <p:txBody>
          <a:bodyPr/>
          <a:lstStyle/>
          <a:p>
            <a:fld id="{1B28674F-E567-AA4B-8C16-788D7CE21C4F}" type="slidenum">
              <a:rPr lang="en-US" altLang="zh-CN" smtClean="0"/>
              <a:t>14</a:t>
            </a:fld>
            <a:endParaRPr kumimoji="1" lang="zh-CN" altLang="en-US"/>
          </a:p>
        </p:txBody>
      </p:sp>
    </p:spTree>
    <p:extLst>
      <p:ext uri="{BB962C8B-B14F-4D97-AF65-F5344CB8AC3E}">
        <p14:creationId xmlns:p14="http://schemas.microsoft.com/office/powerpoint/2010/main" val="412186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8674F-E567-AA4B-8C16-788D7CE21C4F}" type="slidenum">
              <a:rPr lang="en-US"/>
              <a:t>15</a:t>
            </a:fld>
            <a:endParaRPr kumimoji="1" lang="en-US" altLang="zh-CN"/>
          </a:p>
        </p:txBody>
      </p:sp>
    </p:spTree>
    <p:extLst>
      <p:ext uri="{BB962C8B-B14F-4D97-AF65-F5344CB8AC3E}">
        <p14:creationId xmlns:p14="http://schemas.microsoft.com/office/powerpoint/2010/main" val="2319465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2FB3A5-653F-F499-61C8-BEFA88D31E48}"/>
              </a:ext>
            </a:extLst>
          </p:cNvPr>
          <p:cNvSpPr>
            <a:spLocks noGrp="1"/>
          </p:cNvSpPr>
          <p:nvPr>
            <p:ph type="body" idx="1"/>
          </p:nvPr>
        </p:nvSpPr>
        <p:spPr/>
        <p:txBody>
          <a:bodyPr/>
          <a:lstStyle/>
          <a:p>
            <a:r>
              <a:rPr lang="en-US"/>
              <a:t>这里的焦距是摄影机焦距</a:t>
            </a:r>
            <a:r>
              <a:rPr lang="zh-CN" altLang="en-US"/>
              <a:t>，是透镜到底片的距离，而不是透镜的焦距</a:t>
            </a:r>
            <a:r>
              <a:rPr lang="en-US" altLang="zh-CN"/>
              <a:t>f</a:t>
            </a:r>
            <a:r>
              <a:rPr lang="zh-CN" altLang="en-US"/>
              <a:t>。</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031439D-7345-6260-EEF6-6046D757CB98}"/>
              </a:ext>
            </a:extLst>
          </p:cNvPr>
          <p:cNvSpPr>
            <a:spLocks noGrp="1"/>
          </p:cNvSpPr>
          <p:nvPr>
            <p:ph type="body" idx="1"/>
          </p:nvPr>
        </p:nvSpPr>
        <p:spPr/>
        <p:txBody>
          <a:bodyPr/>
          <a:lstStyle/>
          <a:p>
            <a:r>
              <a:rPr lang="en-US" altLang="zh-CN" sz="3600"/>
              <a:t>suppose</a:t>
            </a:r>
            <a:r>
              <a:rPr lang="zh-CN" altLang="en-US" sz="3600"/>
              <a:t> </a:t>
            </a:r>
            <a:r>
              <a:rPr lang="en-US" altLang="zh-CN" sz="3600"/>
              <a:t>R</a:t>
            </a:r>
            <a:r>
              <a:rPr lang="zh-CN" altLang="en-US" sz="3600"/>
              <a:t> </a:t>
            </a:r>
            <a:r>
              <a:rPr lang="en-US" altLang="zh-CN" sz="3600"/>
              <a:t>=</a:t>
            </a:r>
            <a:r>
              <a:rPr lang="zh-CN" altLang="en-US" sz="3600"/>
              <a:t> </a:t>
            </a:r>
            <a:r>
              <a:rPr lang="en-US" altLang="zh-CN" sz="3600"/>
              <a:t>[Rij],</a:t>
            </a:r>
            <a:r>
              <a:rPr lang="zh-CN" altLang="en-US" sz="3600"/>
              <a:t> </a:t>
            </a:r>
            <a:r>
              <a:rPr lang="en-US" altLang="zh-CN" sz="3600"/>
              <a:t>then</a:t>
            </a:r>
            <a:r>
              <a:rPr lang="zh-CN" altLang="en-US" sz="3600"/>
              <a:t> </a:t>
            </a:r>
            <a:r>
              <a:rPr lang="en-US" altLang="zh-CN" sz="3600"/>
              <a:t>[R,</a:t>
            </a:r>
            <a:r>
              <a:rPr lang="zh-CN" altLang="en-US" sz="3600"/>
              <a:t> </a:t>
            </a:r>
            <a:r>
              <a:rPr lang="en-US" altLang="zh-CN" sz="3600"/>
              <a:t>T][X,</a:t>
            </a:r>
            <a:r>
              <a:rPr lang="zh-CN" altLang="en-US" sz="3600"/>
              <a:t> </a:t>
            </a:r>
            <a:r>
              <a:rPr lang="en-US" altLang="zh-CN" sz="3600"/>
              <a:t>Y,</a:t>
            </a:r>
            <a:r>
              <a:rPr lang="zh-CN" altLang="en-US" sz="3600"/>
              <a:t> </a:t>
            </a:r>
            <a:r>
              <a:rPr lang="en-US" altLang="zh-CN" sz="3600"/>
              <a:t>Z,</a:t>
            </a:r>
            <a:r>
              <a:rPr lang="zh-CN" altLang="en-US" sz="3600"/>
              <a:t> </a:t>
            </a:r>
            <a:r>
              <a:rPr lang="en-US" altLang="zh-CN" sz="3600"/>
              <a:t>1]^T</a:t>
            </a:r>
            <a:r>
              <a:rPr lang="zh-CN" altLang="en-US" sz="3600"/>
              <a:t> </a:t>
            </a:r>
            <a:r>
              <a:rPr lang="en-US" altLang="zh-CN" sz="3600"/>
              <a:t>=</a:t>
            </a:r>
            <a:r>
              <a:rPr lang="zh-CN" altLang="en-US" sz="3600"/>
              <a:t> </a:t>
            </a:r>
            <a:r>
              <a:rPr lang="en-US" altLang="zh-CN" sz="3600"/>
              <a:t>[[R11X</a:t>
            </a:r>
            <a:r>
              <a:rPr lang="zh-CN" altLang="en-US" sz="3600"/>
              <a:t> </a:t>
            </a:r>
            <a:r>
              <a:rPr lang="en-US" altLang="zh-CN" sz="3600"/>
              <a:t>+</a:t>
            </a:r>
            <a:r>
              <a:rPr lang="zh-CN" altLang="en-US" sz="3600"/>
              <a:t> </a:t>
            </a:r>
            <a:r>
              <a:rPr lang="en-US" altLang="zh-CN" sz="3600"/>
              <a:t>R12Y</a:t>
            </a:r>
            <a:r>
              <a:rPr lang="zh-CN" altLang="en-US" sz="3600"/>
              <a:t> </a:t>
            </a:r>
            <a:r>
              <a:rPr lang="en-US" altLang="zh-CN" sz="3600"/>
              <a:t>+</a:t>
            </a:r>
            <a:r>
              <a:rPr lang="zh-CN" altLang="en-US" sz="3600"/>
              <a:t> </a:t>
            </a:r>
            <a:r>
              <a:rPr lang="en-US" altLang="zh-CN" sz="3600"/>
              <a:t>R13Z</a:t>
            </a:r>
            <a:r>
              <a:rPr lang="zh-CN" altLang="en-US" sz="3600"/>
              <a:t> </a:t>
            </a:r>
            <a:r>
              <a:rPr lang="en-US" altLang="zh-CN" sz="3600"/>
              <a:t>+</a:t>
            </a:r>
            <a:r>
              <a:rPr lang="zh-CN" altLang="en-US" sz="3600"/>
              <a:t> </a:t>
            </a:r>
            <a:r>
              <a:rPr lang="en-US" altLang="zh-CN" sz="3600"/>
              <a:t>dx]</a:t>
            </a:r>
            <a:r>
              <a:rPr lang="zh-CN" altLang="en-US" sz="3600"/>
              <a:t>     </a:t>
            </a:r>
            <a:r>
              <a:rPr lang="en-US" altLang="zh-CN" sz="3600"/>
              <a:t>=</a:t>
            </a:r>
            <a:r>
              <a:rPr lang="zh-CN" altLang="en-US" sz="3600"/>
              <a:t> </a:t>
            </a:r>
            <a:r>
              <a:rPr lang="en-US" altLang="zh-CN" sz="3600"/>
              <a:t>[x,</a:t>
            </a:r>
            <a:r>
              <a:rPr lang="zh-CN" altLang="en-US" sz="3600"/>
              <a:t> </a:t>
            </a:r>
            <a:r>
              <a:rPr lang="en-US" altLang="zh-CN" sz="3600"/>
              <a:t>y,</a:t>
            </a:r>
            <a:r>
              <a:rPr lang="zh-CN" altLang="en-US" sz="3600"/>
              <a:t> </a:t>
            </a:r>
            <a:r>
              <a:rPr lang="en-US" altLang="zh-CN" sz="3600"/>
              <a:t>z]^T</a:t>
            </a:r>
          </a:p>
          <a:p>
            <a:r>
              <a:rPr lang="en-US" sz="3600"/>
              <a:t>			</a:t>
            </a:r>
            <a:r>
              <a:rPr lang="zh-CN" altLang="en-US" sz="3600"/>
              <a:t>            </a:t>
            </a:r>
            <a:r>
              <a:rPr lang="en-US" altLang="zh-CN" sz="3600"/>
              <a:t>[R21X</a:t>
            </a:r>
            <a:r>
              <a:rPr lang="zh-CN" altLang="en-US" sz="3600"/>
              <a:t> </a:t>
            </a:r>
            <a:r>
              <a:rPr lang="en-US" altLang="zh-CN" sz="3600"/>
              <a:t>+</a:t>
            </a:r>
            <a:r>
              <a:rPr lang="zh-CN" altLang="en-US" sz="3600"/>
              <a:t> </a:t>
            </a:r>
            <a:r>
              <a:rPr lang="en-US" altLang="zh-CN" sz="3600"/>
              <a:t>R22Y</a:t>
            </a:r>
            <a:r>
              <a:rPr lang="zh-CN" altLang="en-US" sz="3600"/>
              <a:t> </a:t>
            </a:r>
            <a:r>
              <a:rPr lang="en-US" altLang="zh-CN" sz="3600"/>
              <a:t>+</a:t>
            </a:r>
            <a:r>
              <a:rPr lang="zh-CN" altLang="en-US" sz="3600"/>
              <a:t> </a:t>
            </a:r>
            <a:r>
              <a:rPr lang="en-US" altLang="zh-CN" sz="3600"/>
              <a:t>R23Z</a:t>
            </a:r>
            <a:r>
              <a:rPr lang="zh-CN" altLang="en-US" sz="3600"/>
              <a:t> </a:t>
            </a:r>
            <a:r>
              <a:rPr lang="en-US" altLang="zh-CN" sz="3600"/>
              <a:t>+</a:t>
            </a:r>
            <a:r>
              <a:rPr lang="zh-CN" altLang="en-US" sz="3600"/>
              <a:t> </a:t>
            </a:r>
            <a:r>
              <a:rPr lang="en-US" altLang="zh-CN" sz="3600"/>
              <a:t>dy]</a:t>
            </a:r>
          </a:p>
          <a:p>
            <a:r>
              <a:rPr lang="en-US" sz="3600"/>
              <a:t>			</a:t>
            </a:r>
            <a:r>
              <a:rPr lang="zh-CN" altLang="en-US" sz="3600"/>
              <a:t>            </a:t>
            </a:r>
            <a:r>
              <a:rPr lang="en-US" altLang="zh-CN" sz="3600"/>
              <a:t>[R31X</a:t>
            </a:r>
            <a:r>
              <a:rPr lang="zh-CN" altLang="en-US" sz="3600"/>
              <a:t> </a:t>
            </a:r>
            <a:r>
              <a:rPr lang="en-US" altLang="zh-CN" sz="3600"/>
              <a:t>+</a:t>
            </a:r>
            <a:r>
              <a:rPr lang="zh-CN" altLang="en-US" sz="3600"/>
              <a:t> </a:t>
            </a:r>
            <a:r>
              <a:rPr lang="en-US" altLang="zh-CN" sz="3600"/>
              <a:t>R32Y</a:t>
            </a:r>
            <a:r>
              <a:rPr lang="zh-CN" altLang="en-US" sz="3600"/>
              <a:t> </a:t>
            </a:r>
            <a:r>
              <a:rPr lang="en-US" altLang="zh-CN" sz="3600"/>
              <a:t>+</a:t>
            </a:r>
            <a:r>
              <a:rPr lang="zh-CN" altLang="en-US" sz="3600"/>
              <a:t> </a:t>
            </a:r>
            <a:r>
              <a:rPr lang="en-US" altLang="zh-CN" sz="3600"/>
              <a:t>R33Z</a:t>
            </a:r>
            <a:r>
              <a:rPr lang="zh-CN" altLang="en-US" sz="3600"/>
              <a:t> </a:t>
            </a:r>
            <a:r>
              <a:rPr lang="en-US" altLang="zh-CN" sz="3600"/>
              <a:t>+</a:t>
            </a:r>
            <a:r>
              <a:rPr lang="zh-CN" altLang="en-US" sz="3600"/>
              <a:t> </a:t>
            </a:r>
            <a:r>
              <a:rPr lang="en-US" altLang="zh-CN" sz="3600"/>
              <a:t>dz]]</a:t>
            </a:r>
            <a:endParaRPr lang="en-US" sz="3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a:extLst>
              <a:ext uri="{FF2B5EF4-FFF2-40B4-BE49-F238E27FC236}">
                <a16:creationId xmlns:a16="http://schemas.microsoft.com/office/drawing/2014/main" id="{6316B225-5A99-A161-26EA-A0863DD0F8B6}"/>
              </a:ext>
            </a:extLst>
          </p:cNvPr>
          <p:cNvSpPr>
            <a:spLocks noGrp="1"/>
          </p:cNvSpPr>
          <p:nvPr>
            <p:ph type="body" idx="1"/>
          </p:nvPr>
        </p:nvSpPr>
        <p:spPr/>
        <p:txBody>
          <a:bodyPr/>
          <a:lstStyle/>
          <a:p>
            <a:r>
              <a:rPr lang="en-US"/>
              <a:t>这里的</a:t>
            </a:r>
            <a:r>
              <a:rPr lang="en-US" altLang="zh-CN"/>
              <a:t>w’</a:t>
            </a:r>
            <a:r>
              <a:rPr lang="zh-CN" altLang="en-US"/>
              <a:t>其实就是</a:t>
            </a:r>
            <a:r>
              <a:rPr lang="en-US" altLang="zh-CN"/>
              <a:t>z</a:t>
            </a:r>
            <a:r>
              <a:rPr lang="zh-CN" altLang="en-US"/>
              <a:t>。在齐次坐标中，等比例放大所有维度无所谓，都会变成相同的坐标系坐标。</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a:t>
            </a:r>
            <a:r>
              <a:rPr lang="zh-CN" altLang="en-US" dirty="0"/>
              <a:t>为齐次项参数，反应空间距离到像素距离的转换系数</a:t>
            </a:r>
            <a:endParaRPr lang="en-CN" dirty="0"/>
          </a:p>
        </p:txBody>
      </p:sp>
      <p:sp>
        <p:nvSpPr>
          <p:cNvPr id="4" name="Slide Number Placeholder 3"/>
          <p:cNvSpPr>
            <a:spLocks noGrp="1"/>
          </p:cNvSpPr>
          <p:nvPr>
            <p:ph type="sldNum" sz="quarter" idx="5"/>
          </p:nvPr>
        </p:nvSpPr>
        <p:spPr/>
        <p:txBody>
          <a:bodyPr/>
          <a:lstStyle/>
          <a:p>
            <a:fld id="{1B28674F-E567-AA4B-8C16-788D7CE21C4F}" type="slidenum">
              <a:rPr lang="en-CN" smtClean="0"/>
              <a:t>25</a:t>
            </a:fld>
            <a:endParaRPr kumimoji="1" lang="en-CN" altLang="zh-CN"/>
          </a:p>
        </p:txBody>
      </p:sp>
    </p:spTree>
    <p:extLst>
      <p:ext uri="{BB962C8B-B14F-4D97-AF65-F5344CB8AC3E}">
        <p14:creationId xmlns:p14="http://schemas.microsoft.com/office/powerpoint/2010/main" val="13628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在这里简单说利用对于关系可以求解</a:t>
            </a:r>
            <a:r>
              <a:rPr lang="en-US" altLang="zh-CN"/>
              <a:t>3D</a:t>
            </a:r>
            <a:r>
              <a:rPr lang="zh-CN" altLang="en-US"/>
              <a:t>空间中的坐标，然后介绍对应点的计算方式</a:t>
            </a:r>
            <a:endParaRPr lang="en-US" altLang="zh-CN"/>
          </a:p>
        </p:txBody>
      </p:sp>
      <p:sp>
        <p:nvSpPr>
          <p:cNvPr id="4" name="灯片编号占位符 3"/>
          <p:cNvSpPr>
            <a:spLocks noGrp="1"/>
          </p:cNvSpPr>
          <p:nvPr>
            <p:ph type="sldNum" sz="quarter" idx="5"/>
          </p:nvPr>
        </p:nvSpPr>
        <p:spPr/>
        <p:txBody>
          <a:bodyPr/>
          <a:lstStyle/>
          <a:p>
            <a:fld id="{1B28674F-E567-AA4B-8C16-788D7CE21C4F}" type="slidenum">
              <a:rPr lang="en-US" altLang="zh-CN" smtClean="0"/>
              <a:t>29</a:t>
            </a:fld>
            <a:endParaRPr kumimoji="1" lang="zh-CN" altLang="en-US"/>
          </a:p>
        </p:txBody>
      </p:sp>
    </p:spTree>
    <p:extLst>
      <p:ext uri="{BB962C8B-B14F-4D97-AF65-F5344CB8AC3E}">
        <p14:creationId xmlns:p14="http://schemas.microsoft.com/office/powerpoint/2010/main" val="210261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在这里简单说利用对于关系可以求解</a:t>
                </a:r>
                <a:r>
                  <a:rPr lang="en-US" altLang="zh-CN" dirty="0"/>
                  <a:t>3D</a:t>
                </a:r>
                <a:r>
                  <a:rPr lang="zh-CN" altLang="en-US" dirty="0"/>
                  <a:t>空间中的坐标，然后介绍对应点的计算方式</a:t>
                </a:r>
                <a:r>
                  <a:rPr lang="en-US" altLang="zh-CN" dirty="0"/>
                  <a:t>.</a:t>
                </a:r>
              </a:p>
              <a:p>
                <a:r>
                  <a:rPr lang="zh-CN" altLang="en-US" dirty="0"/>
                  <a:t>世界坐标系事实上是无法知道的，但是世界坐标系和相机坐标系都是空间中的</a:t>
                </a:r>
                <a:r>
                  <a:rPr lang="en-US" altLang="zh-CN" dirty="0"/>
                  <a:t>3</a:t>
                </a:r>
                <a:r>
                  <a:rPr lang="zh-CN" altLang="en-US" dirty="0"/>
                  <a:t>维坐标系。所以仅需得到目标点在图像坐标系中的坐标就可以得到其空间位置以及物体表面结构，因此，我们仅需假设相机</a:t>
                </a:r>
                <a:r>
                  <a:rPr lang="en-US" altLang="zh-CN" dirty="0"/>
                  <a:t>1</a:t>
                </a:r>
                <a:r>
                  <a:rPr lang="zh-CN" altLang="en-US" dirty="0"/>
                  <a:t>坐标系与世界坐标系重合就可以计算出参数</a:t>
                </a:r>
                <a14:m>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1</m:t>
                        </m:r>
                      </m:sub>
                    </m:sSub>
                    <m:r>
                      <a:rPr lang="en-US" altLang="zh-CN" b="0" i="1" dirty="0" smtClean="0">
                        <a:latin typeface="Cambria Math" panose="02040503050406030204" pitchFamily="18" charset="0"/>
                        <a:ea typeface="微软雅黑" panose="020B0503020204020204" pitchFamily="34" charset="-122"/>
                      </a:rPr>
                      <m:t>,</m:t>
                    </m:r>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2</m:t>
                        </m:r>
                      </m:sub>
                    </m:sSub>
                  </m:oMath>
                </a14:m>
                <a:r>
                  <a:rPr lang="zh-CN" altLang="en-US" dirty="0"/>
                  <a:t>，以及物体的空间坐标（</a:t>
                </a:r>
                <a14:m>
                  <m:oMath xmlns:m="http://schemas.openxmlformats.org/officeDocument/2006/math">
                    <m:sSub>
                      <m:sSubPr>
                        <m:ctrlPr>
                          <a:rPr lang="en-US" altLang="zh-CN" b="0" i="1" smtClean="0">
                            <a:latin typeface="Cambria Math" panose="02040503050406030204" pitchFamily="18" charset="0"/>
                            <a:ea typeface="+mn-ea"/>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oMath>
                </a14:m>
                <a:r>
                  <a:rPr lang="zh-CN" altLang="en-US"/>
                  <a:t>）</a:t>
                </a:r>
                <a:endParaRPr lang="en-US" altLang="zh-CN"/>
              </a:p>
              <a:p>
                <a:r>
                  <a:rPr lang="zh-CN" altLang="en-US" dirty="0"/>
                  <a:t>有时可假设</a:t>
                </a:r>
                <a:r>
                  <a:rPr lang="zh-CN" altLang="en-US" dirty="0">
                    <a:latin typeface="微软雅黑" panose="020B0503020204020204" pitchFamily="34" charset="-122"/>
                    <a:ea typeface="微软雅黑" panose="020B0503020204020204" pitchFamily="34" charset="-122"/>
                  </a:rPr>
                  <a:t>世界坐标系与相机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坐标系重合</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𝑋</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zh-CN" altLang="en-US"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𝑌</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i="1">
                            <a:latin typeface="Cambria Math" panose="02040503050406030204" pitchFamily="18" charset="0"/>
                            <a:ea typeface="微软雅黑" panose="020B0503020204020204" pitchFamily="34" charset="-122"/>
                          </a:rPr>
                          <m:t>y</m:t>
                        </m:r>
                      </m:e>
                      <m:sub>
                        <m:r>
                          <a:rPr lang="en-US" altLang="zh-CN" b="0" i="1" smtClean="0">
                            <a:latin typeface="Cambria Math" panose="02040503050406030204" pitchFamily="18" charset="0"/>
                            <a:ea typeface="微软雅黑" panose="020B0503020204020204" pitchFamily="34" charset="-122"/>
                          </a:rPr>
                          <m:t>1</m:t>
                        </m:r>
                      </m:sub>
                    </m:sSub>
                    <m:r>
                      <a:rPr lang="zh-CN" altLang="en-US"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𝑍</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i="1">
                            <a:latin typeface="Cambria Math" panose="02040503050406030204" pitchFamily="18" charset="0"/>
                            <a:ea typeface="微软雅黑" panose="020B0503020204020204" pitchFamily="34" charset="-122"/>
                          </a:rPr>
                          <m:t>z</m:t>
                        </m:r>
                      </m:e>
                      <m:sub>
                        <m:r>
                          <a:rPr lang="en-US" altLang="zh-CN" b="0" i="1" smtClean="0">
                            <a:latin typeface="Cambria Math" panose="02040503050406030204" pitchFamily="18" charset="0"/>
                            <a:ea typeface="微软雅黑" panose="020B0503020204020204" pitchFamily="34" charset="-122"/>
                          </a:rPr>
                          <m:t>1</m:t>
                        </m:r>
                      </m:sub>
                    </m:sSub>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，此时</a:t>
                </a:r>
                <a:r>
                  <a:rPr lang="en-US" altLang="zh-CN" dirty="0">
                    <a:latin typeface="微软雅黑" panose="020B0503020204020204" pitchFamily="34" charset="-122"/>
                    <a:ea typeface="微软雅黑" panose="020B0503020204020204" pitchFamily="34" charset="-122"/>
                  </a:rPr>
                  <a:t>R=I,</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T=0</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相机</a:t>
                </a:r>
                <a:r>
                  <a:rPr lang="en-US" altLang="zh-CN" dirty="0">
                    <a:latin typeface="微软雅黑" panose="020B0503020204020204" pitchFamily="34" charset="-122"/>
                    <a:ea typeface="微软雅黑" panose="020B0503020204020204" pitchFamily="34" charset="-122"/>
                  </a:rPr>
                  <a:t>1</a:t>
                </a:r>
                <a:endParaRPr lang="en-US" altLang="zh-CN"/>
              </a:p>
            </p:txBody>
          </p:sp>
        </mc:Choice>
        <mc:Fallback xmlns="">
          <p:sp>
            <p:nvSpPr>
              <p:cNvPr id="3" name="备注占位符 2"/>
              <p:cNvSpPr>
                <a:spLocks noGrp="1"/>
              </p:cNvSpPr>
              <p:nvPr>
                <p:ph type="body" idx="1"/>
              </p:nvPr>
            </p:nvSpPr>
            <p:spPr/>
            <p:txBody>
              <a:bodyPr/>
              <a:lstStyle/>
              <a:p>
                <a:r>
                  <a:rPr lang="zh-CN" altLang="en-US" dirty="0"/>
                  <a:t>在这里简单说利用对于关系可以求解</a:t>
                </a:r>
                <a:r>
                  <a:rPr lang="en-US" altLang="zh-CN" dirty="0"/>
                  <a:t>3D</a:t>
                </a:r>
                <a:r>
                  <a:rPr lang="zh-CN" altLang="en-US" dirty="0"/>
                  <a:t>空间中的坐标，然后介绍对应点的计算方式</a:t>
                </a:r>
                <a:r>
                  <a:rPr lang="en-US" altLang="zh-CN" dirty="0"/>
                  <a:t>.</a:t>
                </a:r>
              </a:p>
              <a:p>
                <a:r>
                  <a:rPr lang="zh-CN" altLang="en-US" dirty="0"/>
                  <a:t>世界坐标系事实上是无法知道的，但是世界坐标系和相机坐标系都是空间中的</a:t>
                </a:r>
                <a:r>
                  <a:rPr lang="en-US" altLang="zh-CN" dirty="0"/>
                  <a:t>3</a:t>
                </a:r>
                <a:r>
                  <a:rPr lang="zh-CN" altLang="en-US" dirty="0"/>
                  <a:t>维坐标系。所以仅需得到目标点在图像坐标系中的坐标就可以得到其空间位置以及物体表面结构，因此，我们仅需假设相机</a:t>
                </a:r>
                <a:r>
                  <a:rPr lang="en-US" altLang="zh-CN" dirty="0"/>
                  <a:t>1</a:t>
                </a:r>
                <a:r>
                  <a:rPr lang="zh-CN" altLang="en-US" dirty="0"/>
                  <a:t>坐标系与世界坐标系重合就可以计算出参数</a:t>
                </a:r>
                <a:r>
                  <a:rPr lang="en-US" altLang="zh-CN" i="0" dirty="0">
                    <a:latin typeface="Cambria Math" panose="02040503050406030204" pitchFamily="18" charset="0"/>
                    <a:ea typeface="微软雅黑" panose="020B0503020204020204" pitchFamily="34" charset="-122"/>
                  </a:rPr>
                  <a:t>𝑤_1</a:t>
                </a:r>
                <a:r>
                  <a:rPr lang="en-US" altLang="zh-CN" b="0" i="0" dirty="0">
                    <a:latin typeface="Cambria Math" panose="02040503050406030204" pitchFamily="18" charset="0"/>
                    <a:ea typeface="微软雅黑" panose="020B0503020204020204" pitchFamily="34" charset="-122"/>
                  </a:rPr>
                  <a:t>,</a:t>
                </a:r>
                <a:r>
                  <a:rPr lang="en-US" altLang="zh-CN" i="0" dirty="0">
                    <a:latin typeface="Cambria Math" panose="02040503050406030204" pitchFamily="18" charset="0"/>
                    <a:ea typeface="微软雅黑" panose="020B0503020204020204" pitchFamily="34" charset="-122"/>
                  </a:rPr>
                  <a:t>𝑤_2</a:t>
                </a:r>
                <a:r>
                  <a:rPr lang="zh-CN" altLang="en-US" dirty="0"/>
                  <a:t>，以及物体的空间坐标（</a:t>
                </a:r>
                <a:r>
                  <a:rPr lang="en-US" altLang="zh-CN" i="0">
                    <a:latin typeface="Cambria Math" panose="02040503050406030204" pitchFamily="18" charset="0"/>
                  </a:rPr>
                  <a:t>𝑥</a:t>
                </a:r>
                <a:r>
                  <a:rPr lang="en-US" altLang="zh-CN" b="0" i="0">
                    <a:latin typeface="Cambria Math" panose="02040503050406030204" pitchFamily="18" charset="0"/>
                    <a:ea typeface="+mn-ea"/>
                  </a:rPr>
                  <a:t>_</a:t>
                </a:r>
                <a:r>
                  <a:rPr lang="en-US" altLang="zh-CN" b="0" i="0">
                    <a:latin typeface="Cambria Math" panose="02040503050406030204" pitchFamily="18" charset="0"/>
                  </a:rPr>
                  <a:t>1,𝑦_1,𝑧_1</a:t>
                </a:r>
                <a:r>
                  <a:rPr lang="zh-CN" altLang="en-US"/>
                  <a:t>）</a:t>
                </a:r>
                <a:endParaRPr lang="zh-CN" altLang="en-US" dirty="0"/>
              </a:p>
            </p:txBody>
          </p:sp>
        </mc:Fallback>
      </mc:AlternateContent>
      <p:sp>
        <p:nvSpPr>
          <p:cNvPr id="4" name="灯片编号占位符 3"/>
          <p:cNvSpPr>
            <a:spLocks noGrp="1"/>
          </p:cNvSpPr>
          <p:nvPr>
            <p:ph type="sldNum" sz="quarter" idx="5"/>
          </p:nvPr>
        </p:nvSpPr>
        <p:spPr/>
        <p:txBody>
          <a:bodyPr/>
          <a:lstStyle/>
          <a:p>
            <a:fld id="{1B28674F-E567-AA4B-8C16-788D7CE21C4F}" type="slidenum">
              <a:rPr lang="en-US" altLang="zh-CN" smtClean="0"/>
              <a:t>30</a:t>
            </a:fld>
            <a:endParaRPr kumimoji="1" lang="zh-CN" altLang="en-US"/>
          </a:p>
        </p:txBody>
      </p:sp>
    </p:spTree>
    <p:extLst>
      <p:ext uri="{BB962C8B-B14F-4D97-AF65-F5344CB8AC3E}">
        <p14:creationId xmlns:p14="http://schemas.microsoft.com/office/powerpoint/2010/main" val="367780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37</a:t>
            </a:fld>
            <a:endParaRPr kumimoji="1" lang="zh-CN" altLang="en-US"/>
          </a:p>
        </p:txBody>
      </p:sp>
    </p:spTree>
    <p:extLst>
      <p:ext uri="{BB962C8B-B14F-4D97-AF65-F5344CB8AC3E}">
        <p14:creationId xmlns:p14="http://schemas.microsoft.com/office/powerpoint/2010/main" val="3636075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首先是遮挡问题，遮挡会造成物体表面的关键点缺失，导致无法对目标进行完整重建。</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38</a:t>
            </a:fld>
            <a:endParaRPr kumimoji="1" lang="zh-CN" altLang="en-US"/>
          </a:p>
        </p:txBody>
      </p:sp>
    </p:spTree>
    <p:extLst>
      <p:ext uri="{BB962C8B-B14F-4D97-AF65-F5344CB8AC3E}">
        <p14:creationId xmlns:p14="http://schemas.microsoft.com/office/powerpoint/2010/main" val="3883345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39</a:t>
            </a:fld>
            <a:endParaRPr kumimoji="1" lang="zh-CN" altLang="en-US"/>
          </a:p>
        </p:txBody>
      </p:sp>
    </p:spTree>
    <p:extLst>
      <p:ext uri="{BB962C8B-B14F-4D97-AF65-F5344CB8AC3E}">
        <p14:creationId xmlns:p14="http://schemas.microsoft.com/office/powerpoint/2010/main" val="2819339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40</a:t>
            </a:fld>
            <a:endParaRPr kumimoji="1" lang="zh-CN" altLang="en-US"/>
          </a:p>
        </p:txBody>
      </p:sp>
    </p:spTree>
    <p:extLst>
      <p:ext uri="{BB962C8B-B14F-4D97-AF65-F5344CB8AC3E}">
        <p14:creationId xmlns:p14="http://schemas.microsoft.com/office/powerpoint/2010/main" val="3558541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41</a:t>
            </a:fld>
            <a:endParaRPr kumimoji="1" lang="zh-CN" altLang="en-US"/>
          </a:p>
        </p:txBody>
      </p:sp>
    </p:spTree>
    <p:extLst>
      <p:ext uri="{BB962C8B-B14F-4D97-AF65-F5344CB8AC3E}">
        <p14:creationId xmlns:p14="http://schemas.microsoft.com/office/powerpoint/2010/main" val="1405115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a:t>该方法关注利用神经网络估计两幅图像的视差，与稀疏的</a:t>
            </a:r>
            <a:r>
              <a:rPr lang="en-US" altLang="zh-CN" sz="1600" dirty="0"/>
              <a:t>SIFT</a:t>
            </a:r>
            <a:r>
              <a:rPr lang="zh-CN" altLang="en-US" sz="1600" dirty="0"/>
              <a:t>算子相比，可以生成稠密的匹配点，有利于生成精细的重建结果</a:t>
            </a:r>
          </a:p>
          <a:p>
            <a:endParaRPr lang="zh-CN" altLang="en-US" sz="1600"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42</a:t>
            </a:fld>
            <a:endParaRPr kumimoji="1" lang="zh-CN" altLang="en-US"/>
          </a:p>
        </p:txBody>
      </p:sp>
    </p:spTree>
    <p:extLst>
      <p:ext uri="{BB962C8B-B14F-4D97-AF65-F5344CB8AC3E}">
        <p14:creationId xmlns:p14="http://schemas.microsoft.com/office/powerpoint/2010/main" val="2596545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a:t>该方法关注利用神经网络估计两幅图像的视差，与稀疏的</a:t>
            </a:r>
            <a:r>
              <a:rPr lang="en-US" altLang="zh-CN" sz="1600" dirty="0"/>
              <a:t>SIFT</a:t>
            </a:r>
            <a:r>
              <a:rPr lang="zh-CN" altLang="en-US" sz="1600" dirty="0"/>
              <a:t>算子相比，可以生成稠密的匹配点，有利于生成精细的重建结果</a:t>
            </a:r>
          </a:p>
          <a:p>
            <a:endParaRPr lang="zh-CN" altLang="en-US" sz="1600"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43</a:t>
            </a:fld>
            <a:endParaRPr kumimoji="1" lang="zh-CN" altLang="en-US"/>
          </a:p>
        </p:txBody>
      </p:sp>
    </p:spTree>
    <p:extLst>
      <p:ext uri="{BB962C8B-B14F-4D97-AF65-F5344CB8AC3E}">
        <p14:creationId xmlns:p14="http://schemas.microsoft.com/office/powerpoint/2010/main" val="2585157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该方法针对利用单个可移动相机重建场景的问题，主要关注利用序列图像预测每幅图像中的相机参数（</a:t>
            </a:r>
            <a:r>
              <a:rPr lang="en-US" altLang="zh-CN" dirty="0"/>
              <a:t>pose</a:t>
            </a:r>
            <a:r>
              <a:rPr lang="zh-CN" altLang="en-US" dirty="0"/>
              <a:t>）。该方法的动机是利用历史图像的信息辅助当前图像的相机参数预测，主要方法是引入循环神经网络（</a:t>
            </a:r>
            <a:r>
              <a:rPr lang="en-US" altLang="zh-CN" dirty="0"/>
              <a:t>RCNN</a:t>
            </a:r>
            <a:r>
              <a:rPr lang="zh-CN" altLang="en-US" dirty="0"/>
              <a:t>）保留历史图像信息并和当前图像信息进行融合，融合利用融合信息预测相机参数。</a:t>
            </a:r>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44</a:t>
            </a:fld>
            <a:endParaRPr kumimoji="1" lang="zh-CN" altLang="en-US"/>
          </a:p>
        </p:txBody>
      </p:sp>
    </p:spTree>
    <p:extLst>
      <p:ext uri="{BB962C8B-B14F-4D97-AF65-F5344CB8AC3E}">
        <p14:creationId xmlns:p14="http://schemas.microsoft.com/office/powerpoint/2010/main" val="2542135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该方法关注利用多幅图像直接预测图像深度（即每个像素点的空间位置），核心思想是基于一幅参考图像（</a:t>
            </a:r>
            <a:r>
              <a:rPr lang="en-US" dirty="0"/>
              <a:t>Reference Image）</a:t>
            </a:r>
            <a:r>
              <a:rPr lang="zh-CN" altLang="en-US" dirty="0"/>
              <a:t>以及</a:t>
            </a:r>
            <a:r>
              <a:rPr lang="en-US" dirty="0"/>
              <a:t>N</a:t>
            </a:r>
            <a:r>
              <a:rPr lang="zh-CN" altLang="en-US" dirty="0"/>
              <a:t>幅任意视角的其他图像（</a:t>
            </a:r>
            <a:r>
              <a:rPr lang="en-US" dirty="0"/>
              <a:t>Source Image），</a:t>
            </a:r>
            <a:r>
              <a:rPr lang="zh-CN" altLang="en-US" dirty="0"/>
              <a:t>预测出参考图像中各个像素在参考相机坐标系中的深度（</a:t>
            </a:r>
            <a:r>
              <a:rPr lang="en-US" altLang="zh-CN" dirty="0"/>
              <a:t>3</a:t>
            </a:r>
            <a:r>
              <a:rPr lang="zh-CN" altLang="en-US" dirty="0"/>
              <a:t>维空间点到相机平面的距离）</a:t>
            </a:r>
          </a:p>
          <a:p>
            <a:endParaRPr lang="en-CN" dirty="0"/>
          </a:p>
        </p:txBody>
      </p:sp>
      <p:sp>
        <p:nvSpPr>
          <p:cNvPr id="4" name="Slide Number Placeholder 3"/>
          <p:cNvSpPr>
            <a:spLocks noGrp="1"/>
          </p:cNvSpPr>
          <p:nvPr>
            <p:ph type="sldNum" sz="quarter" idx="5"/>
          </p:nvPr>
        </p:nvSpPr>
        <p:spPr/>
        <p:txBody>
          <a:bodyPr/>
          <a:lstStyle/>
          <a:p>
            <a:fld id="{1B28674F-E567-AA4B-8C16-788D7CE21C4F}" type="slidenum">
              <a:rPr lang="en-CN" smtClean="0"/>
              <a:t>45</a:t>
            </a:fld>
            <a:endParaRPr kumimoji="1" lang="en-CN" altLang="zh-CN"/>
          </a:p>
        </p:txBody>
      </p:sp>
    </p:spTree>
    <p:extLst>
      <p:ext uri="{BB962C8B-B14F-4D97-AF65-F5344CB8AC3E}">
        <p14:creationId xmlns:p14="http://schemas.microsoft.com/office/powerpoint/2010/main" val="3735642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这种现象和视觉呈像过程息息相关，人类视觉成像的一个典型特点是将</a:t>
            </a:r>
            <a:r>
              <a:rPr lang="en-US" altLang="zh-CN" dirty="0"/>
              <a:t>3</a:t>
            </a:r>
            <a:r>
              <a:rPr lang="zh-CN" altLang="en-US" dirty="0"/>
              <a:t>维世界物体反射的光投射到几乎是一个二维平面的视网膜组织，导致信号从</a:t>
            </a:r>
            <a:r>
              <a:rPr lang="en-US" altLang="zh-CN" dirty="0"/>
              <a:t>3</a:t>
            </a:r>
            <a:r>
              <a:rPr lang="zh-CN" altLang="en-US" dirty="0"/>
              <a:t>维变成了</a:t>
            </a:r>
            <a:r>
              <a:rPr lang="en-US" altLang="zh-CN" dirty="0"/>
              <a:t>2</a:t>
            </a:r>
            <a:r>
              <a:rPr lang="zh-CN" altLang="en-US" dirty="0"/>
              <a:t>维。下面我们来深入了解视觉成像的过程</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5</a:t>
            </a:fld>
            <a:endParaRPr kumimoji="1" lang="zh-CN" altLang="en-US"/>
          </a:p>
        </p:txBody>
      </p:sp>
    </p:spTree>
    <p:extLst>
      <p:ext uri="{BB962C8B-B14F-4D97-AF65-F5344CB8AC3E}">
        <p14:creationId xmlns:p14="http://schemas.microsoft.com/office/powerpoint/2010/main" val="3312247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该方法关注于利用单幅图像重建物体的网格模型（即重建可表征物体</a:t>
            </a:r>
            <a:r>
              <a:rPr lang="en-US" altLang="zh-CN" dirty="0"/>
              <a:t>3</a:t>
            </a:r>
            <a:r>
              <a:rPr lang="zh-CN" altLang="en-US" dirty="0"/>
              <a:t>维表面所有点的模型）。针对常用的神经网络模型不能预测网格模型的问题，引入图结构表征网格模型，并设计了基于图的卷积神经网络从粗到精地优化网格结构，最终输出精确的几何结构。</a:t>
            </a:r>
            <a:endParaRPr lang="en-CN" dirty="0"/>
          </a:p>
        </p:txBody>
      </p:sp>
      <p:sp>
        <p:nvSpPr>
          <p:cNvPr id="4" name="Slide Number Placeholder 3"/>
          <p:cNvSpPr>
            <a:spLocks noGrp="1"/>
          </p:cNvSpPr>
          <p:nvPr>
            <p:ph type="sldNum" sz="quarter" idx="5"/>
          </p:nvPr>
        </p:nvSpPr>
        <p:spPr/>
        <p:txBody>
          <a:bodyPr/>
          <a:lstStyle/>
          <a:p>
            <a:fld id="{1B28674F-E567-AA4B-8C16-788D7CE21C4F}" type="slidenum">
              <a:rPr lang="en-CN" smtClean="0"/>
              <a:t>46</a:t>
            </a:fld>
            <a:endParaRPr kumimoji="1" lang="en-CN" altLang="zh-CN"/>
          </a:p>
        </p:txBody>
      </p:sp>
    </p:spTree>
    <p:extLst>
      <p:ext uri="{BB962C8B-B14F-4D97-AF65-F5344CB8AC3E}">
        <p14:creationId xmlns:p14="http://schemas.microsoft.com/office/powerpoint/2010/main" val="4134110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这里展示了基于神经辐射场进行</a:t>
            </a:r>
            <a:r>
              <a:rPr lang="en-US" altLang="zh-CN" dirty="0"/>
              <a:t>3</a:t>
            </a:r>
            <a:r>
              <a:rPr lang="zh-CN" altLang="en-US" dirty="0"/>
              <a:t>维重建的视频，可以看出现有的方法已经能够根据输入的多视角图片快速构建场景的</a:t>
            </a:r>
            <a:r>
              <a:rPr lang="en-US" altLang="zh-CN" dirty="0"/>
              <a:t>3</a:t>
            </a:r>
            <a:r>
              <a:rPr lang="zh-CN" altLang="en-US" dirty="0"/>
              <a:t>维模型</a:t>
            </a:r>
            <a:endParaRPr lang="en-CN" dirty="0"/>
          </a:p>
        </p:txBody>
      </p:sp>
      <p:sp>
        <p:nvSpPr>
          <p:cNvPr id="4" name="Slide Number Placeholder 3"/>
          <p:cNvSpPr>
            <a:spLocks noGrp="1"/>
          </p:cNvSpPr>
          <p:nvPr>
            <p:ph type="sldNum" sz="quarter" idx="5"/>
          </p:nvPr>
        </p:nvSpPr>
        <p:spPr/>
        <p:txBody>
          <a:bodyPr/>
          <a:lstStyle/>
          <a:p>
            <a:fld id="{1B28674F-E567-AA4B-8C16-788D7CE21C4F}" type="slidenum">
              <a:rPr lang="en-CN" smtClean="0"/>
              <a:t>47</a:t>
            </a:fld>
            <a:endParaRPr kumimoji="1" lang="en-CN" altLang="zh-CN"/>
          </a:p>
        </p:txBody>
      </p:sp>
    </p:spTree>
    <p:extLst>
      <p:ext uri="{BB962C8B-B14F-4D97-AF65-F5344CB8AC3E}">
        <p14:creationId xmlns:p14="http://schemas.microsoft.com/office/powerpoint/2010/main" val="3939229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另外，还有一些方法提出了利用一幅输入图像生成</a:t>
            </a:r>
            <a:r>
              <a:rPr lang="en-US" altLang="zh-CN" dirty="0"/>
              <a:t>3</a:t>
            </a:r>
            <a:r>
              <a:rPr lang="zh-CN" altLang="en-US" dirty="0"/>
              <a:t>维型。从前面所学的知识中，我们知道从</a:t>
            </a:r>
            <a:r>
              <a:rPr lang="en-US" altLang="zh-CN" dirty="0"/>
              <a:t>3D</a:t>
            </a:r>
            <a:r>
              <a:rPr lang="zh-CN" altLang="en-US" dirty="0"/>
              <a:t>到</a:t>
            </a:r>
            <a:r>
              <a:rPr lang="en-US" altLang="zh-CN" dirty="0"/>
              <a:t>2D</a:t>
            </a:r>
            <a:r>
              <a:rPr lang="zh-CN" altLang="en-US" dirty="0"/>
              <a:t>的映射过程不仅失去了一个维度的信息，而且受光线沿直线传播的影响，目标的侧面可能被自身遮挡，导致这些信息从图像中无法直接得到。但是人看到图中玩具模型的图片是可以在脑海中形成一个</a:t>
            </a:r>
            <a:r>
              <a:rPr lang="en-US" altLang="zh-CN" dirty="0"/>
              <a:t>3</a:t>
            </a:r>
            <a:r>
              <a:rPr lang="zh-CN" altLang="en-US" dirty="0"/>
              <a:t>维模型的，这是因为人脑有丰富的视觉经验，可以脑补其他侧面的信息。这篇发表于</a:t>
            </a:r>
            <a:r>
              <a:rPr lang="en-US" altLang="zh-CN" dirty="0"/>
              <a:t>2023</a:t>
            </a:r>
            <a:r>
              <a:rPr lang="zh-CN" altLang="en-US" dirty="0"/>
              <a:t>年的方法</a:t>
            </a:r>
            <a:r>
              <a:rPr lang="en-US" altLang="zh-CN" sz="1200" b="1" dirty="0" err="1">
                <a:solidFill>
                  <a:srgbClr val="9A0001"/>
                </a:solidFill>
              </a:rPr>
              <a:t>RealFusion</a:t>
            </a:r>
            <a:r>
              <a:rPr lang="zh-CN" altLang="en-US" sz="1200" b="1" dirty="0">
                <a:solidFill>
                  <a:srgbClr val="9A0001"/>
                </a:solidFill>
              </a:rPr>
              <a:t>，通过引入一个额外的大脑</a:t>
            </a:r>
            <a:r>
              <a:rPr lang="en-US" altLang="zh-CN" sz="1200" b="1" dirty="0">
                <a:solidFill>
                  <a:srgbClr val="9A0001"/>
                </a:solidFill>
              </a:rPr>
              <a:t>——</a:t>
            </a:r>
            <a:r>
              <a:rPr lang="zh-CN" altLang="en-US" sz="1200" b="1" dirty="0">
                <a:solidFill>
                  <a:srgbClr val="9A0001"/>
                </a:solidFill>
              </a:rPr>
              <a:t>图像生成模型，合成目标不同侧面的图像，再利用这些图像进行</a:t>
            </a:r>
            <a:r>
              <a:rPr lang="en-US" altLang="zh-CN" sz="1200" b="1" dirty="0">
                <a:solidFill>
                  <a:srgbClr val="9A0001"/>
                </a:solidFill>
              </a:rPr>
              <a:t>3</a:t>
            </a:r>
            <a:r>
              <a:rPr lang="zh-CN" altLang="en-US" sz="1200" b="1" dirty="0">
                <a:solidFill>
                  <a:srgbClr val="9A0001"/>
                </a:solidFill>
              </a:rPr>
              <a:t>维建模，从而实现了从一幅输入图像得到目标</a:t>
            </a:r>
            <a:r>
              <a:rPr lang="en-US" altLang="zh-CN" sz="1200" b="1" dirty="0">
                <a:solidFill>
                  <a:srgbClr val="9A0001"/>
                </a:solidFill>
              </a:rPr>
              <a:t>360°</a:t>
            </a:r>
            <a:r>
              <a:rPr lang="zh-CN" altLang="en-US" sz="1200" b="1" dirty="0">
                <a:solidFill>
                  <a:srgbClr val="9A0001"/>
                </a:solidFill>
              </a:rPr>
              <a:t>的重建结果</a:t>
            </a:r>
            <a:endParaRPr lang="en-CN" dirty="0"/>
          </a:p>
        </p:txBody>
      </p:sp>
      <p:sp>
        <p:nvSpPr>
          <p:cNvPr id="4" name="Slide Number Placeholder 3"/>
          <p:cNvSpPr>
            <a:spLocks noGrp="1"/>
          </p:cNvSpPr>
          <p:nvPr>
            <p:ph type="sldNum" sz="quarter" idx="5"/>
          </p:nvPr>
        </p:nvSpPr>
        <p:spPr/>
        <p:txBody>
          <a:bodyPr/>
          <a:lstStyle/>
          <a:p>
            <a:fld id="{1B28674F-E567-AA4B-8C16-788D7CE21C4F}" type="slidenum">
              <a:rPr lang="en-CN" smtClean="0"/>
              <a:t>48</a:t>
            </a:fld>
            <a:endParaRPr kumimoji="1" lang="en-CN" altLang="zh-CN"/>
          </a:p>
        </p:txBody>
      </p:sp>
    </p:spTree>
    <p:extLst>
      <p:ext uri="{BB962C8B-B14F-4D97-AF65-F5344CB8AC3E}">
        <p14:creationId xmlns:p14="http://schemas.microsoft.com/office/powerpoint/2010/main" val="3735642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这里展示了目标不同视角下重建的图像和</a:t>
            </a:r>
            <a:r>
              <a:rPr lang="en-US" altLang="zh-CN" dirty="0"/>
              <a:t>3</a:t>
            </a:r>
            <a:r>
              <a:rPr lang="zh-CN" altLang="en-US" dirty="0"/>
              <a:t>维模型，可以看出，虽然模型重建的纹理存在较多的瑕疵，但是能够基本重建出目标不同侧面的几何形状</a:t>
            </a:r>
            <a:endParaRPr lang="en-CN" dirty="0"/>
          </a:p>
        </p:txBody>
      </p:sp>
      <p:sp>
        <p:nvSpPr>
          <p:cNvPr id="4" name="Slide Number Placeholder 3"/>
          <p:cNvSpPr>
            <a:spLocks noGrp="1"/>
          </p:cNvSpPr>
          <p:nvPr>
            <p:ph type="sldNum" sz="quarter" idx="5"/>
          </p:nvPr>
        </p:nvSpPr>
        <p:spPr/>
        <p:txBody>
          <a:bodyPr/>
          <a:lstStyle/>
          <a:p>
            <a:fld id="{1B28674F-E567-AA4B-8C16-788D7CE21C4F}" type="slidenum">
              <a:rPr lang="en-CN" smtClean="0"/>
              <a:t>49</a:t>
            </a:fld>
            <a:endParaRPr kumimoji="1" lang="en-CN" altLang="zh-CN"/>
          </a:p>
        </p:txBody>
      </p:sp>
    </p:spTree>
    <p:extLst>
      <p:ext uri="{BB962C8B-B14F-4D97-AF65-F5344CB8AC3E}">
        <p14:creationId xmlns:p14="http://schemas.microsoft.com/office/powerpoint/2010/main" val="2937223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上面介绍的方法利用一个额外模型来补充不同视角的知识，</a:t>
            </a:r>
            <a:r>
              <a:rPr lang="en-US" altLang="zh-CN" dirty="0"/>
              <a:t>2023</a:t>
            </a:r>
            <a:r>
              <a:rPr lang="zh-CN" altLang="en-US" dirty="0"/>
              <a:t>年的方法</a:t>
            </a:r>
            <a:r>
              <a:rPr lang="en-US" altLang="zh-CN" sz="1200" b="1" dirty="0" err="1">
                <a:solidFill>
                  <a:srgbClr val="9A0001"/>
                </a:solidFill>
              </a:rPr>
              <a:t>RealFusion</a:t>
            </a:r>
            <a:r>
              <a:rPr lang="zh-CN" altLang="en-US" sz="1200" b="1" dirty="0">
                <a:solidFill>
                  <a:srgbClr val="9A0001"/>
                </a:solidFill>
              </a:rPr>
              <a:t>则试图利用单个模型直接从一幅给定图像生成</a:t>
            </a:r>
            <a:r>
              <a:rPr lang="en-US" altLang="zh-CN" sz="1200" b="1" dirty="0">
                <a:solidFill>
                  <a:srgbClr val="9A0001"/>
                </a:solidFill>
              </a:rPr>
              <a:t>3</a:t>
            </a:r>
            <a:r>
              <a:rPr lang="zh-CN" altLang="en-US" sz="1200" b="1" dirty="0">
                <a:solidFill>
                  <a:srgbClr val="9A0001"/>
                </a:solidFill>
              </a:rPr>
              <a:t>维模型，它利用了近年来较火的</a:t>
            </a:r>
            <a:r>
              <a:rPr lang="en-US" altLang="zh-CN" sz="1200" b="1" dirty="0">
                <a:solidFill>
                  <a:srgbClr val="9A0001"/>
                </a:solidFill>
              </a:rPr>
              <a:t>diffusion</a:t>
            </a:r>
            <a:r>
              <a:rPr lang="zh-CN" altLang="en-US" sz="1200" b="1" dirty="0">
                <a:solidFill>
                  <a:srgbClr val="9A0001"/>
                </a:solidFill>
              </a:rPr>
              <a:t>技术来实现该过程。</a:t>
            </a:r>
            <a:r>
              <a:rPr lang="en-US" altLang="zh-CN" sz="1200" b="1" dirty="0">
                <a:solidFill>
                  <a:srgbClr val="9A0001"/>
                </a:solidFill>
              </a:rPr>
              <a:t>Diffusion</a:t>
            </a:r>
            <a:r>
              <a:rPr lang="zh-CN" altLang="en-US" sz="1200" b="1" dirty="0">
                <a:solidFill>
                  <a:srgbClr val="9A0001"/>
                </a:solidFill>
              </a:rPr>
              <a:t>旨在将图像重建过程转化成逐步去噪过程，通过将重建过程分成多个步骤，每个步骤进行图像清晰度小幅增强，相比于直接重建数据，这种拆分降低了模型学习的难度，因此能够令重建的结果更好。在利用</a:t>
            </a:r>
            <a:r>
              <a:rPr lang="en-US" altLang="zh-CN" sz="1200" b="1" dirty="0">
                <a:solidFill>
                  <a:srgbClr val="9A0001"/>
                </a:solidFill>
              </a:rPr>
              <a:t>2</a:t>
            </a:r>
            <a:r>
              <a:rPr lang="zh-CN" altLang="en-US" sz="1200" b="1" dirty="0">
                <a:solidFill>
                  <a:srgbClr val="9A0001"/>
                </a:solidFill>
              </a:rPr>
              <a:t>维图像进行</a:t>
            </a:r>
            <a:r>
              <a:rPr lang="en-US" altLang="zh-CN" sz="1200" b="1" dirty="0">
                <a:solidFill>
                  <a:srgbClr val="9A0001"/>
                </a:solidFill>
              </a:rPr>
              <a:t>3</a:t>
            </a:r>
            <a:r>
              <a:rPr lang="zh-CN" altLang="en-US" sz="1200" b="1" dirty="0">
                <a:solidFill>
                  <a:srgbClr val="9A0001"/>
                </a:solidFill>
              </a:rPr>
              <a:t>维重建时，首先对</a:t>
            </a:r>
            <a:r>
              <a:rPr lang="en-US" altLang="zh-CN" sz="1200" b="1" dirty="0">
                <a:solidFill>
                  <a:srgbClr val="9A0001"/>
                </a:solidFill>
              </a:rPr>
              <a:t>2</a:t>
            </a:r>
            <a:r>
              <a:rPr lang="zh-CN" altLang="en-US" sz="1200" b="1" dirty="0">
                <a:solidFill>
                  <a:srgbClr val="9A0001"/>
                </a:solidFill>
              </a:rPr>
              <a:t>维图像添加噪声，然后通过去噪过程重建</a:t>
            </a:r>
            <a:r>
              <a:rPr lang="en-US" altLang="zh-CN" sz="1200" b="1" dirty="0">
                <a:solidFill>
                  <a:srgbClr val="9A0001"/>
                </a:solidFill>
              </a:rPr>
              <a:t>3</a:t>
            </a:r>
            <a:r>
              <a:rPr lang="zh-CN" altLang="en-US" sz="1200" b="1" dirty="0">
                <a:solidFill>
                  <a:srgbClr val="9A0001"/>
                </a:solidFill>
              </a:rPr>
              <a:t>维空间点。</a:t>
            </a:r>
            <a:endParaRPr lang="en-CN" dirty="0"/>
          </a:p>
        </p:txBody>
      </p:sp>
      <p:sp>
        <p:nvSpPr>
          <p:cNvPr id="4" name="Slide Number Placeholder 3"/>
          <p:cNvSpPr>
            <a:spLocks noGrp="1"/>
          </p:cNvSpPr>
          <p:nvPr>
            <p:ph type="sldNum" sz="quarter" idx="5"/>
          </p:nvPr>
        </p:nvSpPr>
        <p:spPr/>
        <p:txBody>
          <a:bodyPr/>
          <a:lstStyle/>
          <a:p>
            <a:fld id="{1B28674F-E567-AA4B-8C16-788D7CE21C4F}" type="slidenum">
              <a:rPr lang="en-CN" smtClean="0"/>
              <a:t>50</a:t>
            </a:fld>
            <a:endParaRPr kumimoji="1" lang="en-CN" altLang="zh-CN"/>
          </a:p>
        </p:txBody>
      </p:sp>
    </p:spTree>
    <p:extLst>
      <p:ext uri="{BB962C8B-B14F-4D97-AF65-F5344CB8AC3E}">
        <p14:creationId xmlns:p14="http://schemas.microsoft.com/office/powerpoint/2010/main" val="2614160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这里各行分别展示了输入图像，重建的</a:t>
            </a:r>
            <a:r>
              <a:rPr lang="en-US" altLang="zh-CN" dirty="0"/>
              <a:t>3</a:t>
            </a:r>
            <a:r>
              <a:rPr lang="zh-CN" altLang="en-US" dirty="0"/>
              <a:t>维模型，对输入图像中目标表面的点到相机镜头平面距离（深度）的预测结果，以及不同视角下的仿真结果。</a:t>
            </a:r>
            <a:endParaRPr lang="en-US" altLang="zh-CN" dirty="0"/>
          </a:p>
          <a:p>
            <a:r>
              <a:rPr lang="zh-CN" altLang="en-US" dirty="0"/>
              <a:t>虽然这些基于单幅图像的模型取得了比较好的性能，但是其计算开销非常</a:t>
            </a:r>
            <a:r>
              <a:rPr lang="zh-CN" altLang="en-US"/>
              <a:t>大，所以无法达到多视角重建的速度</a:t>
            </a:r>
            <a:endParaRPr lang="en-CN" dirty="0"/>
          </a:p>
        </p:txBody>
      </p:sp>
      <p:sp>
        <p:nvSpPr>
          <p:cNvPr id="4" name="Slide Number Placeholder 3"/>
          <p:cNvSpPr>
            <a:spLocks noGrp="1"/>
          </p:cNvSpPr>
          <p:nvPr>
            <p:ph type="sldNum" sz="quarter" idx="5"/>
          </p:nvPr>
        </p:nvSpPr>
        <p:spPr/>
        <p:txBody>
          <a:bodyPr/>
          <a:lstStyle/>
          <a:p>
            <a:fld id="{1B28674F-E567-AA4B-8C16-788D7CE21C4F}" type="slidenum">
              <a:rPr lang="en-CN" smtClean="0"/>
              <a:t>51</a:t>
            </a:fld>
            <a:endParaRPr kumimoji="1" lang="en-CN" altLang="zh-CN"/>
          </a:p>
        </p:txBody>
      </p:sp>
    </p:spTree>
    <p:extLst>
      <p:ext uri="{BB962C8B-B14F-4D97-AF65-F5344CB8AC3E}">
        <p14:creationId xmlns:p14="http://schemas.microsoft.com/office/powerpoint/2010/main" val="2630745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针孔模型</a:t>
            </a:r>
            <a:r>
              <a:rPr lang="zh-CN" altLang="en-US" dirty="0"/>
              <a:t>是人眼和相机成像的基本模型，主要利用光沿直线传播的性质，将不同空间位置的光投影到不同的平面位置再转化成图像信号。</a:t>
            </a:r>
            <a:endParaRPr lang="en-US" altLang="zh-CN" dirty="0"/>
          </a:p>
          <a:p>
            <a:r>
              <a:rPr lang="zh-CN" altLang="en-US" dirty="0"/>
              <a:t>小孔成像的知识是大家在初中就学习了的，为什么这个简单的知识能够成为我们肉眼观察世界以及相机的关键因素的呢？</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6</a:t>
            </a:fld>
            <a:endParaRPr kumimoji="1" lang="zh-CN" altLang="en-US"/>
          </a:p>
        </p:txBody>
      </p:sp>
    </p:spTree>
    <p:extLst>
      <p:ext uri="{BB962C8B-B14F-4D97-AF65-F5344CB8AC3E}">
        <p14:creationId xmlns:p14="http://schemas.microsoft.com/office/powerpoint/2010/main" val="1022439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这是因为在没有小孔的情况下，成像平面上每个点会获得空间中所有位置反射光的混合光，因而无法得到清晰的图像</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7</a:t>
            </a:fld>
            <a:endParaRPr kumimoji="1" lang="zh-CN" altLang="en-US"/>
          </a:p>
        </p:txBody>
      </p:sp>
    </p:spTree>
    <p:extLst>
      <p:ext uri="{BB962C8B-B14F-4D97-AF65-F5344CB8AC3E}">
        <p14:creationId xmlns:p14="http://schemas.microsoft.com/office/powerpoint/2010/main" val="39925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D0CC727-F399-5815-350F-81605CF15151}"/>
              </a:ext>
            </a:extLst>
          </p:cNvPr>
          <p:cNvSpPr>
            <a:spLocks noGrp="1"/>
          </p:cNvSpPr>
          <p:nvPr>
            <p:ph type="body" idx="1"/>
          </p:nvPr>
        </p:nvSpPr>
        <p:spPr/>
        <p:txBody>
          <a:bodyPr/>
          <a:lstStyle/>
          <a:p>
            <a:endParaRPr lang="en-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10</a:t>
            </a:fld>
            <a:endParaRPr kumimoji="1" lang="zh-CN" altLang="en-US"/>
          </a:p>
        </p:txBody>
      </p:sp>
    </p:spTree>
    <p:extLst>
      <p:ext uri="{BB962C8B-B14F-4D97-AF65-F5344CB8AC3E}">
        <p14:creationId xmlns:p14="http://schemas.microsoft.com/office/powerpoint/2010/main" val="155016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透镜：</a:t>
            </a:r>
            <a:r>
              <a:rPr lang="en-US" altLang="zh-CN" dirty="0"/>
              <a:t>1/p</a:t>
            </a:r>
            <a:r>
              <a:rPr lang="zh-CN" altLang="en-US" dirty="0"/>
              <a:t> </a:t>
            </a:r>
            <a:r>
              <a:rPr lang="en-US" altLang="zh-CN" dirty="0"/>
              <a:t>+</a:t>
            </a:r>
            <a:r>
              <a:rPr lang="zh-CN" altLang="en-US" dirty="0"/>
              <a:t> </a:t>
            </a:r>
            <a:r>
              <a:rPr lang="en-US" altLang="zh-CN" dirty="0"/>
              <a:t>1/q</a:t>
            </a:r>
            <a:r>
              <a:rPr lang="zh-CN" altLang="en-US" dirty="0"/>
              <a:t> </a:t>
            </a:r>
            <a:r>
              <a:rPr lang="en-US" altLang="zh-CN" dirty="0"/>
              <a:t>=</a:t>
            </a:r>
            <a:r>
              <a:rPr lang="zh-CN" altLang="en-US" dirty="0"/>
              <a:t> </a:t>
            </a:r>
            <a:r>
              <a:rPr lang="en-US" altLang="zh-CN" dirty="0"/>
              <a:t>1/f</a:t>
            </a:r>
            <a:r>
              <a:rPr lang="zh-CN" altLang="en-US" dirty="0"/>
              <a:t> ，</a:t>
            </a:r>
            <a:r>
              <a:rPr lang="en-US" altLang="zh-CN" dirty="0"/>
              <a:t>p,</a:t>
            </a:r>
            <a:r>
              <a:rPr lang="zh-CN" altLang="en-US" dirty="0"/>
              <a:t> </a:t>
            </a:r>
            <a:r>
              <a:rPr lang="en-US" altLang="zh-CN" dirty="0"/>
              <a:t>q,</a:t>
            </a:r>
            <a:r>
              <a:rPr lang="zh-CN" altLang="en-US" dirty="0"/>
              <a:t> </a:t>
            </a:r>
            <a:r>
              <a:rPr lang="en-US" altLang="zh-CN" dirty="0"/>
              <a:t>f</a:t>
            </a:r>
            <a:r>
              <a:rPr lang="zh-CN" altLang="en-US" dirty="0"/>
              <a:t>：物距像距焦距</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11</a:t>
            </a:fld>
            <a:endParaRPr kumimoji="1" lang="zh-CN" altLang="en-US"/>
          </a:p>
        </p:txBody>
      </p:sp>
    </p:spTree>
    <p:extLst>
      <p:ext uri="{BB962C8B-B14F-4D97-AF65-F5344CB8AC3E}">
        <p14:creationId xmlns:p14="http://schemas.microsoft.com/office/powerpoint/2010/main" val="969651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
        <p:nvSpPr>
          <p:cNvPr id="4" name="日期占位符 3"/>
          <p:cNvSpPr>
            <a:spLocks noGrp="1"/>
          </p:cNvSpPr>
          <p:nvPr>
            <p:ph type="dt" idx="10"/>
          </p:nvPr>
        </p:nvSpPr>
        <p:spPr/>
        <p:txBody>
          <a:bodyPr/>
          <a:lstStyle/>
          <a:p>
            <a:fld id="{0807DC09-537C-43EF-9775-4084B1A16021}" type="datetime1">
              <a:rPr lang="en-US" altLang="zh-CN" smtClean="0"/>
              <a:t>5/5/24</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94CF693F-CF06-4864-A193-BB4E95AA6325}"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6274869" cy="682237"/>
          </a:xfrm>
        </p:spPr>
        <p:txBody>
          <a:bodyPr>
            <a:normAutofit/>
          </a:bodyPr>
          <a:lstStyle>
            <a:lvl1pPr>
              <a:defRPr sz="3600">
                <a:latin typeface="+mj-ea"/>
                <a:ea typeface="+mj-ea"/>
              </a:defRPr>
            </a:lvl1pPr>
          </a:lstStyle>
          <a:p>
            <a:r>
              <a:rPr lang="zh-CN"/>
              <a:t>单击此处编辑母版标题样式</a:t>
            </a:r>
          </a:p>
        </p:txBody>
      </p:sp>
      <p:sp>
        <p:nvSpPr>
          <p:cNvPr id="3" name="内容占位符 2"/>
          <p:cNvSpPr>
            <a:spLocks noGrp="1"/>
          </p:cNvSpPr>
          <p:nvPr>
            <p:ph idx="1"/>
          </p:nvPr>
        </p:nvSpPr>
        <p:spPr>
          <a:xfrm>
            <a:off x="794455" y="1357162"/>
            <a:ext cx="10688483" cy="5005137"/>
          </a:xfrm>
        </p:spPr>
        <p:txBody>
          <a:bodyPr/>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7" name="矩形 6">
            <a:extLst>
              <a:ext uri="{FF2B5EF4-FFF2-40B4-BE49-F238E27FC236}">
                <a16:creationId xmlns:a16="http://schemas.microsoft.com/office/drawing/2014/main" id="{669F4535-5C43-4DC3-8C5C-2101D95F52D1}"/>
              </a:ext>
            </a:extLst>
          </p:cNvPr>
          <p:cNvSpPr/>
          <p:nvPr userDrawn="1"/>
        </p:nvSpPr>
        <p:spPr>
          <a:xfrm>
            <a:off x="0" y="308698"/>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8" name="图片 7">
            <a:extLst>
              <a:ext uri="{FF2B5EF4-FFF2-40B4-BE49-F238E27FC236}">
                <a16:creationId xmlns:a16="http://schemas.microsoft.com/office/drawing/2014/main" id="{F6AD8193-7342-4626-A898-3E949354F03F}"/>
              </a:ext>
            </a:extLst>
          </p:cNvPr>
          <p:cNvPicPr>
            <a:picLocks noChangeAspect="1"/>
          </p:cNvPicPr>
          <p:nvPr userDrawn="1"/>
        </p:nvPicPr>
        <p:blipFill>
          <a:blip r:embed="rId2"/>
          <a:stretch/>
        </p:blipFill>
        <p:spPr>
          <a:xfrm>
            <a:off x="10075073" y="376076"/>
            <a:ext cx="1836080" cy="512545"/>
          </a:xfrm>
          <a:prstGeom prst="rect">
            <a:avLst/>
          </a:prstGeom>
        </p:spPr>
      </p:pic>
      <p:sp>
        <p:nvSpPr>
          <p:cNvPr id="9" name="矩形 8">
            <a:extLst>
              <a:ext uri="{FF2B5EF4-FFF2-40B4-BE49-F238E27FC236}">
                <a16:creationId xmlns:a16="http://schemas.microsoft.com/office/drawing/2014/main" id="{3DD64424-C927-4876-8975-0021EE4E05F4}"/>
              </a:ext>
            </a:extLst>
          </p:cNvPr>
          <p:cNvSpPr/>
          <p:nvPr userDrawn="1"/>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10" name="日期占位符 9">
            <a:extLst>
              <a:ext uri="{FF2B5EF4-FFF2-40B4-BE49-F238E27FC236}">
                <a16:creationId xmlns:a16="http://schemas.microsoft.com/office/drawing/2014/main" id="{F916745F-6C1B-4A1F-BA31-5579742B86A5}"/>
              </a:ext>
            </a:extLst>
          </p:cNvPr>
          <p:cNvSpPr>
            <a:spLocks noGrp="1"/>
          </p:cNvSpPr>
          <p:nvPr>
            <p:ph type="dt" idx="10"/>
          </p:nvPr>
        </p:nvSpPr>
        <p:spPr>
          <a:xfrm>
            <a:off x="356936" y="6481924"/>
            <a:ext cx="2743200" cy="239551"/>
          </a:xfrm>
        </p:spPr>
        <p:txBody>
          <a:bodyPr/>
          <a:lstStyle/>
          <a:p>
            <a:fld id="{78DCC269-E06F-423F-8680-F1E1DEBCE247}" type="datetime1">
              <a:rPr lang="zh-CN" altLang="en-US" smtClean="0"/>
              <a:pPr/>
              <a:t>2024/5/5</a:t>
            </a:fld>
            <a:endParaRPr lang="zh-CN"/>
          </a:p>
        </p:txBody>
      </p:sp>
      <p:sp>
        <p:nvSpPr>
          <p:cNvPr id="12" name="灯片编号占位符 11">
            <a:extLst>
              <a:ext uri="{FF2B5EF4-FFF2-40B4-BE49-F238E27FC236}">
                <a16:creationId xmlns:a16="http://schemas.microsoft.com/office/drawing/2014/main" id="{52C77B9A-8608-4D28-8853-82375723DE03}"/>
              </a:ext>
            </a:extLst>
          </p:cNvPr>
          <p:cNvSpPr>
            <a:spLocks noGrp="1"/>
          </p:cNvSpPr>
          <p:nvPr>
            <p:ph type="sldNum" idx="12"/>
          </p:nvPr>
        </p:nvSpPr>
        <p:spPr>
          <a:xfrm>
            <a:off x="9236241" y="6481924"/>
            <a:ext cx="2743200" cy="239551"/>
          </a:xfrm>
        </p:spPr>
        <p:txBody>
          <a:bodyPr/>
          <a:lstStyle/>
          <a:p>
            <a:fld id="{A9B04F12-2911-494B-9AE8-6A8B6570AC67}" type="slidenum">
              <a:rPr lang="en-US" altLang="zh-CN" smtClean="0"/>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20EA1D6E-2692-419B-96AB-96B8E6F7D45D}" type="datetime1">
              <a:rPr lang="en-US" altLang="zh-CN" smtClean="0"/>
              <a:t>5/5/24</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A9B04F12-2911-494B-9AE8-6A8B6570AC67}" type="slidenum">
              <a:rPr lang="en-US" alt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10" Type="http://schemas.openxmlformats.org/officeDocument/2006/relationships/image" Target="../media/image290.png"/><Relationship Id="rId9" Type="http://schemas.openxmlformats.org/officeDocument/2006/relationships/image" Target="../media/image2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11" Type="http://schemas.openxmlformats.org/officeDocument/2006/relationships/image" Target="../media/image320.png"/><Relationship Id="rId10" Type="http://schemas.openxmlformats.org/officeDocument/2006/relationships/image" Target="../media/image310.png"/><Relationship Id="rId9" Type="http://schemas.openxmlformats.org/officeDocument/2006/relationships/image" Target="../media/image300.png"/></Relationships>
</file>

<file path=ppt/slides/_rels/slide19.xml.rels><?xml version="1.0" encoding="UTF-8" standalone="yes"?>
<Relationships xmlns="http://schemas.openxmlformats.org/package/2006/relationships"><Relationship Id="rId8" Type="http://schemas.openxmlformats.org/officeDocument/2006/relationships/image" Target="../media/image300.png"/><Relationship Id="rId1" Type="http://schemas.openxmlformats.org/officeDocument/2006/relationships/slideLayout" Target="../slideLayouts/slideLayout2.xml"/><Relationship Id="rId11" Type="http://schemas.openxmlformats.org/officeDocument/2006/relationships/image" Target="../media/image350.png"/><Relationship Id="rId10" Type="http://schemas.openxmlformats.org/officeDocument/2006/relationships/image" Target="../media/image341.png"/><Relationship Id="rId9" Type="http://schemas.openxmlformats.org/officeDocument/2006/relationships/image" Target="../media/image3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0.png"/><Relationship Id="rId1" Type="http://schemas.openxmlformats.org/officeDocument/2006/relationships/slideLayout" Target="../slideLayouts/slideLayout2.xml"/><Relationship Id="rId10" Type="http://schemas.openxmlformats.org/officeDocument/2006/relationships/image" Target="../media/image341.png"/><Relationship Id="rId9" Type="http://schemas.openxmlformats.org/officeDocument/2006/relationships/image" Target="../media/image331.png"/></Relationships>
</file>

<file path=ppt/slides/_rels/slide21.xml.rels><?xml version="1.0" encoding="UTF-8" standalone="yes"?>
<Relationships xmlns="http://schemas.openxmlformats.org/package/2006/relationships"><Relationship Id="rId8" Type="http://schemas.openxmlformats.org/officeDocument/2006/relationships/image" Target="../media/image360.png"/><Relationship Id="rId1" Type="http://schemas.openxmlformats.org/officeDocument/2006/relationships/slideLayout" Target="../slideLayouts/slideLayout2.xml"/><Relationship Id="rId10" Type="http://schemas.openxmlformats.org/officeDocument/2006/relationships/image" Target="../media/image341.png"/><Relationship Id="rId9" Type="http://schemas.openxmlformats.org/officeDocument/2006/relationships/image" Target="../media/image331.png"/></Relationships>
</file>

<file path=ppt/slides/_rels/slide22.xml.rels><?xml version="1.0" encoding="UTF-8" standalone="yes"?>
<Relationships xmlns="http://schemas.openxmlformats.org/package/2006/relationships"><Relationship Id="rId13" Type="http://schemas.openxmlformats.org/officeDocument/2006/relationships/image" Target="../media/image570.png"/><Relationship Id="rId3" Type="http://schemas.openxmlformats.org/officeDocument/2006/relationships/image" Target="../media/image530.png"/><Relationship Id="rId12" Type="http://schemas.openxmlformats.org/officeDocument/2006/relationships/image" Target="../media/image560.png"/><Relationship Id="rId2" Type="http://schemas.openxmlformats.org/officeDocument/2006/relationships/notesSlide" Target="../notesSlides/notesSlide15.xml"/><Relationship Id="rId1" Type="http://schemas.openxmlformats.org/officeDocument/2006/relationships/slideLayout" Target="../slideLayouts/slideLayout2.xml"/><Relationship Id="rId11" Type="http://schemas.openxmlformats.org/officeDocument/2006/relationships/image" Target="../media/image550.png"/><Relationship Id="rId10" Type="http://schemas.openxmlformats.org/officeDocument/2006/relationships/image" Target="../media/image540.png"/></Relationships>
</file>

<file path=ppt/slides/_rels/slide2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24.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14.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s>
</file>

<file path=ppt/slides/_rels/slide25.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16.png"/><Relationship Id="rId12"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11" Type="http://schemas.openxmlformats.org/officeDocument/2006/relationships/image" Target="../media/image140.png"/><Relationship Id="rId10" Type="http://schemas.openxmlformats.org/officeDocument/2006/relationships/image" Target="../media/image3400.png"/><Relationship Id="rId9" Type="http://schemas.openxmlformats.org/officeDocument/2006/relationships/image" Target="../media/image3300.png"/><Relationship Id="rId1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3-d-reconstruction-with-vision-ef0f80cbb299"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jpeg"/><Relationship Id="rId7" Type="http://schemas.microsoft.com/office/2007/relationships/hdphoto" Target="../media/hdphoto4.wdp"/><Relationship Id="rId12"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70.png"/><Relationship Id="rId5" Type="http://schemas.microsoft.com/office/2007/relationships/hdphoto" Target="../media/hdphoto3.wdp"/><Relationship Id="rId10" Type="http://schemas.openxmlformats.org/officeDocument/2006/relationships/image" Target="../media/image30.png"/><Relationship Id="rId4" Type="http://schemas.openxmlformats.org/officeDocument/2006/relationships/image" Target="../media/image27.png"/><Relationship Id="rId9" Type="http://schemas.microsoft.com/office/2007/relationships/hdphoto" Target="../media/hdphoto5.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8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32.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9.png"/><Relationship Id="rId4"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p:cNvSpPr/>
          <p:nvPr/>
        </p:nvSpPr>
        <p:spPr>
          <a:xfrm>
            <a:off x="724805" y="0"/>
            <a:ext cx="6389410" cy="6877991"/>
          </a:xfrm>
          <a:prstGeom prst="roundRect">
            <a:avLst>
              <a:gd name="adj" fmla="val 0"/>
            </a:avLst>
          </a:prstGeom>
          <a:blipFill rotWithShape="1">
            <a:blip r:embed="rId3"/>
            <a:stretch>
              <a:fillRect l="-40217" r="-43155"/>
            </a:stretch>
          </a:blipFill>
          <a:ln w="12700" cap="flat" cmpd="sng">
            <a:solidFill>
              <a:schemeClr val="accent1">
                <a:shade val="50000"/>
              </a:schemeClr>
            </a:solidFill>
            <a:prstDash val="solid"/>
            <a:miter/>
          </a:ln>
        </p:spPr>
        <p:txBody>
          <a:bodyPr anchor="ctr"/>
          <a:lstStyle/>
          <a:p>
            <a:pPr algn="ctr"/>
            <a:endParaRPr lang="zh-CN">
              <a:solidFill>
                <a:schemeClr val="lt1"/>
              </a:solidFill>
            </a:endParaRPr>
          </a:p>
        </p:txBody>
      </p:sp>
      <p:sp>
        <p:nvSpPr>
          <p:cNvPr id="40" name="矩形 39"/>
          <p:cNvSpPr/>
          <p:nvPr/>
        </p:nvSpPr>
        <p:spPr>
          <a:xfrm>
            <a:off x="6849515" y="-38626"/>
            <a:ext cx="5342484" cy="6935254"/>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sp>
        <p:nvSpPr>
          <p:cNvPr id="37" name="矩形 36"/>
          <p:cNvSpPr/>
          <p:nvPr/>
        </p:nvSpPr>
        <p:spPr>
          <a:xfrm>
            <a:off x="-20217" y="-38627"/>
            <a:ext cx="997882" cy="6955131"/>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4"/>
          <a:srcRect l="57443"/>
          <a:stretch/>
        </p:blipFill>
        <p:spPr>
          <a:xfrm>
            <a:off x="6888869" y="4832935"/>
            <a:ext cx="5342484" cy="2574825"/>
          </a:xfrm>
          <a:prstGeom prst="rect">
            <a:avLst/>
          </a:prstGeom>
        </p:spPr>
      </p:pic>
      <p:sp>
        <p:nvSpPr>
          <p:cNvPr id="7" name="文本框 6"/>
          <p:cNvSpPr txBox="1"/>
          <p:nvPr/>
        </p:nvSpPr>
        <p:spPr>
          <a:xfrm>
            <a:off x="6096000" y="1353451"/>
            <a:ext cx="5984730" cy="1107996"/>
          </a:xfrm>
          <a:prstGeom prst="rect">
            <a:avLst/>
          </a:prstGeom>
          <a:noFill/>
        </p:spPr>
        <p:txBody>
          <a:bodyPr wrap="square">
            <a:spAutoFit/>
          </a:bodyPr>
          <a:lstStyle/>
          <a:p>
            <a:pPr algn="r"/>
            <a:r>
              <a:rPr lang="zh-CN" altLang="en-US" sz="6600" dirty="0">
                <a:solidFill>
                  <a:schemeClr val="bg1"/>
                </a:solidFill>
                <a:latin typeface="+mj-ea"/>
                <a:ea typeface="+mj-ea"/>
              </a:rPr>
              <a:t>人工智能引论</a:t>
            </a:r>
            <a:endParaRPr lang="zh-CN" sz="6600" dirty="0">
              <a:solidFill>
                <a:schemeClr val="bg1"/>
              </a:solidFill>
              <a:latin typeface="+mj-ea"/>
              <a:ea typeface="+mj-ea"/>
            </a:endParaRPr>
          </a:p>
        </p:txBody>
      </p:sp>
      <p:cxnSp>
        <p:nvCxnSpPr>
          <p:cNvPr id="11" name="直接连接符 10"/>
          <p:cNvCxnSpPr/>
          <p:nvPr/>
        </p:nvCxnSpPr>
        <p:spPr>
          <a:xfrm>
            <a:off x="5838313" y="4240505"/>
            <a:ext cx="997882" cy="0"/>
          </a:xfrm>
          <a:prstGeom prst="line">
            <a:avLst/>
          </a:prstGeom>
          <a:ln w="28575">
            <a:solidFill>
              <a:srgbClr val="9A0001"/>
            </a:solidFill>
            <a:prstDash val="solid"/>
            <a:miter/>
          </a:ln>
        </p:spPr>
      </p:cxnSp>
      <p:grpSp>
        <p:nvGrpSpPr>
          <p:cNvPr id="24" name="组合 23"/>
          <p:cNvGrpSpPr/>
          <p:nvPr/>
        </p:nvGrpSpPr>
        <p:grpSpPr>
          <a:xfrm>
            <a:off x="9227878" y="3957316"/>
            <a:ext cx="2483609" cy="407395"/>
            <a:chOff x="7558" y="9856"/>
            <a:chExt cx="3346" cy="562"/>
          </a:xfrm>
        </p:grpSpPr>
        <p:sp>
          <p:nvSpPr>
            <p:cNvPr id="25" name="圆角矩形 24"/>
            <p:cNvSpPr/>
            <p:nvPr/>
          </p:nvSpPr>
          <p:spPr>
            <a:xfrm>
              <a:off x="7771" y="9863"/>
              <a:ext cx="3133" cy="526"/>
            </a:xfrm>
            <a:prstGeom prst="roundRect">
              <a:avLst>
                <a:gd name="adj" fmla="val 0"/>
              </a:avLst>
            </a:prstGeom>
            <a:noFill/>
            <a:ln w="19050">
              <a:solidFill>
                <a:schemeClr val="bg1"/>
              </a:solidFill>
              <a:prstDash val="solid"/>
              <a:miter/>
            </a:ln>
          </p:spPr>
          <p:txBody>
            <a:bodyPr anchor="ctr"/>
            <a:lstStyle/>
            <a:p>
              <a:pPr algn="ctr"/>
              <a:endParaRPr lang="zh-CN" sz="2000">
                <a:solidFill>
                  <a:schemeClr val="lt1"/>
                </a:solidFill>
                <a:latin typeface="+mj-ea"/>
                <a:ea typeface="+mj-ea"/>
              </a:endParaRPr>
            </a:p>
          </p:txBody>
        </p:sp>
        <p:sp>
          <p:nvSpPr>
            <p:cNvPr id="26" name="圆角矩形 25"/>
            <p:cNvSpPr/>
            <p:nvPr/>
          </p:nvSpPr>
          <p:spPr>
            <a:xfrm>
              <a:off x="7565" y="9856"/>
              <a:ext cx="1885" cy="534"/>
            </a:xfrm>
            <a:prstGeom prst="roundRect">
              <a:avLst>
                <a:gd name="adj" fmla="val 0"/>
              </a:avLst>
            </a:prstGeom>
            <a:solidFill>
              <a:schemeClr val="bg1"/>
            </a:solidFill>
            <a:ln w="12700">
              <a:solidFill>
                <a:schemeClr val="bg1"/>
              </a:solidFill>
              <a:prstDash val="solid"/>
              <a:miter/>
            </a:ln>
          </p:spPr>
          <p:txBody>
            <a:bodyPr anchor="ctr"/>
            <a:lstStyle/>
            <a:p>
              <a:pPr algn="ctr"/>
              <a:endParaRPr lang="zh-CN" sz="2000">
                <a:solidFill>
                  <a:schemeClr val="lt1"/>
                </a:solidFill>
                <a:latin typeface="+mj-ea"/>
                <a:ea typeface="+mj-ea"/>
              </a:endParaRPr>
            </a:p>
          </p:txBody>
        </p:sp>
        <p:sp>
          <p:nvSpPr>
            <p:cNvPr id="27" name="文本框 26"/>
            <p:cNvSpPr txBox="1"/>
            <p:nvPr/>
          </p:nvSpPr>
          <p:spPr>
            <a:xfrm>
              <a:off x="7558" y="9866"/>
              <a:ext cx="1885" cy="552"/>
            </a:xfrm>
            <a:prstGeom prst="rect">
              <a:avLst/>
            </a:prstGeom>
            <a:noFill/>
            <a:ln>
              <a:noFill/>
            </a:ln>
          </p:spPr>
          <p:txBody>
            <a:bodyPr wrap="square" anchor="t">
              <a:spAutoFit/>
            </a:bodyPr>
            <a:lstStyle/>
            <a:p>
              <a:pPr algn="ctr"/>
              <a:r>
                <a:rPr lang="zh-CN" altLang="en-US" sz="2000" dirty="0">
                  <a:solidFill>
                    <a:srgbClr val="9A0001"/>
                  </a:solidFill>
                  <a:latin typeface="+mj-ea"/>
                  <a:ea typeface="+mj-ea"/>
                </a:rPr>
                <a:t>授课教师</a:t>
              </a:r>
              <a:endParaRPr lang="zh-CN" sz="2000" dirty="0">
                <a:solidFill>
                  <a:srgbClr val="9A0001"/>
                </a:solidFill>
                <a:latin typeface="+mj-ea"/>
                <a:ea typeface="+mj-ea"/>
              </a:endParaRPr>
            </a:p>
          </p:txBody>
        </p:sp>
      </p:grpSp>
      <p:sp>
        <p:nvSpPr>
          <p:cNvPr id="28" name="文本框 27"/>
          <p:cNvSpPr txBox="1"/>
          <p:nvPr/>
        </p:nvSpPr>
        <p:spPr>
          <a:xfrm>
            <a:off x="10731978" y="3970330"/>
            <a:ext cx="1117002" cy="400110"/>
          </a:xfrm>
          <a:prstGeom prst="rect">
            <a:avLst/>
          </a:prstGeom>
          <a:noFill/>
        </p:spPr>
        <p:txBody>
          <a:bodyPr wrap="square" anchor="t">
            <a:spAutoFit/>
          </a:bodyPr>
          <a:lstStyle/>
          <a:p>
            <a:r>
              <a:rPr lang="zh-CN" altLang="en-US" sz="2000" dirty="0">
                <a:solidFill>
                  <a:schemeClr val="bg1"/>
                </a:solidFill>
                <a:latin typeface="+mj-ea"/>
                <a:ea typeface="+mj-ea"/>
              </a:rPr>
              <a:t>张牧涵</a:t>
            </a:r>
            <a:endParaRPr lang="zh-CN" sz="2000" dirty="0">
              <a:solidFill>
                <a:schemeClr val="bg1"/>
              </a:solidFill>
              <a:latin typeface="+mj-ea"/>
              <a:ea typeface="+mj-ea"/>
            </a:endParaRPr>
          </a:p>
        </p:txBody>
      </p:sp>
      <p:sp>
        <p:nvSpPr>
          <p:cNvPr id="31" name="文本框 30"/>
          <p:cNvSpPr txBox="1"/>
          <p:nvPr/>
        </p:nvSpPr>
        <p:spPr>
          <a:xfrm>
            <a:off x="9476336" y="4480123"/>
            <a:ext cx="2325507" cy="400110"/>
          </a:xfrm>
          <a:prstGeom prst="rect">
            <a:avLst/>
          </a:prstGeom>
          <a:noFill/>
        </p:spPr>
        <p:txBody>
          <a:bodyPr wrap="square">
            <a:spAutoFit/>
          </a:bodyPr>
          <a:lstStyle/>
          <a:p>
            <a:pPr algn="r"/>
            <a:r>
              <a:rPr lang="en-US" altLang="zh-CN" sz="2000" dirty="0">
                <a:solidFill>
                  <a:schemeClr val="bg1"/>
                </a:solidFill>
                <a:latin typeface="+mj-ea"/>
                <a:ea typeface="+mj-ea"/>
              </a:rPr>
              <a:t>2024</a:t>
            </a:r>
            <a:r>
              <a:rPr lang="zh-CN" sz="2000" dirty="0">
                <a:solidFill>
                  <a:schemeClr val="bg1"/>
                </a:solidFill>
                <a:latin typeface="+mj-ea"/>
                <a:ea typeface="+mj-ea"/>
              </a:rPr>
              <a:t>年</a:t>
            </a:r>
            <a:r>
              <a:rPr lang="en-US" altLang="zh-CN" sz="2000" dirty="0">
                <a:solidFill>
                  <a:schemeClr val="bg1"/>
                </a:solidFill>
                <a:latin typeface="+mj-ea"/>
                <a:ea typeface="+mj-ea"/>
              </a:rPr>
              <a:t>05</a:t>
            </a:r>
            <a:r>
              <a:rPr lang="zh-CN" sz="2000" dirty="0">
                <a:solidFill>
                  <a:schemeClr val="bg1"/>
                </a:solidFill>
                <a:latin typeface="+mj-ea"/>
                <a:ea typeface="+mj-ea"/>
              </a:rPr>
              <a:t>月</a:t>
            </a:r>
            <a:r>
              <a:rPr lang="en-US" altLang="zh-CN" sz="2000" dirty="0">
                <a:solidFill>
                  <a:schemeClr val="bg1"/>
                </a:solidFill>
                <a:latin typeface="+mj-ea"/>
                <a:ea typeface="+mj-ea"/>
              </a:rPr>
              <a:t>06</a:t>
            </a:r>
            <a:r>
              <a:rPr lang="zh-CN" sz="2000" dirty="0">
                <a:solidFill>
                  <a:schemeClr val="bg1"/>
                </a:solidFill>
                <a:latin typeface="+mj-ea"/>
                <a:ea typeface="+mj-ea"/>
              </a:rPr>
              <a:t>日</a:t>
            </a:r>
          </a:p>
        </p:txBody>
      </p:sp>
      <p:grpSp>
        <p:nvGrpSpPr>
          <p:cNvPr id="33" name="组合 32"/>
          <p:cNvGrpSpPr/>
          <p:nvPr/>
        </p:nvGrpSpPr>
        <p:grpSpPr>
          <a:xfrm>
            <a:off x="244790" y="1748533"/>
            <a:ext cx="507831" cy="3378157"/>
            <a:chOff x="381322" y="1266510"/>
            <a:chExt cx="507831" cy="3378157"/>
          </a:xfrm>
        </p:grpSpPr>
        <p:sp>
          <p:nvSpPr>
            <p:cNvPr id="34" name="文本框 33"/>
            <p:cNvSpPr txBox="1"/>
            <p:nvPr/>
          </p:nvSpPr>
          <p:spPr>
            <a:xfrm>
              <a:off x="381322" y="1266510"/>
              <a:ext cx="507831" cy="2900143"/>
            </a:xfrm>
            <a:prstGeom prst="rect">
              <a:avLst/>
            </a:prstGeom>
            <a:noFill/>
          </p:spPr>
          <p:txBody>
            <a:bodyPr vert="eaVert" wrap="square">
              <a:spAutoFit/>
            </a:bodyPr>
            <a:lstStyle/>
            <a:p>
              <a:r>
                <a:rPr lang="en-US" sz="2100" dirty="0">
                  <a:solidFill>
                    <a:schemeClr val="bg1"/>
                  </a:solidFill>
                  <a:latin typeface="+mj-ea"/>
                  <a:ea typeface="+mj-ea"/>
                </a:rPr>
                <a:t>Peking</a:t>
              </a:r>
              <a:r>
                <a:rPr lang="zh-CN" sz="2100" dirty="0">
                  <a:solidFill>
                    <a:schemeClr val="bg1"/>
                  </a:solidFill>
                  <a:latin typeface="+mj-ea"/>
                  <a:ea typeface="+mj-ea"/>
                </a:rPr>
                <a:t> </a:t>
              </a:r>
              <a:r>
                <a:rPr lang="en-US" sz="2100" dirty="0">
                  <a:solidFill>
                    <a:schemeClr val="bg1"/>
                  </a:solidFill>
                  <a:latin typeface="+mj-ea"/>
                  <a:ea typeface="+mj-ea"/>
                </a:rPr>
                <a:t>University</a:t>
              </a:r>
              <a:endParaRPr lang="zh-CN" sz="2100" dirty="0">
                <a:solidFill>
                  <a:schemeClr val="bg1"/>
                </a:solidFill>
                <a:latin typeface="+mj-ea"/>
                <a:ea typeface="+mj-ea"/>
              </a:endParaRPr>
            </a:p>
          </p:txBody>
        </p:sp>
        <p:cxnSp>
          <p:nvCxnSpPr>
            <p:cNvPr id="36" name="直接连接符 33"/>
            <p:cNvCxnSpPr/>
            <p:nvPr/>
          </p:nvCxnSpPr>
          <p:spPr>
            <a:xfrm>
              <a:off x="591504" y="3847938"/>
              <a:ext cx="0" cy="796729"/>
            </a:xfrm>
            <a:prstGeom prst="line">
              <a:avLst/>
            </a:prstGeom>
            <a:ln w="12700">
              <a:solidFill>
                <a:schemeClr val="bg1"/>
              </a:solidFill>
              <a:prstDash val="solid"/>
              <a:miter/>
            </a:ln>
          </p:spPr>
        </p:cxnSp>
      </p:grpSp>
      <p:pic>
        <p:nvPicPr>
          <p:cNvPr id="43" name="图片 42"/>
          <p:cNvPicPr>
            <a:picLocks noChangeAspect="1"/>
          </p:cNvPicPr>
          <p:nvPr/>
        </p:nvPicPr>
        <p:blipFill>
          <a:blip r:embed="rId5"/>
          <a:stretch/>
        </p:blipFill>
        <p:spPr>
          <a:xfrm>
            <a:off x="9739991" y="458041"/>
            <a:ext cx="1758315" cy="495300"/>
          </a:xfrm>
          <a:prstGeom prst="rect">
            <a:avLst/>
          </a:prstGeom>
        </p:spPr>
      </p:pic>
      <p:sp>
        <p:nvSpPr>
          <p:cNvPr id="19" name="文本框 18">
            <a:extLst>
              <a:ext uri="{FF2B5EF4-FFF2-40B4-BE49-F238E27FC236}">
                <a16:creationId xmlns:a16="http://schemas.microsoft.com/office/drawing/2014/main" id="{1C150F63-2679-48A6-8B4B-13E3D0C48880}"/>
              </a:ext>
            </a:extLst>
          </p:cNvPr>
          <p:cNvSpPr txBox="1"/>
          <p:nvPr/>
        </p:nvSpPr>
        <p:spPr>
          <a:xfrm>
            <a:off x="6915630" y="2703767"/>
            <a:ext cx="5049839" cy="1138773"/>
          </a:xfrm>
          <a:prstGeom prst="rect">
            <a:avLst/>
          </a:prstGeom>
          <a:noFill/>
        </p:spPr>
        <p:txBody>
          <a:bodyPr wrap="square">
            <a:spAutoFit/>
          </a:bodyPr>
          <a:lstStyle/>
          <a:p>
            <a:pPr algn="r"/>
            <a:r>
              <a:rPr lang="en-US" altLang="zh-CN" sz="3600" dirty="0">
                <a:solidFill>
                  <a:schemeClr val="bg1"/>
                </a:solidFill>
                <a:latin typeface="+mj-ea"/>
                <a:ea typeface="+mj-ea"/>
              </a:rPr>
              <a:t>16. </a:t>
            </a:r>
            <a:r>
              <a:rPr lang="zh-CN" altLang="en-US" sz="3600" dirty="0">
                <a:solidFill>
                  <a:schemeClr val="bg1"/>
                </a:solidFill>
                <a:latin typeface="+mj-ea"/>
                <a:ea typeface="+mj-ea"/>
              </a:rPr>
              <a:t>计算机视觉</a:t>
            </a:r>
            <a:endParaRPr lang="en-US" altLang="zh-CN" sz="3600" dirty="0">
              <a:solidFill>
                <a:schemeClr val="bg1"/>
              </a:solidFill>
              <a:latin typeface="+mj-ea"/>
              <a:ea typeface="+mj-ea"/>
            </a:endParaRPr>
          </a:p>
          <a:p>
            <a:pPr algn="r"/>
            <a:r>
              <a:rPr lang="en-US" altLang="zh-CN" sz="3200" dirty="0">
                <a:solidFill>
                  <a:schemeClr val="bg1"/>
                </a:solidFill>
                <a:latin typeface="+mj-ea"/>
                <a:ea typeface="+mj-ea"/>
              </a:rPr>
              <a:t>-</a:t>
            </a:r>
            <a:r>
              <a:rPr lang="zh-CN" altLang="en-US" sz="3200" dirty="0">
                <a:solidFill>
                  <a:schemeClr val="bg1"/>
                </a:solidFill>
                <a:latin typeface="+mj-ea"/>
                <a:ea typeface="+mj-ea"/>
              </a:rPr>
              <a:t>三维重建</a:t>
            </a:r>
          </a:p>
        </p:txBody>
      </p:sp>
      <p:sp>
        <p:nvSpPr>
          <p:cNvPr id="5" name="灯片编号占位符 4">
            <a:extLst>
              <a:ext uri="{FF2B5EF4-FFF2-40B4-BE49-F238E27FC236}">
                <a16:creationId xmlns:a16="http://schemas.microsoft.com/office/drawing/2014/main" id="{D89D964D-D969-4846-A2D3-D3BD40CB9A14}"/>
              </a:ext>
            </a:extLst>
          </p:cNvPr>
          <p:cNvSpPr>
            <a:spLocks noGrp="1"/>
          </p:cNvSpPr>
          <p:nvPr>
            <p:ph type="sldNum" idx="12"/>
          </p:nvPr>
        </p:nvSpPr>
        <p:spPr/>
        <p:txBody>
          <a:bodyPr/>
          <a:lstStyle/>
          <a:p>
            <a:fld id="{94CF693F-CF06-4864-A193-BB4E95AA6325}" type="slidenum">
              <a:rPr lang="en-US" altLang="zh-CN" smtClean="0"/>
              <a:t>1</a:t>
            </a:fld>
            <a:endParaRPr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针孔模型</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10</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p:txBody>
          <a:bodyPr/>
          <a:lstStyle/>
          <a:p>
            <a:pPr marL="0" indent="0">
              <a:lnSpc>
                <a:spcPct val="110000"/>
              </a:lnSpc>
              <a:buNone/>
            </a:pPr>
            <a:r>
              <a:rPr lang="zh-CN" altLang="en-US" dirty="0"/>
              <a:t>       由于小孔的通光量比较小，难以保证成像的细节，在相机中，通常借鉴人眼的结构，利用凸透镜进行光线调整。</a:t>
            </a:r>
          </a:p>
        </p:txBody>
      </p:sp>
      <p:pic>
        <p:nvPicPr>
          <p:cNvPr id="7" name="图片 6">
            <a:extLst>
              <a:ext uri="{FF2B5EF4-FFF2-40B4-BE49-F238E27FC236}">
                <a16:creationId xmlns:a16="http://schemas.microsoft.com/office/drawing/2014/main" id="{8BFB66A4-7769-4F05-8A61-2D23B2D7A57D}"/>
              </a:ext>
            </a:extLst>
          </p:cNvPr>
          <p:cNvPicPr>
            <a:picLocks noChangeAspect="1"/>
          </p:cNvPicPr>
          <p:nvPr/>
        </p:nvPicPr>
        <p:blipFill>
          <a:blip r:embed="rId3"/>
          <a:stretch>
            <a:fillRect/>
          </a:stretch>
        </p:blipFill>
        <p:spPr>
          <a:xfrm>
            <a:off x="2724527" y="3024927"/>
            <a:ext cx="7883314" cy="3337372"/>
          </a:xfrm>
          <a:prstGeom prst="rect">
            <a:avLst/>
          </a:prstGeom>
        </p:spPr>
      </p:pic>
      <p:sp>
        <p:nvSpPr>
          <p:cNvPr id="8" name="文本框 7">
            <a:extLst>
              <a:ext uri="{FF2B5EF4-FFF2-40B4-BE49-F238E27FC236}">
                <a16:creationId xmlns:a16="http://schemas.microsoft.com/office/drawing/2014/main" id="{0C73F816-3EB1-40C1-BDF2-24A9AECD2646}"/>
              </a:ext>
            </a:extLst>
          </p:cNvPr>
          <p:cNvSpPr txBox="1"/>
          <p:nvPr/>
        </p:nvSpPr>
        <p:spPr>
          <a:xfrm>
            <a:off x="42696" y="6447810"/>
            <a:ext cx="12192000" cy="307777"/>
          </a:xfrm>
          <a:prstGeom prst="rect">
            <a:avLst/>
          </a:prstGeom>
          <a:noFill/>
        </p:spPr>
        <p:txBody>
          <a:bodyPr wrap="square">
            <a:spAutoFit/>
          </a:bodyPr>
          <a:lstStyle/>
          <a:p>
            <a:r>
              <a:rPr lang="en-US" altLang="zh-CN" sz="1400" i="1" dirty="0">
                <a:solidFill>
                  <a:srgbClr val="666666"/>
                </a:solidFill>
                <a:latin typeface="Times New Roman" panose="02020603050405020304" pitchFamily="18" charset="0"/>
                <a:ea typeface="+mj-ea"/>
                <a:cs typeface="Times New Roman" panose="02020603050405020304" pitchFamily="18" charset="0"/>
              </a:rPr>
              <a:t>*</a:t>
            </a:r>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b="0" i="1" dirty="0">
                <a:solidFill>
                  <a:srgbClr val="666666"/>
                </a:solidFill>
                <a:effectLst/>
                <a:latin typeface="Times New Roman" panose="02020603050405020304" pitchFamily="18" charset="0"/>
                <a:ea typeface="+mj-ea"/>
                <a:cs typeface="Times New Roman" panose="02020603050405020304" pitchFamily="18" charset="0"/>
              </a:rPr>
              <a:t>Russell S J, </a:t>
            </a:r>
            <a:r>
              <a:rPr lang="en-US" altLang="zh-CN" sz="1400" b="0" i="1" dirty="0" err="1">
                <a:solidFill>
                  <a:srgbClr val="666666"/>
                </a:solidFill>
                <a:effectLst/>
                <a:latin typeface="Times New Roman" panose="02020603050405020304" pitchFamily="18" charset="0"/>
                <a:ea typeface="+mj-ea"/>
                <a:cs typeface="Times New Roman" panose="02020603050405020304" pitchFamily="18" charset="0"/>
              </a:rPr>
              <a:t>Norvig</a:t>
            </a:r>
            <a:r>
              <a:rPr lang="en-US" altLang="zh-CN" sz="1400" b="0" i="1" dirty="0">
                <a:solidFill>
                  <a:srgbClr val="666666"/>
                </a:solidFill>
                <a:effectLst/>
                <a:latin typeface="Times New Roman" panose="02020603050405020304" pitchFamily="18" charset="0"/>
                <a:ea typeface="+mj-ea"/>
                <a:cs typeface="Times New Roman" panose="02020603050405020304" pitchFamily="18" charset="0"/>
              </a:rPr>
              <a:t> P. Artificial Intelligence: A Modern Approach, 4th, Global ed[J]. 2022.</a:t>
            </a:r>
          </a:p>
        </p:txBody>
      </p:sp>
    </p:spTree>
    <p:extLst>
      <p:ext uri="{BB962C8B-B14F-4D97-AF65-F5344CB8AC3E}">
        <p14:creationId xmlns:p14="http://schemas.microsoft.com/office/powerpoint/2010/main" val="282855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针孔模型</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11</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p:txBody>
          <a:bodyPr/>
          <a:lstStyle/>
          <a:p>
            <a:pPr marL="0" indent="0">
              <a:lnSpc>
                <a:spcPct val="110000"/>
              </a:lnSpc>
              <a:buNone/>
            </a:pPr>
            <a:r>
              <a:rPr lang="zh-CN" altLang="en-US" dirty="0"/>
              <a:t>       透镜</a:t>
            </a:r>
            <a:r>
              <a:rPr lang="zh-CN" altLang="en-US" dirty="0">
                <a:latin typeface="Times New Roman" panose="02020603050405020304" pitchFamily="18" charset="0"/>
                <a:cs typeface="Times New Roman" panose="02020603050405020304" pitchFamily="18" charset="0"/>
              </a:rPr>
              <a:t>组合的作用是将从空间中一个点发出的光汇集到成像平面上一点。因为凸透镜面积远大于小孔，因此通光量显著增强，成像质量提升。通过透镜组合采集的图像仍可以近似成针孔模型进行分析。</a:t>
            </a:r>
            <a:endParaRPr lang="zh-CN" altLang="en-US" dirty="0"/>
          </a:p>
        </p:txBody>
      </p:sp>
      <p:sp>
        <p:nvSpPr>
          <p:cNvPr id="8" name="文本框 7">
            <a:extLst>
              <a:ext uri="{FF2B5EF4-FFF2-40B4-BE49-F238E27FC236}">
                <a16:creationId xmlns:a16="http://schemas.microsoft.com/office/drawing/2014/main" id="{0C73F816-3EB1-40C1-BDF2-24A9AECD2646}"/>
              </a:ext>
            </a:extLst>
          </p:cNvPr>
          <p:cNvSpPr txBox="1"/>
          <p:nvPr/>
        </p:nvSpPr>
        <p:spPr>
          <a:xfrm>
            <a:off x="42696" y="6447810"/>
            <a:ext cx="12192000" cy="307777"/>
          </a:xfrm>
          <a:prstGeom prst="rect">
            <a:avLst/>
          </a:prstGeom>
          <a:noFill/>
        </p:spPr>
        <p:txBody>
          <a:bodyPr wrap="square">
            <a:spAutoFit/>
          </a:bodyPr>
          <a:lstStyle/>
          <a:p>
            <a:r>
              <a:rPr lang="en-US" altLang="zh-CN" sz="1400" i="1" dirty="0">
                <a:solidFill>
                  <a:srgbClr val="666666"/>
                </a:solidFill>
                <a:latin typeface="Times New Roman" panose="02020603050405020304" pitchFamily="18" charset="0"/>
                <a:ea typeface="+mj-ea"/>
                <a:cs typeface="Times New Roman" panose="02020603050405020304" pitchFamily="18" charset="0"/>
              </a:rPr>
              <a:t>*</a:t>
            </a:r>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b="0" i="1" dirty="0">
                <a:solidFill>
                  <a:srgbClr val="666666"/>
                </a:solidFill>
                <a:effectLst/>
                <a:latin typeface="Times New Roman" panose="02020603050405020304" pitchFamily="18" charset="0"/>
                <a:ea typeface="+mj-ea"/>
                <a:cs typeface="Times New Roman" panose="02020603050405020304" pitchFamily="18" charset="0"/>
              </a:rPr>
              <a:t>Russell S J, </a:t>
            </a:r>
            <a:r>
              <a:rPr lang="en-US" altLang="zh-CN" sz="1400" b="0" i="1" dirty="0" err="1">
                <a:solidFill>
                  <a:srgbClr val="666666"/>
                </a:solidFill>
                <a:effectLst/>
                <a:latin typeface="Times New Roman" panose="02020603050405020304" pitchFamily="18" charset="0"/>
                <a:ea typeface="+mj-ea"/>
                <a:cs typeface="Times New Roman" panose="02020603050405020304" pitchFamily="18" charset="0"/>
              </a:rPr>
              <a:t>Norvig</a:t>
            </a:r>
            <a:r>
              <a:rPr lang="en-US" altLang="zh-CN" sz="1400" b="0" i="1" dirty="0">
                <a:solidFill>
                  <a:srgbClr val="666666"/>
                </a:solidFill>
                <a:effectLst/>
                <a:latin typeface="Times New Roman" panose="02020603050405020304" pitchFamily="18" charset="0"/>
                <a:ea typeface="+mj-ea"/>
                <a:cs typeface="Times New Roman" panose="02020603050405020304" pitchFamily="18" charset="0"/>
              </a:rPr>
              <a:t> P. Artificial Intelligence: A Modern Approach, 4th, Global ed[J]. 2022.</a:t>
            </a:r>
          </a:p>
        </p:txBody>
      </p:sp>
      <p:sp>
        <p:nvSpPr>
          <p:cNvPr id="3" name="椭圆 2">
            <a:extLst>
              <a:ext uri="{FF2B5EF4-FFF2-40B4-BE49-F238E27FC236}">
                <a16:creationId xmlns:a16="http://schemas.microsoft.com/office/drawing/2014/main" id="{3DBEE471-FB9D-4F29-82C0-010406A14E73}"/>
              </a:ext>
            </a:extLst>
          </p:cNvPr>
          <p:cNvSpPr/>
          <p:nvPr/>
        </p:nvSpPr>
        <p:spPr>
          <a:xfrm>
            <a:off x="5223039" y="3604699"/>
            <a:ext cx="396240" cy="23368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21B44C7-DD3E-4DFE-917F-42D5BBF27FA9}"/>
              </a:ext>
            </a:extLst>
          </p:cNvPr>
          <p:cNvSpPr/>
          <p:nvPr/>
        </p:nvSpPr>
        <p:spPr>
          <a:xfrm>
            <a:off x="6979434" y="3604699"/>
            <a:ext cx="396240" cy="23368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D550F683-99DE-4B5C-8835-99A12EEFC87C}"/>
              </a:ext>
            </a:extLst>
          </p:cNvPr>
          <p:cNvCxnSpPr>
            <a:cxnSpLocks/>
            <a:endCxn id="3" idx="1"/>
          </p:cNvCxnSpPr>
          <p:nvPr/>
        </p:nvCxnSpPr>
        <p:spPr>
          <a:xfrm flipV="1">
            <a:off x="4051675" y="3946915"/>
            <a:ext cx="1229392" cy="1972765"/>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a:extLst>
              <a:ext uri="{FF2B5EF4-FFF2-40B4-BE49-F238E27FC236}">
                <a16:creationId xmlns:a16="http://schemas.microsoft.com/office/drawing/2014/main" id="{D15F6B5F-E33C-47D6-A8FC-8FAEF8432BEA}"/>
              </a:ext>
            </a:extLst>
          </p:cNvPr>
          <p:cNvCxnSpPr>
            <a:cxnSpLocks/>
            <a:endCxn id="3" idx="3"/>
          </p:cNvCxnSpPr>
          <p:nvPr/>
        </p:nvCxnSpPr>
        <p:spPr>
          <a:xfrm flipV="1">
            <a:off x="4051675" y="5599283"/>
            <a:ext cx="1229392" cy="317529"/>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6" name="矩形 15">
            <a:extLst>
              <a:ext uri="{FF2B5EF4-FFF2-40B4-BE49-F238E27FC236}">
                <a16:creationId xmlns:a16="http://schemas.microsoft.com/office/drawing/2014/main" id="{D3207CEC-92B6-4436-ABE2-285574D562A6}"/>
              </a:ext>
            </a:extLst>
          </p:cNvPr>
          <p:cNvSpPr/>
          <p:nvPr/>
        </p:nvSpPr>
        <p:spPr>
          <a:xfrm>
            <a:off x="3668875" y="4625319"/>
            <a:ext cx="396240" cy="1340564"/>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C8D5BF0D-409A-48B6-941C-031E81CED0E5}"/>
              </a:ext>
            </a:extLst>
          </p:cNvPr>
          <p:cNvGrpSpPr/>
          <p:nvPr/>
        </p:nvGrpSpPr>
        <p:grpSpPr>
          <a:xfrm>
            <a:off x="5668047" y="3468554"/>
            <a:ext cx="1268714" cy="2574546"/>
            <a:chOff x="2700528" y="2495295"/>
            <a:chExt cx="1268714" cy="2574546"/>
          </a:xfrm>
        </p:grpSpPr>
        <p:grpSp>
          <p:nvGrpSpPr>
            <p:cNvPr id="29" name="组合 28">
              <a:extLst>
                <a:ext uri="{FF2B5EF4-FFF2-40B4-BE49-F238E27FC236}">
                  <a16:creationId xmlns:a16="http://schemas.microsoft.com/office/drawing/2014/main" id="{15F96C85-9674-4048-91FB-8F323A69B22F}"/>
                </a:ext>
              </a:extLst>
            </p:cNvPr>
            <p:cNvGrpSpPr/>
            <p:nvPr/>
          </p:nvGrpSpPr>
          <p:grpSpPr>
            <a:xfrm>
              <a:off x="2785841" y="2631440"/>
              <a:ext cx="1091992" cy="2336800"/>
              <a:chOff x="2980366" y="2691330"/>
              <a:chExt cx="1091992" cy="2336800"/>
            </a:xfrm>
          </p:grpSpPr>
          <p:sp>
            <p:nvSpPr>
              <p:cNvPr id="21" name="流程图: 延期 20">
                <a:extLst>
                  <a:ext uri="{FF2B5EF4-FFF2-40B4-BE49-F238E27FC236}">
                    <a16:creationId xmlns:a16="http://schemas.microsoft.com/office/drawing/2014/main" id="{4392EE17-8C92-4712-85C7-0D943D61BC57}"/>
                  </a:ext>
                </a:extLst>
              </p:cNvPr>
              <p:cNvSpPr/>
              <p:nvPr/>
            </p:nvSpPr>
            <p:spPr>
              <a:xfrm>
                <a:off x="2980366" y="2691330"/>
                <a:ext cx="439393" cy="233680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延期 21">
                <a:extLst>
                  <a:ext uri="{FF2B5EF4-FFF2-40B4-BE49-F238E27FC236}">
                    <a16:creationId xmlns:a16="http://schemas.microsoft.com/office/drawing/2014/main" id="{773C1B1A-BA89-4093-AE3D-96A96498F2DB}"/>
                  </a:ext>
                </a:extLst>
              </p:cNvPr>
              <p:cNvSpPr/>
              <p:nvPr/>
            </p:nvSpPr>
            <p:spPr>
              <a:xfrm flipH="1">
                <a:off x="3632965" y="2691330"/>
                <a:ext cx="439393" cy="233680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760E651C-7404-4D4E-AC3A-91D5858C71F5}"/>
                  </a:ext>
                </a:extLst>
              </p:cNvPr>
              <p:cNvCxnSpPr>
                <a:cxnSpLocks/>
                <a:stCxn id="22" idx="0"/>
                <a:endCxn id="21" idx="0"/>
              </p:cNvCxnSpPr>
              <p:nvPr/>
            </p:nvCxnSpPr>
            <p:spPr>
              <a:xfrm flipH="1">
                <a:off x="3200063" y="2691330"/>
                <a:ext cx="652598" cy="0"/>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a:extLst>
                  <a:ext uri="{FF2B5EF4-FFF2-40B4-BE49-F238E27FC236}">
                    <a16:creationId xmlns:a16="http://schemas.microsoft.com/office/drawing/2014/main" id="{4BC5B26D-A92F-46B8-939D-64299B367692}"/>
                  </a:ext>
                </a:extLst>
              </p:cNvPr>
              <p:cNvCxnSpPr>
                <a:cxnSpLocks/>
                <a:stCxn id="22" idx="2"/>
                <a:endCxn id="21" idx="2"/>
              </p:cNvCxnSpPr>
              <p:nvPr/>
            </p:nvCxnSpPr>
            <p:spPr>
              <a:xfrm flipH="1">
                <a:off x="3200063" y="5028130"/>
                <a:ext cx="652598" cy="0"/>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30" name="矩形 29">
              <a:extLst>
                <a:ext uri="{FF2B5EF4-FFF2-40B4-BE49-F238E27FC236}">
                  <a16:creationId xmlns:a16="http://schemas.microsoft.com/office/drawing/2014/main" id="{454D1ADF-DC6A-4BAB-B80D-1C6F233EEEB5}"/>
                </a:ext>
              </a:extLst>
            </p:cNvPr>
            <p:cNvSpPr/>
            <p:nvPr/>
          </p:nvSpPr>
          <p:spPr>
            <a:xfrm>
              <a:off x="2700528" y="2572512"/>
              <a:ext cx="311106" cy="2497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593ED380-1104-40E8-8268-71AC3487D7BA}"/>
                </a:ext>
              </a:extLst>
            </p:cNvPr>
            <p:cNvSpPr/>
            <p:nvPr/>
          </p:nvSpPr>
          <p:spPr>
            <a:xfrm>
              <a:off x="3658136" y="2495295"/>
              <a:ext cx="311106" cy="2497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a:extLst>
              <a:ext uri="{FF2B5EF4-FFF2-40B4-BE49-F238E27FC236}">
                <a16:creationId xmlns:a16="http://schemas.microsoft.com/office/drawing/2014/main" id="{A693E191-3460-425B-A006-7316F9721EC6}"/>
              </a:ext>
            </a:extLst>
          </p:cNvPr>
          <p:cNvCxnSpPr>
            <a:cxnSpLocks/>
            <a:endCxn id="3" idx="7"/>
          </p:cNvCxnSpPr>
          <p:nvPr/>
        </p:nvCxnSpPr>
        <p:spPr>
          <a:xfrm flipH="1">
            <a:off x="5561251" y="3914500"/>
            <a:ext cx="567313" cy="32415"/>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a:extLst>
              <a:ext uri="{FF2B5EF4-FFF2-40B4-BE49-F238E27FC236}">
                <a16:creationId xmlns:a16="http://schemas.microsoft.com/office/drawing/2014/main" id="{BD3D4D54-044E-4E52-9D9F-E3D2B9198C73}"/>
              </a:ext>
            </a:extLst>
          </p:cNvPr>
          <p:cNvCxnSpPr>
            <a:cxnSpLocks/>
            <a:endCxn id="3" idx="5"/>
          </p:cNvCxnSpPr>
          <p:nvPr/>
        </p:nvCxnSpPr>
        <p:spPr>
          <a:xfrm flipH="1">
            <a:off x="5561251" y="5295601"/>
            <a:ext cx="603996" cy="303682"/>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a:extLst>
              <a:ext uri="{FF2B5EF4-FFF2-40B4-BE49-F238E27FC236}">
                <a16:creationId xmlns:a16="http://schemas.microsoft.com/office/drawing/2014/main" id="{AC02D12E-F892-48F4-993A-A539F397ED32}"/>
              </a:ext>
            </a:extLst>
          </p:cNvPr>
          <p:cNvCxnSpPr>
            <a:cxnSpLocks/>
          </p:cNvCxnSpPr>
          <p:nvPr/>
        </p:nvCxnSpPr>
        <p:spPr>
          <a:xfrm flipH="1">
            <a:off x="6493040" y="3807899"/>
            <a:ext cx="587304" cy="91440"/>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a:extLst>
              <a:ext uri="{FF2B5EF4-FFF2-40B4-BE49-F238E27FC236}">
                <a16:creationId xmlns:a16="http://schemas.microsoft.com/office/drawing/2014/main" id="{4FB072F6-2ADE-445F-A5D1-EF0318BD84F2}"/>
              </a:ext>
            </a:extLst>
          </p:cNvPr>
          <p:cNvCxnSpPr>
            <a:cxnSpLocks/>
          </p:cNvCxnSpPr>
          <p:nvPr/>
        </p:nvCxnSpPr>
        <p:spPr>
          <a:xfrm flipH="1">
            <a:off x="6425557" y="5277307"/>
            <a:ext cx="587247" cy="0"/>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a:extLst>
              <a:ext uri="{FF2B5EF4-FFF2-40B4-BE49-F238E27FC236}">
                <a16:creationId xmlns:a16="http://schemas.microsoft.com/office/drawing/2014/main" id="{4C1FE2B3-FF6B-4F84-936F-5D7BE48ADA7E}"/>
              </a:ext>
            </a:extLst>
          </p:cNvPr>
          <p:cNvCxnSpPr>
            <a:cxnSpLocks/>
          </p:cNvCxnSpPr>
          <p:nvPr/>
        </p:nvCxnSpPr>
        <p:spPr>
          <a:xfrm flipH="1" flipV="1">
            <a:off x="7272157" y="3807900"/>
            <a:ext cx="1618642" cy="259001"/>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a:extLst>
              <a:ext uri="{FF2B5EF4-FFF2-40B4-BE49-F238E27FC236}">
                <a16:creationId xmlns:a16="http://schemas.microsoft.com/office/drawing/2014/main" id="{0756E534-2C0B-47C5-A2E0-9A737FECAE9A}"/>
              </a:ext>
            </a:extLst>
          </p:cNvPr>
          <p:cNvCxnSpPr>
            <a:cxnSpLocks/>
          </p:cNvCxnSpPr>
          <p:nvPr/>
        </p:nvCxnSpPr>
        <p:spPr>
          <a:xfrm flipH="1">
            <a:off x="7351559" y="4066901"/>
            <a:ext cx="1539240" cy="1210406"/>
          </a:xfrm>
          <a:prstGeom prst="lin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9" name="矩形 68">
            <a:extLst>
              <a:ext uri="{FF2B5EF4-FFF2-40B4-BE49-F238E27FC236}">
                <a16:creationId xmlns:a16="http://schemas.microsoft.com/office/drawing/2014/main" id="{D7AF1CE7-9550-48A9-8F6A-FB9100599675}"/>
              </a:ext>
            </a:extLst>
          </p:cNvPr>
          <p:cNvSpPr/>
          <p:nvPr/>
        </p:nvSpPr>
        <p:spPr>
          <a:xfrm>
            <a:off x="8925702" y="3807899"/>
            <a:ext cx="310539" cy="990600"/>
          </a:xfrm>
          <a:prstGeom prst="rect">
            <a:avLst/>
          </a:prstGeom>
          <a:pattFill prst="wdUpDiag">
            <a:fgClr>
              <a:schemeClr val="tx1"/>
            </a:fgClr>
            <a:bgClr>
              <a:schemeClr val="bg1"/>
            </a:bgClr>
          </a:patt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449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latin typeface="Times New Roman" panose="02020603050405020304" pitchFamily="18" charset="0"/>
                <a:cs typeface="Times New Roman" panose="02020603050405020304" pitchFamily="18" charset="0"/>
              </a:rPr>
              <a:t>针孔模型</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Times New Roman" panose="02020603050405020304" pitchFamily="18" charset="0"/>
                <a:cs typeface="Times New Roman" panose="02020603050405020304" pitchFamily="18" charset="0"/>
              </a:rPr>
              <a:t>12</a:t>
            </a:fld>
            <a:endParaRPr lang="zh-CN">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p:txBody>
          <a:bodyPr/>
          <a:lstStyle/>
          <a:p>
            <a:pPr marL="0" indent="0" algn="just">
              <a:lnSpc>
                <a:spcPct val="110000"/>
              </a:lnSpc>
              <a:buNone/>
            </a:pPr>
            <a:r>
              <a:rPr lang="zh-CN" altLang="en-US" dirty="0">
                <a:latin typeface="Times New Roman" panose="02020603050405020304" pitchFamily="18" charset="0"/>
                <a:cs typeface="Times New Roman" panose="02020603050405020304" pitchFamily="18" charset="0"/>
              </a:rPr>
              <a:t>       在针孔模型中，像平面成像形状是物体形状透过针孔“</a:t>
            </a:r>
            <a:r>
              <a:rPr lang="zh-CN" altLang="en-US" b="1" dirty="0">
                <a:solidFill>
                  <a:srgbClr val="00B050"/>
                </a:solidFill>
                <a:latin typeface="Times New Roman" panose="02020603050405020304" pitchFamily="18" charset="0"/>
                <a:cs typeface="Times New Roman" panose="02020603050405020304" pitchFamily="18" charset="0"/>
              </a:rPr>
              <a:t>反转</a:t>
            </a:r>
            <a:r>
              <a:rPr lang="zh-CN" altLang="en-US" dirty="0">
                <a:latin typeface="Times New Roman" panose="02020603050405020304" pitchFamily="18" charset="0"/>
                <a:cs typeface="Times New Roman" panose="02020603050405020304" pitchFamily="18" charset="0"/>
              </a:rPr>
              <a:t>”生成的。</a:t>
            </a:r>
          </a:p>
        </p:txBody>
      </p:sp>
      <p:cxnSp>
        <p:nvCxnSpPr>
          <p:cNvPr id="139" name="直接连接符 138">
            <a:extLst>
              <a:ext uri="{FF2B5EF4-FFF2-40B4-BE49-F238E27FC236}">
                <a16:creationId xmlns:a16="http://schemas.microsoft.com/office/drawing/2014/main" id="{2D43439E-0822-4315-9CE1-481D8CD46BE2}"/>
              </a:ext>
            </a:extLst>
          </p:cNvPr>
          <p:cNvCxnSpPr>
            <a:cxnSpLocks/>
          </p:cNvCxnSpPr>
          <p:nvPr/>
        </p:nvCxnSpPr>
        <p:spPr>
          <a:xfrm>
            <a:off x="5136498" y="3086557"/>
            <a:ext cx="0" cy="1966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13613DDD-BA86-40BE-867E-C4113A05E8E4}"/>
              </a:ext>
            </a:extLst>
          </p:cNvPr>
          <p:cNvGrpSpPr/>
          <p:nvPr/>
        </p:nvGrpSpPr>
        <p:grpSpPr>
          <a:xfrm>
            <a:off x="5143130" y="4300347"/>
            <a:ext cx="522620" cy="1273916"/>
            <a:chOff x="2071992" y="3561441"/>
            <a:chExt cx="666128" cy="1631102"/>
          </a:xfrm>
        </p:grpSpPr>
        <p:cxnSp>
          <p:nvCxnSpPr>
            <p:cNvPr id="21" name="直接连接符 20">
              <a:extLst>
                <a:ext uri="{FF2B5EF4-FFF2-40B4-BE49-F238E27FC236}">
                  <a16:creationId xmlns:a16="http://schemas.microsoft.com/office/drawing/2014/main" id="{F8C4A3EA-AA4B-4975-8D76-63D56AFCDF9C}"/>
                </a:ext>
              </a:extLst>
            </p:cNvPr>
            <p:cNvCxnSpPr>
              <a:cxnSpLocks/>
            </p:cNvCxnSpPr>
            <p:nvPr/>
          </p:nvCxnSpPr>
          <p:spPr>
            <a:xfrm>
              <a:off x="2071992" y="3962482"/>
              <a:ext cx="0" cy="1222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75DFFF0-3013-4F11-BC80-81E61E98956F}"/>
                </a:ext>
              </a:extLst>
            </p:cNvPr>
            <p:cNvCxnSpPr>
              <a:cxnSpLocks/>
            </p:cNvCxnSpPr>
            <p:nvPr/>
          </p:nvCxnSpPr>
          <p:spPr>
            <a:xfrm>
              <a:off x="2738120" y="3561441"/>
              <a:ext cx="0" cy="122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B6FEF64-4598-4C5E-9902-5FBDA639F5AD}"/>
                </a:ext>
              </a:extLst>
            </p:cNvPr>
            <p:cNvCxnSpPr>
              <a:cxnSpLocks/>
            </p:cNvCxnSpPr>
            <p:nvPr/>
          </p:nvCxnSpPr>
          <p:spPr>
            <a:xfrm flipV="1">
              <a:off x="2071992" y="3561441"/>
              <a:ext cx="666128" cy="41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D957BFD-CA58-4D8C-997C-2B1F21FB6B19}"/>
                </a:ext>
              </a:extLst>
            </p:cNvPr>
            <p:cNvCxnSpPr>
              <a:cxnSpLocks/>
            </p:cNvCxnSpPr>
            <p:nvPr/>
          </p:nvCxnSpPr>
          <p:spPr>
            <a:xfrm flipV="1">
              <a:off x="2071992" y="4780981"/>
              <a:ext cx="666128" cy="4115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直接连接符 24">
            <a:extLst>
              <a:ext uri="{FF2B5EF4-FFF2-40B4-BE49-F238E27FC236}">
                <a16:creationId xmlns:a16="http://schemas.microsoft.com/office/drawing/2014/main" id="{6DEBB404-F869-46F3-BAE1-B8DBB402A72C}"/>
              </a:ext>
            </a:extLst>
          </p:cNvPr>
          <p:cNvCxnSpPr>
            <a:cxnSpLocks/>
          </p:cNvCxnSpPr>
          <p:nvPr/>
        </p:nvCxnSpPr>
        <p:spPr>
          <a:xfrm>
            <a:off x="2789887" y="4300347"/>
            <a:ext cx="2353242" cy="3132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8AD04AD-69E0-4EEF-808A-D52F81BAC0BB}"/>
              </a:ext>
            </a:extLst>
          </p:cNvPr>
          <p:cNvCxnSpPr>
            <a:cxnSpLocks/>
          </p:cNvCxnSpPr>
          <p:nvPr/>
        </p:nvCxnSpPr>
        <p:spPr>
          <a:xfrm>
            <a:off x="3841010" y="3630513"/>
            <a:ext cx="1818108" cy="669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B545635-2182-4803-8901-E872E071C02F}"/>
              </a:ext>
            </a:extLst>
          </p:cNvPr>
          <p:cNvCxnSpPr>
            <a:cxnSpLocks/>
          </p:cNvCxnSpPr>
          <p:nvPr/>
        </p:nvCxnSpPr>
        <p:spPr>
          <a:xfrm flipV="1">
            <a:off x="3841010" y="5252826"/>
            <a:ext cx="1831373" cy="3342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422FA0D-02DD-4682-965A-1240AE885B25}"/>
              </a:ext>
            </a:extLst>
          </p:cNvPr>
          <p:cNvCxnSpPr>
            <a:cxnSpLocks/>
          </p:cNvCxnSpPr>
          <p:nvPr/>
        </p:nvCxnSpPr>
        <p:spPr>
          <a:xfrm flipV="1">
            <a:off x="2789885" y="5551091"/>
            <a:ext cx="2346613" cy="6856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BBE0E934-333C-437D-B3FC-38220572E2DF}"/>
              </a:ext>
            </a:extLst>
          </p:cNvPr>
          <p:cNvSpPr/>
          <p:nvPr/>
        </p:nvSpPr>
        <p:spPr>
          <a:xfrm>
            <a:off x="5368379" y="4858338"/>
            <a:ext cx="72143" cy="15793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54" name="组合 53">
            <a:extLst>
              <a:ext uri="{FF2B5EF4-FFF2-40B4-BE49-F238E27FC236}">
                <a16:creationId xmlns:a16="http://schemas.microsoft.com/office/drawing/2014/main" id="{4ACAD12C-777F-4C9F-9998-44CE768AD2EE}"/>
              </a:ext>
            </a:extLst>
          </p:cNvPr>
          <p:cNvGrpSpPr/>
          <p:nvPr/>
        </p:nvGrpSpPr>
        <p:grpSpPr>
          <a:xfrm>
            <a:off x="2789887" y="3625508"/>
            <a:ext cx="1051123" cy="2623594"/>
            <a:chOff x="2071992" y="3561441"/>
            <a:chExt cx="666128" cy="1631102"/>
          </a:xfrm>
        </p:grpSpPr>
        <p:grpSp>
          <p:nvGrpSpPr>
            <p:cNvPr id="19" name="组合 18">
              <a:extLst>
                <a:ext uri="{FF2B5EF4-FFF2-40B4-BE49-F238E27FC236}">
                  <a16:creationId xmlns:a16="http://schemas.microsoft.com/office/drawing/2014/main" id="{AAC8AEA2-7955-4E96-89B9-9CF76029E3AC}"/>
                </a:ext>
              </a:extLst>
            </p:cNvPr>
            <p:cNvGrpSpPr/>
            <p:nvPr/>
          </p:nvGrpSpPr>
          <p:grpSpPr>
            <a:xfrm>
              <a:off x="2071992" y="3561441"/>
              <a:ext cx="666128" cy="1631102"/>
              <a:chOff x="2071992" y="3561441"/>
              <a:chExt cx="666128" cy="1631102"/>
            </a:xfrm>
          </p:grpSpPr>
          <p:cxnSp>
            <p:nvCxnSpPr>
              <p:cNvPr id="7" name="直接连接符 6">
                <a:extLst>
                  <a:ext uri="{FF2B5EF4-FFF2-40B4-BE49-F238E27FC236}">
                    <a16:creationId xmlns:a16="http://schemas.microsoft.com/office/drawing/2014/main" id="{B497E28A-17BC-4582-BD4C-634BC5EC512F}"/>
                  </a:ext>
                </a:extLst>
              </p:cNvPr>
              <p:cNvCxnSpPr>
                <a:cxnSpLocks/>
              </p:cNvCxnSpPr>
              <p:nvPr/>
            </p:nvCxnSpPr>
            <p:spPr>
              <a:xfrm>
                <a:off x="2071992" y="3962482"/>
                <a:ext cx="0" cy="1222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D5947-FFAC-47FC-9296-D83EECB555A4}"/>
                  </a:ext>
                </a:extLst>
              </p:cNvPr>
              <p:cNvCxnSpPr>
                <a:cxnSpLocks/>
              </p:cNvCxnSpPr>
              <p:nvPr/>
            </p:nvCxnSpPr>
            <p:spPr>
              <a:xfrm>
                <a:off x="2738120" y="3561441"/>
                <a:ext cx="0" cy="122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89EB7FC-47B6-4164-A5B7-D356C26D52E5}"/>
                  </a:ext>
                </a:extLst>
              </p:cNvPr>
              <p:cNvCxnSpPr>
                <a:cxnSpLocks/>
              </p:cNvCxnSpPr>
              <p:nvPr/>
            </p:nvCxnSpPr>
            <p:spPr>
              <a:xfrm flipV="1">
                <a:off x="2071992" y="3561441"/>
                <a:ext cx="666128" cy="41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C1B60CE-F22B-4087-BF21-1D422139B369}"/>
                  </a:ext>
                </a:extLst>
              </p:cNvPr>
              <p:cNvCxnSpPr>
                <a:cxnSpLocks/>
              </p:cNvCxnSpPr>
              <p:nvPr/>
            </p:nvCxnSpPr>
            <p:spPr>
              <a:xfrm flipV="1">
                <a:off x="2071992" y="4780981"/>
                <a:ext cx="666128" cy="4115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FEE131F0-0249-42C2-BEE5-057507248B8D}"/>
                </a:ext>
              </a:extLst>
            </p:cNvPr>
            <p:cNvGrpSpPr/>
            <p:nvPr/>
          </p:nvGrpSpPr>
          <p:grpSpPr>
            <a:xfrm>
              <a:off x="2291268" y="4055265"/>
              <a:ext cx="218618" cy="704114"/>
              <a:chOff x="1769892" y="3722925"/>
              <a:chExt cx="177905" cy="704114"/>
            </a:xfrm>
          </p:grpSpPr>
          <p:cxnSp>
            <p:nvCxnSpPr>
              <p:cNvPr id="45" name="直接连接符 44">
                <a:extLst>
                  <a:ext uri="{FF2B5EF4-FFF2-40B4-BE49-F238E27FC236}">
                    <a16:creationId xmlns:a16="http://schemas.microsoft.com/office/drawing/2014/main" id="{4EE409D0-8A64-4141-897D-D53658E7B866}"/>
                  </a:ext>
                </a:extLst>
              </p:cNvPr>
              <p:cNvCxnSpPr>
                <a:cxnSpLocks/>
              </p:cNvCxnSpPr>
              <p:nvPr/>
            </p:nvCxnSpPr>
            <p:spPr>
              <a:xfrm>
                <a:off x="1774095" y="3865311"/>
                <a:ext cx="0" cy="561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4B47071-E2FD-422C-82D3-A485588A3636}"/>
                  </a:ext>
                </a:extLst>
              </p:cNvPr>
              <p:cNvCxnSpPr>
                <a:cxnSpLocks/>
              </p:cNvCxnSpPr>
              <p:nvPr/>
            </p:nvCxnSpPr>
            <p:spPr>
              <a:xfrm>
                <a:off x="1947797" y="3722925"/>
                <a:ext cx="0" cy="561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A6AA785-FC48-43D4-B80B-D90852BABD2E}"/>
                  </a:ext>
                </a:extLst>
              </p:cNvPr>
              <p:cNvCxnSpPr>
                <a:cxnSpLocks/>
              </p:cNvCxnSpPr>
              <p:nvPr/>
            </p:nvCxnSpPr>
            <p:spPr>
              <a:xfrm flipV="1">
                <a:off x="1769892" y="3722926"/>
                <a:ext cx="177905" cy="151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0D02AD5-B303-40DD-9E73-A55E27B98E55}"/>
                  </a:ext>
                </a:extLst>
              </p:cNvPr>
              <p:cNvCxnSpPr>
                <a:cxnSpLocks/>
              </p:cNvCxnSpPr>
              <p:nvPr/>
            </p:nvCxnSpPr>
            <p:spPr>
              <a:xfrm flipV="1">
                <a:off x="1769892" y="4283357"/>
                <a:ext cx="177905" cy="1427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椭圆 52">
              <a:extLst>
                <a:ext uri="{FF2B5EF4-FFF2-40B4-BE49-F238E27FC236}">
                  <a16:creationId xmlns:a16="http://schemas.microsoft.com/office/drawing/2014/main" id="{CBB9C71F-7AC4-45FE-B309-2416B8C59F04}"/>
                </a:ext>
              </a:extLst>
            </p:cNvPr>
            <p:cNvSpPr/>
            <p:nvPr/>
          </p:nvSpPr>
          <p:spPr>
            <a:xfrm>
              <a:off x="2377536" y="4682463"/>
              <a:ext cx="92924" cy="20782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cxnSp>
        <p:nvCxnSpPr>
          <p:cNvPr id="67" name="直接连接符 66">
            <a:extLst>
              <a:ext uri="{FF2B5EF4-FFF2-40B4-BE49-F238E27FC236}">
                <a16:creationId xmlns:a16="http://schemas.microsoft.com/office/drawing/2014/main" id="{76909850-4190-4D7A-8022-7BA678369195}"/>
              </a:ext>
            </a:extLst>
          </p:cNvPr>
          <p:cNvCxnSpPr>
            <a:cxnSpLocks/>
            <a:endCxn id="81" idx="3"/>
          </p:cNvCxnSpPr>
          <p:nvPr/>
        </p:nvCxnSpPr>
        <p:spPr>
          <a:xfrm>
            <a:off x="3271518" y="4607505"/>
            <a:ext cx="6400030" cy="10041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4122E08-876C-49BA-B2DE-847835BB5536}"/>
              </a:ext>
            </a:extLst>
          </p:cNvPr>
          <p:cNvCxnSpPr>
            <a:cxnSpLocks/>
            <a:stCxn id="53" idx="4"/>
          </p:cNvCxnSpPr>
          <p:nvPr/>
        </p:nvCxnSpPr>
        <p:spPr>
          <a:xfrm flipV="1">
            <a:off x="3345338" y="3251136"/>
            <a:ext cx="6320354" cy="2511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圆柱体 80">
            <a:extLst>
              <a:ext uri="{FF2B5EF4-FFF2-40B4-BE49-F238E27FC236}">
                <a16:creationId xmlns:a16="http://schemas.microsoft.com/office/drawing/2014/main" id="{7898665D-9F8B-4F98-B616-87AAFFDD89D4}"/>
              </a:ext>
            </a:extLst>
          </p:cNvPr>
          <p:cNvSpPr/>
          <p:nvPr/>
        </p:nvSpPr>
        <p:spPr>
          <a:xfrm>
            <a:off x="9356863" y="3857803"/>
            <a:ext cx="629368" cy="1753823"/>
          </a:xfrm>
          <a:prstGeom prst="can">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FA54E8FD-1A49-4CF7-B63E-6939C3F07219}"/>
              </a:ext>
            </a:extLst>
          </p:cNvPr>
          <p:cNvCxnSpPr>
            <a:cxnSpLocks/>
            <a:stCxn id="53" idx="0"/>
            <a:endCxn id="90" idx="0"/>
          </p:cNvCxnSpPr>
          <p:nvPr/>
        </p:nvCxnSpPr>
        <p:spPr>
          <a:xfrm flipV="1">
            <a:off x="3345338" y="3936448"/>
            <a:ext cx="6326204" cy="14922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6ADE2F9D-8A9F-42D0-8ABE-C5CA50DF53E0}"/>
              </a:ext>
            </a:extLst>
          </p:cNvPr>
          <p:cNvSpPr/>
          <p:nvPr/>
        </p:nvSpPr>
        <p:spPr>
          <a:xfrm flipH="1" flipV="1">
            <a:off x="9598231" y="3611041"/>
            <a:ext cx="146630" cy="32540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6832AFAF-AEF8-4548-A634-7F3B363C340B}"/>
              </a:ext>
            </a:extLst>
          </p:cNvPr>
          <p:cNvSpPr/>
          <p:nvPr/>
        </p:nvSpPr>
        <p:spPr>
          <a:xfrm flipH="1" flipV="1">
            <a:off x="9533270" y="3251134"/>
            <a:ext cx="276545" cy="68531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97" name="直接连接符 96">
            <a:extLst>
              <a:ext uri="{FF2B5EF4-FFF2-40B4-BE49-F238E27FC236}">
                <a16:creationId xmlns:a16="http://schemas.microsoft.com/office/drawing/2014/main" id="{75387FA5-9E53-4DE3-B3C3-F391C7695456}"/>
              </a:ext>
            </a:extLst>
          </p:cNvPr>
          <p:cNvCxnSpPr>
            <a:cxnSpLocks/>
          </p:cNvCxnSpPr>
          <p:nvPr/>
        </p:nvCxnSpPr>
        <p:spPr>
          <a:xfrm>
            <a:off x="6518367" y="4503204"/>
            <a:ext cx="276545" cy="91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9C9E8DA6-01B7-472F-8277-3B03770DF1C5}"/>
              </a:ext>
            </a:extLst>
          </p:cNvPr>
          <p:cNvCxnSpPr>
            <a:cxnSpLocks/>
          </p:cNvCxnSpPr>
          <p:nvPr/>
        </p:nvCxnSpPr>
        <p:spPr>
          <a:xfrm flipV="1">
            <a:off x="6518367" y="4300347"/>
            <a:ext cx="177355" cy="2028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38C6D4-3881-4FEF-90A9-2A91C2585CC3}"/>
              </a:ext>
            </a:extLst>
          </p:cNvPr>
          <p:cNvCxnSpPr>
            <a:cxnSpLocks/>
          </p:cNvCxnSpPr>
          <p:nvPr/>
        </p:nvCxnSpPr>
        <p:spPr>
          <a:xfrm flipV="1">
            <a:off x="8572169" y="4016117"/>
            <a:ext cx="148126" cy="1845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94A959E-2843-439B-9C92-16D3672DC663}"/>
              </a:ext>
            </a:extLst>
          </p:cNvPr>
          <p:cNvCxnSpPr>
            <a:cxnSpLocks/>
          </p:cNvCxnSpPr>
          <p:nvPr/>
        </p:nvCxnSpPr>
        <p:spPr>
          <a:xfrm>
            <a:off x="8572169" y="4200623"/>
            <a:ext cx="215709" cy="796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23D5676-CB01-406E-9BEF-F9D0BE6419C1}"/>
              </a:ext>
            </a:extLst>
          </p:cNvPr>
          <p:cNvCxnSpPr>
            <a:cxnSpLocks/>
          </p:cNvCxnSpPr>
          <p:nvPr/>
        </p:nvCxnSpPr>
        <p:spPr>
          <a:xfrm>
            <a:off x="6398996" y="5092499"/>
            <a:ext cx="184339" cy="1990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4782AD4-6B0E-4FA7-BFC2-3CEF85CE9243}"/>
              </a:ext>
            </a:extLst>
          </p:cNvPr>
          <p:cNvCxnSpPr>
            <a:cxnSpLocks/>
          </p:cNvCxnSpPr>
          <p:nvPr/>
        </p:nvCxnSpPr>
        <p:spPr>
          <a:xfrm flipV="1">
            <a:off x="6392114" y="5001509"/>
            <a:ext cx="228457" cy="1023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C2BF8DC2-3F8A-4E05-A3E9-5924EFB888C0}"/>
              </a:ext>
            </a:extLst>
          </p:cNvPr>
          <p:cNvSpPr txBox="1"/>
          <p:nvPr/>
        </p:nvSpPr>
        <p:spPr>
          <a:xfrm>
            <a:off x="2205768" y="4500431"/>
            <a:ext cx="439993" cy="1215563"/>
          </a:xfrm>
          <a:prstGeom prst="rect">
            <a:avLst/>
          </a:prstGeom>
          <a:noFill/>
        </p:spPr>
        <p:txBody>
          <a:bodyPr wrap="square" rtlCol="0">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像平面</a:t>
            </a:r>
          </a:p>
        </p:txBody>
      </p:sp>
      <p:sp>
        <p:nvSpPr>
          <p:cNvPr id="125" name="文本框 124">
            <a:extLst>
              <a:ext uri="{FF2B5EF4-FFF2-40B4-BE49-F238E27FC236}">
                <a16:creationId xmlns:a16="http://schemas.microsoft.com/office/drawing/2014/main" id="{0DFB0D51-EE2E-4FEE-BA53-46874425ACDD}"/>
              </a:ext>
            </a:extLst>
          </p:cNvPr>
          <p:cNvSpPr txBox="1"/>
          <p:nvPr/>
        </p:nvSpPr>
        <p:spPr>
          <a:xfrm>
            <a:off x="4850207" y="5641784"/>
            <a:ext cx="1417296" cy="478859"/>
          </a:xfrm>
          <a:prstGeom prst="rect">
            <a:avLst/>
          </a:prstGeom>
          <a:noFill/>
        </p:spPr>
        <p:txBody>
          <a:bodyPr wrap="square" rtlCol="0">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针孔挡板</a:t>
            </a:r>
          </a:p>
        </p:txBody>
      </p:sp>
      <p:cxnSp>
        <p:nvCxnSpPr>
          <p:cNvPr id="134" name="直接箭头连接符 133">
            <a:extLst>
              <a:ext uri="{FF2B5EF4-FFF2-40B4-BE49-F238E27FC236}">
                <a16:creationId xmlns:a16="http://schemas.microsoft.com/office/drawing/2014/main" id="{9DE0CC1E-F83C-435A-AFDD-A82BE5097EC1}"/>
              </a:ext>
            </a:extLst>
          </p:cNvPr>
          <p:cNvCxnSpPr>
            <a:cxnSpLocks/>
          </p:cNvCxnSpPr>
          <p:nvPr/>
        </p:nvCxnSpPr>
        <p:spPr>
          <a:xfrm flipH="1" flipV="1">
            <a:off x="2788765" y="3307512"/>
            <a:ext cx="2354363"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ADBBEFEC-058A-4047-9A69-F89D08D7882E}"/>
              </a:ext>
            </a:extLst>
          </p:cNvPr>
          <p:cNvCxnSpPr>
            <a:cxnSpLocks/>
          </p:cNvCxnSpPr>
          <p:nvPr/>
        </p:nvCxnSpPr>
        <p:spPr>
          <a:xfrm>
            <a:off x="2788764" y="3086557"/>
            <a:ext cx="0" cy="1966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EC85DEF7-9923-4388-A04E-C3B08D0107DE}"/>
                  </a:ext>
                </a:extLst>
              </p:cNvPr>
              <p:cNvSpPr txBox="1"/>
              <p:nvPr/>
            </p:nvSpPr>
            <p:spPr>
              <a:xfrm>
                <a:off x="3742635" y="2835654"/>
                <a:ext cx="43999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𝑓</m:t>
                      </m:r>
                    </m:oMath>
                  </m:oMathPara>
                </a14:m>
                <a:endParaRPr lang="zh-CN" altLang="en-US" sz="2000" i="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1" name="文本框 140">
                <a:extLst>
                  <a:ext uri="{FF2B5EF4-FFF2-40B4-BE49-F238E27FC236}">
                    <a16:creationId xmlns:a16="http://schemas.microsoft.com/office/drawing/2014/main" id="{EC85DEF7-9923-4388-A04E-C3B08D0107DE}"/>
                  </a:ext>
                </a:extLst>
              </p:cNvPr>
              <p:cNvSpPr txBox="1">
                <a:spLocks noRot="1" noChangeAspect="1" noMove="1" noResize="1" noEditPoints="1" noAdjustHandles="1" noChangeArrowheads="1" noChangeShapeType="1" noTextEdit="1"/>
              </p:cNvSpPr>
              <p:nvPr/>
            </p:nvSpPr>
            <p:spPr>
              <a:xfrm>
                <a:off x="3742635" y="2835654"/>
                <a:ext cx="439993" cy="400110"/>
              </a:xfrm>
              <a:prstGeom prst="rect">
                <a:avLst/>
              </a:prstGeom>
              <a:blipFill>
                <a:blip r:embed="rId2"/>
                <a:stretch>
                  <a:fillRect b="-15152"/>
                </a:stretch>
              </a:blipFill>
            </p:spPr>
            <p:txBody>
              <a:bodyPr/>
              <a:lstStyle/>
              <a:p>
                <a:r>
                  <a:rPr lang="en-US">
                    <a:noFill/>
                  </a:rPr>
                  <a:t> </a:t>
                </a:r>
              </a:p>
            </p:txBody>
          </p:sp>
        </mc:Fallback>
      </mc:AlternateContent>
    </p:spTree>
    <p:extLst>
      <p:ext uri="{BB962C8B-B14F-4D97-AF65-F5344CB8AC3E}">
        <p14:creationId xmlns:p14="http://schemas.microsoft.com/office/powerpoint/2010/main" val="3519638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latin typeface="Times New Roman" panose="02020603050405020304" pitchFamily="18" charset="0"/>
                <a:cs typeface="Times New Roman" panose="02020603050405020304" pitchFamily="18" charset="0"/>
              </a:rPr>
              <a:t>针孔模型</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Times New Roman" panose="02020603050405020304" pitchFamily="18" charset="0"/>
                <a:cs typeface="Times New Roman" panose="02020603050405020304" pitchFamily="18" charset="0"/>
              </a:rPr>
              <a:t>13</a:t>
            </a:fld>
            <a:endParaRPr lang="zh-CN">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p:txBody>
          <a:bodyPr/>
          <a:lstStyle/>
          <a:p>
            <a:pPr marL="0" indent="0" algn="just">
              <a:lnSpc>
                <a:spcPct val="110000"/>
              </a:lnSpc>
              <a:buNone/>
            </a:pPr>
            <a:r>
              <a:rPr lang="zh-CN" altLang="en-US" dirty="0">
                <a:latin typeface="Times New Roman" panose="02020603050405020304" pitchFamily="18" charset="0"/>
                <a:cs typeface="Times New Roman" panose="02020603050405020304" pitchFamily="18" charset="0"/>
              </a:rPr>
              <a:t>       为了便于研究物体的实际几何信息，在计算机视觉中，通常对与实际物体同方向、与像平面中物体同大小的</a:t>
            </a:r>
            <a:r>
              <a:rPr lang="zh-CN" altLang="en-US" b="1" dirty="0">
                <a:solidFill>
                  <a:srgbClr val="00B050"/>
                </a:solidFill>
                <a:latin typeface="Times New Roman" panose="02020603050405020304" pitchFamily="18" charset="0"/>
                <a:cs typeface="Times New Roman" panose="02020603050405020304" pitchFamily="18" charset="0"/>
              </a:rPr>
              <a:t>虚拟像平面</a:t>
            </a:r>
            <a:r>
              <a:rPr lang="zh-CN" altLang="en-US" dirty="0">
                <a:latin typeface="Times New Roman" panose="02020603050405020304" pitchFamily="18" charset="0"/>
                <a:cs typeface="Times New Roman" panose="02020603050405020304" pitchFamily="18" charset="0"/>
              </a:rPr>
              <a:t>中的图像进行处理。</a:t>
            </a:r>
          </a:p>
        </p:txBody>
      </p:sp>
      <p:cxnSp>
        <p:nvCxnSpPr>
          <p:cNvPr id="139" name="直接连接符 138">
            <a:extLst>
              <a:ext uri="{FF2B5EF4-FFF2-40B4-BE49-F238E27FC236}">
                <a16:creationId xmlns:a16="http://schemas.microsoft.com/office/drawing/2014/main" id="{2D43439E-0822-4315-9CE1-481D8CD46BE2}"/>
              </a:ext>
            </a:extLst>
          </p:cNvPr>
          <p:cNvCxnSpPr>
            <a:cxnSpLocks/>
          </p:cNvCxnSpPr>
          <p:nvPr/>
        </p:nvCxnSpPr>
        <p:spPr>
          <a:xfrm>
            <a:off x="5136498" y="3086557"/>
            <a:ext cx="0" cy="1966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13613DDD-BA86-40BE-867E-C4113A05E8E4}"/>
              </a:ext>
            </a:extLst>
          </p:cNvPr>
          <p:cNvGrpSpPr/>
          <p:nvPr/>
        </p:nvGrpSpPr>
        <p:grpSpPr>
          <a:xfrm>
            <a:off x="5143130" y="4300347"/>
            <a:ext cx="522620" cy="1273916"/>
            <a:chOff x="2071992" y="3561441"/>
            <a:chExt cx="666128" cy="1631102"/>
          </a:xfrm>
        </p:grpSpPr>
        <p:cxnSp>
          <p:nvCxnSpPr>
            <p:cNvPr id="21" name="直接连接符 20">
              <a:extLst>
                <a:ext uri="{FF2B5EF4-FFF2-40B4-BE49-F238E27FC236}">
                  <a16:creationId xmlns:a16="http://schemas.microsoft.com/office/drawing/2014/main" id="{F8C4A3EA-AA4B-4975-8D76-63D56AFCDF9C}"/>
                </a:ext>
              </a:extLst>
            </p:cNvPr>
            <p:cNvCxnSpPr>
              <a:cxnSpLocks/>
            </p:cNvCxnSpPr>
            <p:nvPr/>
          </p:nvCxnSpPr>
          <p:spPr>
            <a:xfrm>
              <a:off x="2071992" y="3962482"/>
              <a:ext cx="0" cy="1222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75DFFF0-3013-4F11-BC80-81E61E98956F}"/>
                </a:ext>
              </a:extLst>
            </p:cNvPr>
            <p:cNvCxnSpPr>
              <a:cxnSpLocks/>
            </p:cNvCxnSpPr>
            <p:nvPr/>
          </p:nvCxnSpPr>
          <p:spPr>
            <a:xfrm>
              <a:off x="2738120" y="3561441"/>
              <a:ext cx="0" cy="122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B6FEF64-4598-4C5E-9902-5FBDA639F5AD}"/>
                </a:ext>
              </a:extLst>
            </p:cNvPr>
            <p:cNvCxnSpPr>
              <a:cxnSpLocks/>
            </p:cNvCxnSpPr>
            <p:nvPr/>
          </p:nvCxnSpPr>
          <p:spPr>
            <a:xfrm flipV="1">
              <a:off x="2071992" y="3561441"/>
              <a:ext cx="666128" cy="41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D957BFD-CA58-4D8C-997C-2B1F21FB6B19}"/>
                </a:ext>
              </a:extLst>
            </p:cNvPr>
            <p:cNvCxnSpPr>
              <a:cxnSpLocks/>
            </p:cNvCxnSpPr>
            <p:nvPr/>
          </p:nvCxnSpPr>
          <p:spPr>
            <a:xfrm flipV="1">
              <a:off x="2071992" y="4780981"/>
              <a:ext cx="666128" cy="4115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直接连接符 24">
            <a:extLst>
              <a:ext uri="{FF2B5EF4-FFF2-40B4-BE49-F238E27FC236}">
                <a16:creationId xmlns:a16="http://schemas.microsoft.com/office/drawing/2014/main" id="{6DEBB404-F869-46F3-BAE1-B8DBB402A72C}"/>
              </a:ext>
            </a:extLst>
          </p:cNvPr>
          <p:cNvCxnSpPr>
            <a:cxnSpLocks/>
          </p:cNvCxnSpPr>
          <p:nvPr/>
        </p:nvCxnSpPr>
        <p:spPr>
          <a:xfrm>
            <a:off x="2789887" y="4300347"/>
            <a:ext cx="2353242" cy="3132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8AD04AD-69E0-4EEF-808A-D52F81BAC0BB}"/>
              </a:ext>
            </a:extLst>
          </p:cNvPr>
          <p:cNvCxnSpPr>
            <a:cxnSpLocks/>
          </p:cNvCxnSpPr>
          <p:nvPr/>
        </p:nvCxnSpPr>
        <p:spPr>
          <a:xfrm>
            <a:off x="3841010" y="3630513"/>
            <a:ext cx="1818108" cy="6698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B545635-2182-4803-8901-E872E071C02F}"/>
              </a:ext>
            </a:extLst>
          </p:cNvPr>
          <p:cNvCxnSpPr>
            <a:cxnSpLocks/>
          </p:cNvCxnSpPr>
          <p:nvPr/>
        </p:nvCxnSpPr>
        <p:spPr>
          <a:xfrm flipV="1">
            <a:off x="3841010" y="5252826"/>
            <a:ext cx="1831373" cy="3342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422FA0D-02DD-4682-965A-1240AE885B25}"/>
              </a:ext>
            </a:extLst>
          </p:cNvPr>
          <p:cNvCxnSpPr>
            <a:cxnSpLocks/>
          </p:cNvCxnSpPr>
          <p:nvPr/>
        </p:nvCxnSpPr>
        <p:spPr>
          <a:xfrm flipV="1">
            <a:off x="2789885" y="5551091"/>
            <a:ext cx="2346613" cy="6856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BBE0E934-333C-437D-B3FC-38220572E2DF}"/>
              </a:ext>
            </a:extLst>
          </p:cNvPr>
          <p:cNvSpPr/>
          <p:nvPr/>
        </p:nvSpPr>
        <p:spPr>
          <a:xfrm>
            <a:off x="5368379" y="4858338"/>
            <a:ext cx="72143" cy="15793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54" name="组合 53">
            <a:extLst>
              <a:ext uri="{FF2B5EF4-FFF2-40B4-BE49-F238E27FC236}">
                <a16:creationId xmlns:a16="http://schemas.microsoft.com/office/drawing/2014/main" id="{4ACAD12C-777F-4C9F-9998-44CE768AD2EE}"/>
              </a:ext>
            </a:extLst>
          </p:cNvPr>
          <p:cNvGrpSpPr/>
          <p:nvPr/>
        </p:nvGrpSpPr>
        <p:grpSpPr>
          <a:xfrm>
            <a:off x="2789887" y="3625508"/>
            <a:ext cx="1051123" cy="2623594"/>
            <a:chOff x="2071992" y="3561441"/>
            <a:chExt cx="666128" cy="1631102"/>
          </a:xfrm>
        </p:grpSpPr>
        <p:grpSp>
          <p:nvGrpSpPr>
            <p:cNvPr id="19" name="组合 18">
              <a:extLst>
                <a:ext uri="{FF2B5EF4-FFF2-40B4-BE49-F238E27FC236}">
                  <a16:creationId xmlns:a16="http://schemas.microsoft.com/office/drawing/2014/main" id="{AAC8AEA2-7955-4E96-89B9-9CF76029E3AC}"/>
                </a:ext>
              </a:extLst>
            </p:cNvPr>
            <p:cNvGrpSpPr/>
            <p:nvPr/>
          </p:nvGrpSpPr>
          <p:grpSpPr>
            <a:xfrm>
              <a:off x="2071992" y="3561441"/>
              <a:ext cx="666128" cy="1631102"/>
              <a:chOff x="2071992" y="3561441"/>
              <a:chExt cx="666128" cy="1631102"/>
            </a:xfrm>
          </p:grpSpPr>
          <p:cxnSp>
            <p:nvCxnSpPr>
              <p:cNvPr id="7" name="直接连接符 6">
                <a:extLst>
                  <a:ext uri="{FF2B5EF4-FFF2-40B4-BE49-F238E27FC236}">
                    <a16:creationId xmlns:a16="http://schemas.microsoft.com/office/drawing/2014/main" id="{B497E28A-17BC-4582-BD4C-634BC5EC512F}"/>
                  </a:ext>
                </a:extLst>
              </p:cNvPr>
              <p:cNvCxnSpPr>
                <a:cxnSpLocks/>
              </p:cNvCxnSpPr>
              <p:nvPr/>
            </p:nvCxnSpPr>
            <p:spPr>
              <a:xfrm>
                <a:off x="2071992" y="3962482"/>
                <a:ext cx="0" cy="1222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9FD5947-FFAC-47FC-9296-D83EECB555A4}"/>
                  </a:ext>
                </a:extLst>
              </p:cNvPr>
              <p:cNvCxnSpPr>
                <a:cxnSpLocks/>
              </p:cNvCxnSpPr>
              <p:nvPr/>
            </p:nvCxnSpPr>
            <p:spPr>
              <a:xfrm>
                <a:off x="2738120" y="3561441"/>
                <a:ext cx="0" cy="122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89EB7FC-47B6-4164-A5B7-D356C26D52E5}"/>
                  </a:ext>
                </a:extLst>
              </p:cNvPr>
              <p:cNvCxnSpPr>
                <a:cxnSpLocks/>
              </p:cNvCxnSpPr>
              <p:nvPr/>
            </p:nvCxnSpPr>
            <p:spPr>
              <a:xfrm flipV="1">
                <a:off x="2071992" y="3561441"/>
                <a:ext cx="666128" cy="41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C1B60CE-F22B-4087-BF21-1D422139B369}"/>
                  </a:ext>
                </a:extLst>
              </p:cNvPr>
              <p:cNvCxnSpPr>
                <a:cxnSpLocks/>
              </p:cNvCxnSpPr>
              <p:nvPr/>
            </p:nvCxnSpPr>
            <p:spPr>
              <a:xfrm flipV="1">
                <a:off x="2071992" y="4780981"/>
                <a:ext cx="666128" cy="4115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FEE131F0-0249-42C2-BEE5-057507248B8D}"/>
                </a:ext>
              </a:extLst>
            </p:cNvPr>
            <p:cNvGrpSpPr/>
            <p:nvPr/>
          </p:nvGrpSpPr>
          <p:grpSpPr>
            <a:xfrm>
              <a:off x="2291268" y="4055265"/>
              <a:ext cx="218618" cy="704114"/>
              <a:chOff x="1769892" y="3722925"/>
              <a:chExt cx="177905" cy="704114"/>
            </a:xfrm>
          </p:grpSpPr>
          <p:cxnSp>
            <p:nvCxnSpPr>
              <p:cNvPr id="45" name="直接连接符 44">
                <a:extLst>
                  <a:ext uri="{FF2B5EF4-FFF2-40B4-BE49-F238E27FC236}">
                    <a16:creationId xmlns:a16="http://schemas.microsoft.com/office/drawing/2014/main" id="{4EE409D0-8A64-4141-897D-D53658E7B866}"/>
                  </a:ext>
                </a:extLst>
              </p:cNvPr>
              <p:cNvCxnSpPr>
                <a:cxnSpLocks/>
              </p:cNvCxnSpPr>
              <p:nvPr/>
            </p:nvCxnSpPr>
            <p:spPr>
              <a:xfrm>
                <a:off x="1774095" y="3865311"/>
                <a:ext cx="0" cy="561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E4B47071-E2FD-422C-82D3-A485588A3636}"/>
                  </a:ext>
                </a:extLst>
              </p:cNvPr>
              <p:cNvCxnSpPr>
                <a:cxnSpLocks/>
              </p:cNvCxnSpPr>
              <p:nvPr/>
            </p:nvCxnSpPr>
            <p:spPr>
              <a:xfrm>
                <a:off x="1947797" y="3722925"/>
                <a:ext cx="0" cy="561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A6AA785-FC48-43D4-B80B-D90852BABD2E}"/>
                  </a:ext>
                </a:extLst>
              </p:cNvPr>
              <p:cNvCxnSpPr>
                <a:cxnSpLocks/>
              </p:cNvCxnSpPr>
              <p:nvPr/>
            </p:nvCxnSpPr>
            <p:spPr>
              <a:xfrm flipV="1">
                <a:off x="1769892" y="3722926"/>
                <a:ext cx="177905" cy="151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0D02AD5-B303-40DD-9E73-A55E27B98E55}"/>
                  </a:ext>
                </a:extLst>
              </p:cNvPr>
              <p:cNvCxnSpPr>
                <a:cxnSpLocks/>
              </p:cNvCxnSpPr>
              <p:nvPr/>
            </p:nvCxnSpPr>
            <p:spPr>
              <a:xfrm flipV="1">
                <a:off x="1769892" y="4283357"/>
                <a:ext cx="177905" cy="1427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椭圆 52">
              <a:extLst>
                <a:ext uri="{FF2B5EF4-FFF2-40B4-BE49-F238E27FC236}">
                  <a16:creationId xmlns:a16="http://schemas.microsoft.com/office/drawing/2014/main" id="{CBB9C71F-7AC4-45FE-B309-2416B8C59F04}"/>
                </a:ext>
              </a:extLst>
            </p:cNvPr>
            <p:cNvSpPr/>
            <p:nvPr/>
          </p:nvSpPr>
          <p:spPr>
            <a:xfrm>
              <a:off x="2377536" y="4682463"/>
              <a:ext cx="92924" cy="20782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5" name="组合 54">
            <a:extLst>
              <a:ext uri="{FF2B5EF4-FFF2-40B4-BE49-F238E27FC236}">
                <a16:creationId xmlns:a16="http://schemas.microsoft.com/office/drawing/2014/main" id="{6E00E963-D2D3-4828-A050-AA4E35FD20BB}"/>
              </a:ext>
            </a:extLst>
          </p:cNvPr>
          <p:cNvGrpSpPr/>
          <p:nvPr/>
        </p:nvGrpSpPr>
        <p:grpSpPr>
          <a:xfrm flipH="1" flipV="1">
            <a:off x="7100186" y="3598326"/>
            <a:ext cx="1051123" cy="2623594"/>
            <a:chOff x="2071992" y="3561441"/>
            <a:chExt cx="666128" cy="1631102"/>
          </a:xfrm>
        </p:grpSpPr>
        <p:grpSp>
          <p:nvGrpSpPr>
            <p:cNvPr id="56" name="组合 55">
              <a:extLst>
                <a:ext uri="{FF2B5EF4-FFF2-40B4-BE49-F238E27FC236}">
                  <a16:creationId xmlns:a16="http://schemas.microsoft.com/office/drawing/2014/main" id="{E86BE49C-DB61-4046-8BAC-BB3CA5B0521E}"/>
                </a:ext>
              </a:extLst>
            </p:cNvPr>
            <p:cNvGrpSpPr/>
            <p:nvPr/>
          </p:nvGrpSpPr>
          <p:grpSpPr>
            <a:xfrm>
              <a:off x="2071992" y="3561441"/>
              <a:ext cx="666128" cy="1631102"/>
              <a:chOff x="2071992" y="3561441"/>
              <a:chExt cx="666128" cy="1631102"/>
            </a:xfrm>
          </p:grpSpPr>
          <p:cxnSp>
            <p:nvCxnSpPr>
              <p:cNvPr id="63" name="直接连接符 62">
                <a:extLst>
                  <a:ext uri="{FF2B5EF4-FFF2-40B4-BE49-F238E27FC236}">
                    <a16:creationId xmlns:a16="http://schemas.microsoft.com/office/drawing/2014/main" id="{F595CBDE-4A9A-4B51-961A-05A2A6FCA73A}"/>
                  </a:ext>
                </a:extLst>
              </p:cNvPr>
              <p:cNvCxnSpPr>
                <a:cxnSpLocks/>
              </p:cNvCxnSpPr>
              <p:nvPr/>
            </p:nvCxnSpPr>
            <p:spPr>
              <a:xfrm>
                <a:off x="2071992" y="3962482"/>
                <a:ext cx="0" cy="122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EEE659D-62F2-44CE-BFD1-AAD0505BF7A2}"/>
                  </a:ext>
                </a:extLst>
              </p:cNvPr>
              <p:cNvCxnSpPr>
                <a:cxnSpLocks/>
              </p:cNvCxnSpPr>
              <p:nvPr/>
            </p:nvCxnSpPr>
            <p:spPr>
              <a:xfrm>
                <a:off x="2738120" y="3561441"/>
                <a:ext cx="0" cy="122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9B2BCAA-6DF4-4824-A8FF-5B574CB00C36}"/>
                  </a:ext>
                </a:extLst>
              </p:cNvPr>
              <p:cNvCxnSpPr>
                <a:cxnSpLocks/>
              </p:cNvCxnSpPr>
              <p:nvPr/>
            </p:nvCxnSpPr>
            <p:spPr>
              <a:xfrm flipV="1">
                <a:off x="2071992" y="3561441"/>
                <a:ext cx="666128" cy="4115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42B608F-05BC-4242-94F1-EBF40C9ACE9E}"/>
                  </a:ext>
                </a:extLst>
              </p:cNvPr>
              <p:cNvCxnSpPr>
                <a:cxnSpLocks/>
              </p:cNvCxnSpPr>
              <p:nvPr/>
            </p:nvCxnSpPr>
            <p:spPr>
              <a:xfrm flipV="1">
                <a:off x="2071992" y="4780981"/>
                <a:ext cx="666128" cy="4115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DA9320C8-0D1E-47C9-8F68-87D24A27ED1F}"/>
                </a:ext>
              </a:extLst>
            </p:cNvPr>
            <p:cNvGrpSpPr/>
            <p:nvPr/>
          </p:nvGrpSpPr>
          <p:grpSpPr>
            <a:xfrm>
              <a:off x="2291268" y="4055265"/>
              <a:ext cx="218618" cy="704114"/>
              <a:chOff x="1769892" y="3722925"/>
              <a:chExt cx="177905" cy="704114"/>
            </a:xfrm>
          </p:grpSpPr>
          <p:cxnSp>
            <p:nvCxnSpPr>
              <p:cNvPr id="59" name="直接连接符 58">
                <a:extLst>
                  <a:ext uri="{FF2B5EF4-FFF2-40B4-BE49-F238E27FC236}">
                    <a16:creationId xmlns:a16="http://schemas.microsoft.com/office/drawing/2014/main" id="{86B3EC2F-623B-451B-A55E-59B870C74580}"/>
                  </a:ext>
                </a:extLst>
              </p:cNvPr>
              <p:cNvCxnSpPr>
                <a:cxnSpLocks/>
              </p:cNvCxnSpPr>
              <p:nvPr/>
            </p:nvCxnSpPr>
            <p:spPr>
              <a:xfrm>
                <a:off x="1774095" y="3865311"/>
                <a:ext cx="0" cy="561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A801932-A4AF-454E-9C4A-5476482A8C5E}"/>
                  </a:ext>
                </a:extLst>
              </p:cNvPr>
              <p:cNvCxnSpPr>
                <a:cxnSpLocks/>
              </p:cNvCxnSpPr>
              <p:nvPr/>
            </p:nvCxnSpPr>
            <p:spPr>
              <a:xfrm>
                <a:off x="1947797" y="3722925"/>
                <a:ext cx="0" cy="561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AA5688EB-1BE0-4318-89FF-CBD35277A97F}"/>
                  </a:ext>
                </a:extLst>
              </p:cNvPr>
              <p:cNvCxnSpPr>
                <a:cxnSpLocks/>
              </p:cNvCxnSpPr>
              <p:nvPr/>
            </p:nvCxnSpPr>
            <p:spPr>
              <a:xfrm flipV="1">
                <a:off x="1769892" y="3722926"/>
                <a:ext cx="177905" cy="151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BFC7505-AAB4-4AF8-8D36-B1F0770441B5}"/>
                  </a:ext>
                </a:extLst>
              </p:cNvPr>
              <p:cNvCxnSpPr>
                <a:cxnSpLocks/>
              </p:cNvCxnSpPr>
              <p:nvPr/>
            </p:nvCxnSpPr>
            <p:spPr>
              <a:xfrm flipV="1">
                <a:off x="1769892" y="4283357"/>
                <a:ext cx="177905" cy="1427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椭圆 57">
              <a:extLst>
                <a:ext uri="{FF2B5EF4-FFF2-40B4-BE49-F238E27FC236}">
                  <a16:creationId xmlns:a16="http://schemas.microsoft.com/office/drawing/2014/main" id="{D919E1CA-6531-4F92-B9BE-E5E243DF180A}"/>
                </a:ext>
              </a:extLst>
            </p:cNvPr>
            <p:cNvSpPr/>
            <p:nvPr/>
          </p:nvSpPr>
          <p:spPr>
            <a:xfrm>
              <a:off x="2377536" y="4682463"/>
              <a:ext cx="92924" cy="20782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cxnSp>
        <p:nvCxnSpPr>
          <p:cNvPr id="67" name="直接连接符 66">
            <a:extLst>
              <a:ext uri="{FF2B5EF4-FFF2-40B4-BE49-F238E27FC236}">
                <a16:creationId xmlns:a16="http://schemas.microsoft.com/office/drawing/2014/main" id="{76909850-4190-4D7A-8022-7BA678369195}"/>
              </a:ext>
            </a:extLst>
          </p:cNvPr>
          <p:cNvCxnSpPr>
            <a:cxnSpLocks/>
            <a:endCxn id="81" idx="3"/>
          </p:cNvCxnSpPr>
          <p:nvPr/>
        </p:nvCxnSpPr>
        <p:spPr>
          <a:xfrm>
            <a:off x="3271518" y="4607505"/>
            <a:ext cx="6400030" cy="10041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4122E08-876C-49BA-B2DE-847835BB5536}"/>
              </a:ext>
            </a:extLst>
          </p:cNvPr>
          <p:cNvCxnSpPr>
            <a:cxnSpLocks/>
            <a:stCxn id="53" idx="4"/>
          </p:cNvCxnSpPr>
          <p:nvPr/>
        </p:nvCxnSpPr>
        <p:spPr>
          <a:xfrm flipV="1">
            <a:off x="3345338" y="3251136"/>
            <a:ext cx="6320354" cy="2511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圆柱体 80">
            <a:extLst>
              <a:ext uri="{FF2B5EF4-FFF2-40B4-BE49-F238E27FC236}">
                <a16:creationId xmlns:a16="http://schemas.microsoft.com/office/drawing/2014/main" id="{7898665D-9F8B-4F98-B616-87AAFFDD89D4}"/>
              </a:ext>
            </a:extLst>
          </p:cNvPr>
          <p:cNvSpPr/>
          <p:nvPr/>
        </p:nvSpPr>
        <p:spPr>
          <a:xfrm>
            <a:off x="9356863" y="3857803"/>
            <a:ext cx="629368" cy="1753823"/>
          </a:xfrm>
          <a:prstGeom prst="can">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FA54E8FD-1A49-4CF7-B63E-6939C3F07219}"/>
              </a:ext>
            </a:extLst>
          </p:cNvPr>
          <p:cNvCxnSpPr>
            <a:cxnSpLocks/>
            <a:stCxn id="53" idx="0"/>
            <a:endCxn id="90" idx="0"/>
          </p:cNvCxnSpPr>
          <p:nvPr/>
        </p:nvCxnSpPr>
        <p:spPr>
          <a:xfrm flipV="1">
            <a:off x="3345338" y="3936448"/>
            <a:ext cx="6326204" cy="14922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6ADE2F9D-8A9F-42D0-8ABE-C5CA50DF53E0}"/>
              </a:ext>
            </a:extLst>
          </p:cNvPr>
          <p:cNvSpPr/>
          <p:nvPr/>
        </p:nvSpPr>
        <p:spPr>
          <a:xfrm flipH="1" flipV="1">
            <a:off x="9598231" y="3611041"/>
            <a:ext cx="146630" cy="32540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6832AFAF-AEF8-4548-A634-7F3B363C340B}"/>
              </a:ext>
            </a:extLst>
          </p:cNvPr>
          <p:cNvSpPr/>
          <p:nvPr/>
        </p:nvSpPr>
        <p:spPr>
          <a:xfrm flipH="1" flipV="1">
            <a:off x="9533270" y="3251134"/>
            <a:ext cx="276545" cy="68531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97" name="直接连接符 96">
            <a:extLst>
              <a:ext uri="{FF2B5EF4-FFF2-40B4-BE49-F238E27FC236}">
                <a16:creationId xmlns:a16="http://schemas.microsoft.com/office/drawing/2014/main" id="{75387FA5-9E53-4DE3-B3C3-F391C7695456}"/>
              </a:ext>
            </a:extLst>
          </p:cNvPr>
          <p:cNvCxnSpPr>
            <a:cxnSpLocks/>
          </p:cNvCxnSpPr>
          <p:nvPr/>
        </p:nvCxnSpPr>
        <p:spPr>
          <a:xfrm>
            <a:off x="6518367" y="4503204"/>
            <a:ext cx="276545" cy="91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9C9E8DA6-01B7-472F-8277-3B03770DF1C5}"/>
              </a:ext>
            </a:extLst>
          </p:cNvPr>
          <p:cNvCxnSpPr>
            <a:cxnSpLocks/>
          </p:cNvCxnSpPr>
          <p:nvPr/>
        </p:nvCxnSpPr>
        <p:spPr>
          <a:xfrm flipV="1">
            <a:off x="6518367" y="4300347"/>
            <a:ext cx="177355" cy="2028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0D38C6D4-3881-4FEF-90A9-2A91C2585CC3}"/>
              </a:ext>
            </a:extLst>
          </p:cNvPr>
          <p:cNvCxnSpPr>
            <a:cxnSpLocks/>
          </p:cNvCxnSpPr>
          <p:nvPr/>
        </p:nvCxnSpPr>
        <p:spPr>
          <a:xfrm flipV="1">
            <a:off x="8572169" y="4016117"/>
            <a:ext cx="148126" cy="1845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94A959E-2843-439B-9C92-16D3672DC663}"/>
              </a:ext>
            </a:extLst>
          </p:cNvPr>
          <p:cNvCxnSpPr>
            <a:cxnSpLocks/>
          </p:cNvCxnSpPr>
          <p:nvPr/>
        </p:nvCxnSpPr>
        <p:spPr>
          <a:xfrm>
            <a:off x="8572169" y="4200623"/>
            <a:ext cx="215709" cy="796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23D5676-CB01-406E-9BEF-F9D0BE6419C1}"/>
              </a:ext>
            </a:extLst>
          </p:cNvPr>
          <p:cNvCxnSpPr>
            <a:cxnSpLocks/>
          </p:cNvCxnSpPr>
          <p:nvPr/>
        </p:nvCxnSpPr>
        <p:spPr>
          <a:xfrm>
            <a:off x="6398996" y="5092499"/>
            <a:ext cx="184339" cy="1990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4782AD4-6B0E-4FA7-BFC2-3CEF85CE9243}"/>
              </a:ext>
            </a:extLst>
          </p:cNvPr>
          <p:cNvCxnSpPr>
            <a:cxnSpLocks/>
          </p:cNvCxnSpPr>
          <p:nvPr/>
        </p:nvCxnSpPr>
        <p:spPr>
          <a:xfrm flipV="1">
            <a:off x="6392114" y="5001509"/>
            <a:ext cx="228457" cy="1023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C2BF8DC2-3F8A-4E05-A3E9-5924EFB888C0}"/>
              </a:ext>
            </a:extLst>
          </p:cNvPr>
          <p:cNvSpPr txBox="1"/>
          <p:nvPr/>
        </p:nvSpPr>
        <p:spPr>
          <a:xfrm>
            <a:off x="2205768" y="4500431"/>
            <a:ext cx="439993" cy="1215563"/>
          </a:xfrm>
          <a:prstGeom prst="rect">
            <a:avLst/>
          </a:prstGeom>
          <a:noFill/>
        </p:spPr>
        <p:txBody>
          <a:bodyPr wrap="square" rtlCol="0">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像平面</a:t>
            </a:r>
          </a:p>
        </p:txBody>
      </p:sp>
      <p:sp>
        <p:nvSpPr>
          <p:cNvPr id="125" name="文本框 124">
            <a:extLst>
              <a:ext uri="{FF2B5EF4-FFF2-40B4-BE49-F238E27FC236}">
                <a16:creationId xmlns:a16="http://schemas.microsoft.com/office/drawing/2014/main" id="{0DFB0D51-EE2E-4FEE-BA53-46874425ACDD}"/>
              </a:ext>
            </a:extLst>
          </p:cNvPr>
          <p:cNvSpPr txBox="1"/>
          <p:nvPr/>
        </p:nvSpPr>
        <p:spPr>
          <a:xfrm>
            <a:off x="4850207" y="5641784"/>
            <a:ext cx="1417296" cy="478859"/>
          </a:xfrm>
          <a:prstGeom prst="rect">
            <a:avLst/>
          </a:prstGeom>
          <a:noFill/>
        </p:spPr>
        <p:txBody>
          <a:bodyPr wrap="square" rtlCol="0">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针孔挡板</a:t>
            </a:r>
          </a:p>
        </p:txBody>
      </p:sp>
      <p:sp>
        <p:nvSpPr>
          <p:cNvPr id="126" name="文本框 125">
            <a:extLst>
              <a:ext uri="{FF2B5EF4-FFF2-40B4-BE49-F238E27FC236}">
                <a16:creationId xmlns:a16="http://schemas.microsoft.com/office/drawing/2014/main" id="{9ED264FF-E2B1-4FA2-9D28-888E9A0FB815}"/>
              </a:ext>
            </a:extLst>
          </p:cNvPr>
          <p:cNvSpPr txBox="1"/>
          <p:nvPr/>
        </p:nvSpPr>
        <p:spPr>
          <a:xfrm>
            <a:off x="8242269" y="6122842"/>
            <a:ext cx="1715062" cy="400110"/>
          </a:xfrm>
          <a:prstGeom prst="rect">
            <a:avLst/>
          </a:prstGeom>
          <a:noFill/>
        </p:spPr>
        <p:txBody>
          <a:bodyPr wrap="square" rtlCol="0">
            <a:spAutoFit/>
          </a:bodyPr>
          <a:lstStyle/>
          <a:p>
            <a:r>
              <a:rPr lang="zh-CN" altLang="en-US" sz="2000" b="1"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虚拟像平面</a:t>
            </a:r>
          </a:p>
        </p:txBody>
      </p:sp>
      <p:cxnSp>
        <p:nvCxnSpPr>
          <p:cNvPr id="128" name="直接箭头连接符 127">
            <a:extLst>
              <a:ext uri="{FF2B5EF4-FFF2-40B4-BE49-F238E27FC236}">
                <a16:creationId xmlns:a16="http://schemas.microsoft.com/office/drawing/2014/main" id="{4E106927-2911-4131-96C6-E70E98001E7F}"/>
              </a:ext>
            </a:extLst>
          </p:cNvPr>
          <p:cNvCxnSpPr>
            <a:cxnSpLocks/>
            <a:stCxn id="126" idx="1"/>
          </p:cNvCxnSpPr>
          <p:nvPr/>
        </p:nvCxnSpPr>
        <p:spPr>
          <a:xfrm flipH="1" flipV="1">
            <a:off x="7726610" y="5867240"/>
            <a:ext cx="515659" cy="45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9DE0CC1E-F83C-435A-AFDD-A82BE5097EC1}"/>
              </a:ext>
            </a:extLst>
          </p:cNvPr>
          <p:cNvCxnSpPr>
            <a:cxnSpLocks/>
          </p:cNvCxnSpPr>
          <p:nvPr/>
        </p:nvCxnSpPr>
        <p:spPr>
          <a:xfrm flipH="1" flipV="1">
            <a:off x="2788765" y="3307512"/>
            <a:ext cx="2354363"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ADBBEFEC-058A-4047-9A69-F89D08D7882E}"/>
              </a:ext>
            </a:extLst>
          </p:cNvPr>
          <p:cNvCxnSpPr>
            <a:cxnSpLocks/>
          </p:cNvCxnSpPr>
          <p:nvPr/>
        </p:nvCxnSpPr>
        <p:spPr>
          <a:xfrm>
            <a:off x="2788764" y="3086557"/>
            <a:ext cx="0" cy="1966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EC85DEF7-9923-4388-A04E-C3B08D0107DE}"/>
                  </a:ext>
                </a:extLst>
              </p:cNvPr>
              <p:cNvSpPr txBox="1"/>
              <p:nvPr/>
            </p:nvSpPr>
            <p:spPr>
              <a:xfrm>
                <a:off x="3742635" y="2835654"/>
                <a:ext cx="43999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𝑓</m:t>
                      </m:r>
                    </m:oMath>
                  </m:oMathPara>
                </a14:m>
                <a:endParaRPr lang="zh-CN" altLang="en-US" sz="2000" i="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1" name="文本框 140">
                <a:extLst>
                  <a:ext uri="{FF2B5EF4-FFF2-40B4-BE49-F238E27FC236}">
                    <a16:creationId xmlns:a16="http://schemas.microsoft.com/office/drawing/2014/main" id="{EC85DEF7-9923-4388-A04E-C3B08D0107DE}"/>
                  </a:ext>
                </a:extLst>
              </p:cNvPr>
              <p:cNvSpPr txBox="1">
                <a:spLocks noRot="1" noChangeAspect="1" noMove="1" noResize="1" noEditPoints="1" noAdjustHandles="1" noChangeArrowheads="1" noChangeShapeType="1" noTextEdit="1"/>
              </p:cNvSpPr>
              <p:nvPr/>
            </p:nvSpPr>
            <p:spPr>
              <a:xfrm>
                <a:off x="3742635" y="2835654"/>
                <a:ext cx="439993" cy="400110"/>
              </a:xfrm>
              <a:prstGeom prst="rect">
                <a:avLst/>
              </a:prstGeom>
              <a:blipFill>
                <a:blip r:embed="rId3"/>
                <a:stretch>
                  <a:fillRect b="-15152"/>
                </a:stretch>
              </a:blipFill>
            </p:spPr>
            <p:txBody>
              <a:bodyPr/>
              <a:lstStyle/>
              <a:p>
                <a:r>
                  <a:rPr lang="en-US">
                    <a:noFill/>
                  </a:rPr>
                  <a:t> </a:t>
                </a:r>
              </a:p>
            </p:txBody>
          </p:sp>
        </mc:Fallback>
      </mc:AlternateContent>
    </p:spTree>
    <p:extLst>
      <p:ext uri="{BB962C8B-B14F-4D97-AF65-F5344CB8AC3E}">
        <p14:creationId xmlns:p14="http://schemas.microsoft.com/office/powerpoint/2010/main" val="375933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latin typeface="Times New Roman" panose="02020603050405020304" pitchFamily="18" charset="0"/>
                <a:cs typeface="Times New Roman" panose="02020603050405020304" pitchFamily="18" charset="0"/>
              </a:rPr>
              <a:t>针孔模型</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Times New Roman" panose="02020603050405020304" pitchFamily="18" charset="0"/>
                <a:cs typeface="Times New Roman" panose="02020603050405020304" pitchFamily="18" charset="0"/>
              </a:rPr>
              <a:t>14</a:t>
            </a:fld>
            <a:endParaRPr lang="zh-CN">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p:txBody>
          <a:bodyPr/>
          <a:lstStyle/>
          <a:p>
            <a:pPr marL="0" indent="0" algn="just">
              <a:buNone/>
            </a:pPr>
            <a:r>
              <a:rPr lang="zh-CN" altLang="en-US"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从空间坐标到图像坐标</a:t>
            </a:r>
            <a:r>
              <a:rPr lang="zh-CN" altLang="en-US" dirty="0">
                <a:latin typeface="Times New Roman" panose="02020603050405020304" pitchFamily="18" charset="0"/>
                <a:cs typeface="Times New Roman" panose="02020603050405020304" pitchFamily="18" charset="0"/>
              </a:rPr>
              <a:t>：通过三角形相似关系可以得到空间中的点与图像中点的对应关系。</a:t>
            </a:r>
          </a:p>
        </p:txBody>
      </p:sp>
      <p:grpSp>
        <p:nvGrpSpPr>
          <p:cNvPr id="201" name="组合 200">
            <a:extLst>
              <a:ext uri="{FF2B5EF4-FFF2-40B4-BE49-F238E27FC236}">
                <a16:creationId xmlns:a16="http://schemas.microsoft.com/office/drawing/2014/main" id="{C2F4697B-0EA6-44BC-BC8C-23F3467E178A}"/>
              </a:ext>
            </a:extLst>
          </p:cNvPr>
          <p:cNvGrpSpPr/>
          <p:nvPr/>
        </p:nvGrpSpPr>
        <p:grpSpPr>
          <a:xfrm>
            <a:off x="2588592" y="2754037"/>
            <a:ext cx="7014816" cy="2571705"/>
            <a:chOff x="1202743" y="2212392"/>
            <a:chExt cx="7014816" cy="2571705"/>
          </a:xfrm>
        </p:grpSpPr>
        <p:sp>
          <p:nvSpPr>
            <p:cNvPr id="163" name="文本框 162">
              <a:extLst>
                <a:ext uri="{FF2B5EF4-FFF2-40B4-BE49-F238E27FC236}">
                  <a16:creationId xmlns:a16="http://schemas.microsoft.com/office/drawing/2014/main" id="{21D771FB-AD8A-4F86-9E03-D08BD8841B91}"/>
                </a:ext>
              </a:extLst>
            </p:cNvPr>
            <p:cNvSpPr txBox="1"/>
            <p:nvPr/>
          </p:nvSpPr>
          <p:spPr>
            <a:xfrm>
              <a:off x="7791720" y="2525592"/>
              <a:ext cx="34665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P</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1EAF3BCF-FDB0-4D7B-928E-26548E622204}"/>
                </a:ext>
              </a:extLst>
            </p:cNvPr>
            <p:cNvGrpSpPr/>
            <p:nvPr/>
          </p:nvGrpSpPr>
          <p:grpSpPr>
            <a:xfrm>
              <a:off x="1676157" y="2333893"/>
              <a:ext cx="1295640" cy="2450204"/>
              <a:chOff x="2071992" y="3079300"/>
              <a:chExt cx="666128" cy="2113244"/>
            </a:xfrm>
          </p:grpSpPr>
          <p:cxnSp>
            <p:nvCxnSpPr>
              <p:cNvPr id="56" name="直接连接符 55">
                <a:extLst>
                  <a:ext uri="{FF2B5EF4-FFF2-40B4-BE49-F238E27FC236}">
                    <a16:creationId xmlns:a16="http://schemas.microsoft.com/office/drawing/2014/main" id="{CA7FDA96-0987-46D7-9E00-B4E0DB874239}"/>
                  </a:ext>
                </a:extLst>
              </p:cNvPr>
              <p:cNvCxnSpPr>
                <a:cxnSpLocks/>
              </p:cNvCxnSpPr>
              <p:nvPr/>
            </p:nvCxnSpPr>
            <p:spPr>
              <a:xfrm>
                <a:off x="2071992" y="3962482"/>
                <a:ext cx="0" cy="1222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F2C01CF-46AE-4484-A8FC-4E1F77B2CF39}"/>
                  </a:ext>
                </a:extLst>
              </p:cNvPr>
              <p:cNvCxnSpPr>
                <a:cxnSpLocks/>
              </p:cNvCxnSpPr>
              <p:nvPr/>
            </p:nvCxnSpPr>
            <p:spPr>
              <a:xfrm>
                <a:off x="2738120" y="3079301"/>
                <a:ext cx="0" cy="122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C59A47B-FAE4-496F-86FE-8A7A5AC79F83}"/>
                  </a:ext>
                </a:extLst>
              </p:cNvPr>
              <p:cNvCxnSpPr>
                <a:cxnSpLocks/>
              </p:cNvCxnSpPr>
              <p:nvPr/>
            </p:nvCxnSpPr>
            <p:spPr>
              <a:xfrm flipV="1">
                <a:off x="2071992" y="3079300"/>
                <a:ext cx="666050" cy="8937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84667F3-795B-4644-8D17-C6D4DA5AC77C}"/>
                  </a:ext>
                </a:extLst>
              </p:cNvPr>
              <p:cNvCxnSpPr>
                <a:cxnSpLocks/>
              </p:cNvCxnSpPr>
              <p:nvPr/>
            </p:nvCxnSpPr>
            <p:spPr>
              <a:xfrm flipV="1">
                <a:off x="2071992" y="4300074"/>
                <a:ext cx="666050" cy="8924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接连接符 25">
              <a:extLst>
                <a:ext uri="{FF2B5EF4-FFF2-40B4-BE49-F238E27FC236}">
                  <a16:creationId xmlns:a16="http://schemas.microsoft.com/office/drawing/2014/main" id="{C3CB8DE3-F948-40D4-97BE-6E4B6DEA538C}"/>
                </a:ext>
              </a:extLst>
            </p:cNvPr>
            <p:cNvCxnSpPr>
              <a:cxnSpLocks/>
              <a:stCxn id="114" idx="6"/>
              <a:endCxn id="140" idx="2"/>
            </p:cNvCxnSpPr>
            <p:nvPr/>
          </p:nvCxnSpPr>
          <p:spPr>
            <a:xfrm>
              <a:off x="2350977" y="3556523"/>
              <a:ext cx="5207141"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12051FF-01E4-4623-B6D4-E70988AAB293}"/>
                </a:ext>
              </a:extLst>
            </p:cNvPr>
            <p:cNvCxnSpPr>
              <a:cxnSpLocks/>
              <a:stCxn id="144" idx="6"/>
              <a:endCxn id="139" idx="3"/>
            </p:cNvCxnSpPr>
            <p:nvPr/>
          </p:nvCxnSpPr>
          <p:spPr>
            <a:xfrm flipV="1">
              <a:off x="2175060" y="2765095"/>
              <a:ext cx="5570568" cy="13014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F69A54E-3E32-43FF-A9C3-25E5108C360C}"/>
                </a:ext>
              </a:extLst>
            </p:cNvPr>
            <p:cNvSpPr txBox="1"/>
            <p:nvPr/>
          </p:nvSpPr>
          <p:spPr>
            <a:xfrm>
              <a:off x="1202743" y="3298994"/>
              <a:ext cx="439993" cy="1015663"/>
            </a:xfrm>
            <a:prstGeom prst="rect">
              <a:avLst/>
            </a:prstGeom>
            <a:noFill/>
          </p:spPr>
          <p:txBody>
            <a:bodyPr wrap="square" rtlCol="0">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像平面</a:t>
              </a:r>
            </a:p>
          </p:txBody>
        </p:sp>
        <p:cxnSp>
          <p:nvCxnSpPr>
            <p:cNvPr id="15" name="直接箭头连接符 14">
              <a:extLst>
                <a:ext uri="{FF2B5EF4-FFF2-40B4-BE49-F238E27FC236}">
                  <a16:creationId xmlns:a16="http://schemas.microsoft.com/office/drawing/2014/main" id="{17140A61-34ED-40E8-A5D4-52A526685B79}"/>
                </a:ext>
              </a:extLst>
            </p:cNvPr>
            <p:cNvCxnSpPr>
              <a:cxnSpLocks/>
            </p:cNvCxnSpPr>
            <p:nvPr/>
          </p:nvCxnSpPr>
          <p:spPr>
            <a:xfrm flipH="1" flipV="1">
              <a:off x="2334228" y="2976506"/>
              <a:ext cx="2016000"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DD34C98-8B69-46ED-8DEF-9235F09CB09B}"/>
                </a:ext>
              </a:extLst>
            </p:cNvPr>
            <p:cNvSpPr txBox="1"/>
            <p:nvPr/>
          </p:nvSpPr>
          <p:spPr>
            <a:xfrm>
              <a:off x="3262947" y="2595300"/>
              <a:ext cx="439993" cy="400110"/>
            </a:xfrm>
            <a:prstGeom prst="rect">
              <a:avLst/>
            </a:prstGeom>
            <a:noFill/>
          </p:spPr>
          <p:txBody>
            <a:bodyPr wrap="square" rtlCol="0">
              <a:spAutoFit/>
            </a:bodyPr>
            <a:lstStyle/>
            <a:p>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f</a:t>
              </a:r>
              <a:endParaRPr lang="zh-CN" altLang="en-US" sz="2000"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6" name="组合 95">
              <a:extLst>
                <a:ext uri="{FF2B5EF4-FFF2-40B4-BE49-F238E27FC236}">
                  <a16:creationId xmlns:a16="http://schemas.microsoft.com/office/drawing/2014/main" id="{DBB8743B-7740-48A8-83A6-5E28DB520917}"/>
                </a:ext>
              </a:extLst>
            </p:cNvPr>
            <p:cNvGrpSpPr/>
            <p:nvPr/>
          </p:nvGrpSpPr>
          <p:grpSpPr>
            <a:xfrm>
              <a:off x="4323576" y="2471335"/>
              <a:ext cx="1009976" cy="1146596"/>
              <a:chOff x="1151620" y="3908759"/>
              <a:chExt cx="1074975" cy="1207541"/>
            </a:xfrm>
          </p:grpSpPr>
          <p:grpSp>
            <p:nvGrpSpPr>
              <p:cNvPr id="98" name="组合 97">
                <a:extLst>
                  <a:ext uri="{FF2B5EF4-FFF2-40B4-BE49-F238E27FC236}">
                    <a16:creationId xmlns:a16="http://schemas.microsoft.com/office/drawing/2014/main" id="{457C3F62-9C38-468D-8215-337A659899D3}"/>
                  </a:ext>
                </a:extLst>
              </p:cNvPr>
              <p:cNvGrpSpPr/>
              <p:nvPr/>
            </p:nvGrpSpPr>
            <p:grpSpPr>
              <a:xfrm>
                <a:off x="1151620" y="4092061"/>
                <a:ext cx="964287" cy="993115"/>
                <a:chOff x="7128284" y="1211741"/>
                <a:chExt cx="964287" cy="993115"/>
              </a:xfrm>
            </p:grpSpPr>
            <p:sp>
              <p:nvSpPr>
                <p:cNvPr id="102" name="椭圆 101">
                  <a:extLst>
                    <a:ext uri="{FF2B5EF4-FFF2-40B4-BE49-F238E27FC236}">
                      <a16:creationId xmlns:a16="http://schemas.microsoft.com/office/drawing/2014/main" id="{8A90BA5F-4732-494F-8AD1-5E112FCBD23B}"/>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729B5560-66A6-42A9-A9AA-2046AF6FE171}"/>
                    </a:ext>
                  </a:extLst>
                </p:cNvPr>
                <p:cNvCxnSpPr>
                  <a:cxnSpLocks/>
                  <a:stCxn id="102" idx="3"/>
                </p:cNvCxnSpPr>
                <p:nvPr/>
              </p:nvCxnSpPr>
              <p:spPr>
                <a:xfrm flipV="1">
                  <a:off x="7138829" y="1552526"/>
                  <a:ext cx="953742" cy="641785"/>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29A02BF7-4AF8-4DB9-B298-5FC29F0C836C}"/>
                    </a:ext>
                  </a:extLst>
                </p:cNvPr>
                <p:cNvCxnSpPr>
                  <a:cxnSpLocks/>
                  <a:stCxn id="102" idx="2"/>
                  <a:endCxn id="97" idx="0"/>
                </p:cNvCxnSpPr>
                <p:nvPr/>
              </p:nvCxnSpPr>
              <p:spPr>
                <a:xfrm>
                  <a:off x="7128284" y="2168856"/>
                  <a:ext cx="841469" cy="1196"/>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B8405CED-4F6C-439A-B7DB-D010B5548711}"/>
                    </a:ext>
                  </a:extLst>
                </p:cNvPr>
                <p:cNvCxnSpPr>
                  <a:cxnSpLocks/>
                  <a:stCxn id="102" idx="0"/>
                </p:cNvCxnSpPr>
                <p:nvPr/>
              </p:nvCxnSpPr>
              <p:spPr>
                <a:xfrm flipV="1">
                  <a:off x="7164284" y="1211741"/>
                  <a:ext cx="0" cy="921115"/>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99" name="文本框 98">
                <a:extLst>
                  <a:ext uri="{FF2B5EF4-FFF2-40B4-BE49-F238E27FC236}">
                    <a16:creationId xmlns:a16="http://schemas.microsoft.com/office/drawing/2014/main" id="{BD3B296F-A21B-4755-93ED-64306949697C}"/>
                  </a:ext>
                </a:extLst>
              </p:cNvPr>
              <p:cNvSpPr txBox="1"/>
              <p:nvPr/>
            </p:nvSpPr>
            <p:spPr>
              <a:xfrm>
                <a:off x="1852735" y="4099592"/>
                <a:ext cx="368968" cy="388963"/>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文本框 99">
                <a:extLst>
                  <a:ext uri="{FF2B5EF4-FFF2-40B4-BE49-F238E27FC236}">
                    <a16:creationId xmlns:a16="http://schemas.microsoft.com/office/drawing/2014/main" id="{494E9611-919C-4187-836E-378C0BD8B558}"/>
                  </a:ext>
                </a:extLst>
              </p:cNvPr>
              <p:cNvSpPr txBox="1"/>
              <p:nvPr/>
            </p:nvSpPr>
            <p:spPr>
              <a:xfrm>
                <a:off x="1340640" y="3908759"/>
                <a:ext cx="368968" cy="388963"/>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文本框 100">
                <a:extLst>
                  <a:ext uri="{FF2B5EF4-FFF2-40B4-BE49-F238E27FC236}">
                    <a16:creationId xmlns:a16="http://schemas.microsoft.com/office/drawing/2014/main" id="{7E77BC58-FFF4-47EC-B48F-D22711645469}"/>
                  </a:ext>
                </a:extLst>
              </p:cNvPr>
              <p:cNvSpPr txBox="1"/>
              <p:nvPr/>
            </p:nvSpPr>
            <p:spPr>
              <a:xfrm>
                <a:off x="1857627" y="4727337"/>
                <a:ext cx="368968" cy="388963"/>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7" name="文本框 96">
              <a:extLst>
                <a:ext uri="{FF2B5EF4-FFF2-40B4-BE49-F238E27FC236}">
                  <a16:creationId xmlns:a16="http://schemas.microsoft.com/office/drawing/2014/main" id="{52A8C457-1773-4AC0-ACBD-979B72E7A523}"/>
                </a:ext>
              </a:extLst>
            </p:cNvPr>
            <p:cNvSpPr txBox="1"/>
            <p:nvPr/>
          </p:nvSpPr>
          <p:spPr>
            <a:xfrm>
              <a:off x="4426733" y="3555332"/>
              <a:ext cx="1374864" cy="307777"/>
            </a:xfrm>
            <a:prstGeom prst="rect">
              <a:avLst/>
            </a:prstGeom>
            <a:noFill/>
          </p:spPr>
          <p:txBody>
            <a:bodyPr wrap="square">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相机坐标系</a:t>
              </a:r>
            </a:p>
          </p:txBody>
        </p:sp>
        <p:cxnSp>
          <p:nvCxnSpPr>
            <p:cNvPr id="113" name="直接箭头连接符 112">
              <a:extLst>
                <a:ext uri="{FF2B5EF4-FFF2-40B4-BE49-F238E27FC236}">
                  <a16:creationId xmlns:a16="http://schemas.microsoft.com/office/drawing/2014/main" id="{A2AB6191-736A-495A-BA48-08D7F9FA5544}"/>
                </a:ext>
              </a:extLst>
            </p:cNvPr>
            <p:cNvCxnSpPr>
              <a:cxnSpLocks/>
              <a:stCxn id="114" idx="0"/>
            </p:cNvCxnSpPr>
            <p:nvPr/>
          </p:nvCxnSpPr>
          <p:spPr>
            <a:xfrm flipH="1">
              <a:off x="2323901" y="3529523"/>
              <a:ext cx="76" cy="1080458"/>
            </a:xfrm>
            <a:prstGeom prst="straightConnector1">
              <a:avLst/>
            </a:prstGeom>
            <a:ln w="19050">
              <a:solidFill>
                <a:schemeClr val="tx1"/>
              </a:solidFill>
              <a:prstDash val="dash"/>
              <a:headEnd w="sm" len="lg"/>
              <a:tailEnd type="triangle" w="med" len="lg"/>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4C459BED-22BB-4EFC-8FEC-E4589AD29352}"/>
                </a:ext>
              </a:extLst>
            </p:cNvPr>
            <p:cNvSpPr/>
            <p:nvPr/>
          </p:nvSpPr>
          <p:spPr>
            <a:xfrm>
              <a:off x="2296977" y="3529523"/>
              <a:ext cx="54000" cy="5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20" name="直接箭头连接符 119">
              <a:extLst>
                <a:ext uri="{FF2B5EF4-FFF2-40B4-BE49-F238E27FC236}">
                  <a16:creationId xmlns:a16="http://schemas.microsoft.com/office/drawing/2014/main" id="{3678A321-A22E-41CF-8605-C5C45C10B123}"/>
                </a:ext>
              </a:extLst>
            </p:cNvPr>
            <p:cNvCxnSpPr>
              <a:cxnSpLocks/>
              <a:stCxn id="114" idx="7"/>
            </p:cNvCxnSpPr>
            <p:nvPr/>
          </p:nvCxnSpPr>
          <p:spPr>
            <a:xfrm flipH="1">
              <a:off x="1825046" y="3537431"/>
              <a:ext cx="518023" cy="420353"/>
            </a:xfrm>
            <a:prstGeom prst="straightConnector1">
              <a:avLst/>
            </a:prstGeom>
            <a:ln w="19050">
              <a:solidFill>
                <a:schemeClr val="tx1"/>
              </a:solidFill>
              <a:prstDash val="dash"/>
              <a:headEnd w="sm" len="lg"/>
              <a:tailEnd type="triangle" w="med" len="lg"/>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92578B0F-DBF5-4719-85A9-DAA5D000BA8F}"/>
                </a:ext>
              </a:extLst>
            </p:cNvPr>
            <p:cNvGrpSpPr/>
            <p:nvPr/>
          </p:nvGrpSpPr>
          <p:grpSpPr>
            <a:xfrm>
              <a:off x="6921919" y="2212392"/>
              <a:ext cx="1295640" cy="2450204"/>
              <a:chOff x="2071992" y="3079300"/>
              <a:chExt cx="666128" cy="2113244"/>
            </a:xfrm>
          </p:grpSpPr>
          <p:cxnSp>
            <p:nvCxnSpPr>
              <p:cNvPr id="134" name="直接连接符 133">
                <a:extLst>
                  <a:ext uri="{FF2B5EF4-FFF2-40B4-BE49-F238E27FC236}">
                    <a16:creationId xmlns:a16="http://schemas.microsoft.com/office/drawing/2014/main" id="{F726EA7F-9398-41EA-B933-8442DFC13BCC}"/>
                  </a:ext>
                </a:extLst>
              </p:cNvPr>
              <p:cNvCxnSpPr>
                <a:cxnSpLocks/>
              </p:cNvCxnSpPr>
              <p:nvPr/>
            </p:nvCxnSpPr>
            <p:spPr>
              <a:xfrm>
                <a:off x="2071992" y="3962482"/>
                <a:ext cx="0" cy="122236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DDD8752F-F6D1-412B-BEBE-52F3A9C3C9C2}"/>
                  </a:ext>
                </a:extLst>
              </p:cNvPr>
              <p:cNvCxnSpPr>
                <a:cxnSpLocks/>
              </p:cNvCxnSpPr>
              <p:nvPr/>
            </p:nvCxnSpPr>
            <p:spPr>
              <a:xfrm>
                <a:off x="2738120" y="3079301"/>
                <a:ext cx="0" cy="122236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9C3A610-DF5A-45FB-AF2F-DBB1734D0E0A}"/>
                  </a:ext>
                </a:extLst>
              </p:cNvPr>
              <p:cNvCxnSpPr>
                <a:cxnSpLocks/>
              </p:cNvCxnSpPr>
              <p:nvPr/>
            </p:nvCxnSpPr>
            <p:spPr>
              <a:xfrm flipV="1">
                <a:off x="2071992" y="3079300"/>
                <a:ext cx="666050" cy="8937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2E81A374-A7A3-400A-9BD0-EBC82F1C24FD}"/>
                  </a:ext>
                </a:extLst>
              </p:cNvPr>
              <p:cNvCxnSpPr>
                <a:cxnSpLocks/>
              </p:cNvCxnSpPr>
              <p:nvPr/>
            </p:nvCxnSpPr>
            <p:spPr>
              <a:xfrm flipV="1">
                <a:off x="2071992" y="4300074"/>
                <a:ext cx="666050" cy="8924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39" name="椭圆 138">
              <a:extLst>
                <a:ext uri="{FF2B5EF4-FFF2-40B4-BE49-F238E27FC236}">
                  <a16:creationId xmlns:a16="http://schemas.microsoft.com/office/drawing/2014/main" id="{F802E727-1983-4B53-80D6-E37B5784249F}"/>
                </a:ext>
              </a:extLst>
            </p:cNvPr>
            <p:cNvSpPr/>
            <p:nvPr/>
          </p:nvSpPr>
          <p:spPr>
            <a:xfrm>
              <a:off x="7737720" y="2719003"/>
              <a:ext cx="54000" cy="5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0" name="椭圆 139">
              <a:extLst>
                <a:ext uri="{FF2B5EF4-FFF2-40B4-BE49-F238E27FC236}">
                  <a16:creationId xmlns:a16="http://schemas.microsoft.com/office/drawing/2014/main" id="{A35E7402-E198-4B52-9238-DC2C70451164}"/>
                </a:ext>
              </a:extLst>
            </p:cNvPr>
            <p:cNvSpPr/>
            <p:nvPr/>
          </p:nvSpPr>
          <p:spPr>
            <a:xfrm>
              <a:off x="7558118" y="3529523"/>
              <a:ext cx="54000" cy="5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1" name="文本框 140">
              <a:extLst>
                <a:ext uri="{FF2B5EF4-FFF2-40B4-BE49-F238E27FC236}">
                  <a16:creationId xmlns:a16="http://schemas.microsoft.com/office/drawing/2014/main" id="{31EF0D63-8137-4B2B-9E7C-6706EA128E57}"/>
                </a:ext>
              </a:extLst>
            </p:cNvPr>
            <p:cNvSpPr txBox="1"/>
            <p:nvPr/>
          </p:nvSpPr>
          <p:spPr>
            <a:xfrm>
              <a:off x="4253404" y="3437494"/>
              <a:ext cx="34665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o</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 name="椭圆 143">
              <a:extLst>
                <a:ext uri="{FF2B5EF4-FFF2-40B4-BE49-F238E27FC236}">
                  <a16:creationId xmlns:a16="http://schemas.microsoft.com/office/drawing/2014/main" id="{D02EBD9D-3A56-46EF-A301-0C2D0A777DFD}"/>
                </a:ext>
              </a:extLst>
            </p:cNvPr>
            <p:cNvSpPr/>
            <p:nvPr/>
          </p:nvSpPr>
          <p:spPr>
            <a:xfrm>
              <a:off x="2121060" y="4039534"/>
              <a:ext cx="54000" cy="5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4" name="文本框 163">
              <a:extLst>
                <a:ext uri="{FF2B5EF4-FFF2-40B4-BE49-F238E27FC236}">
                  <a16:creationId xmlns:a16="http://schemas.microsoft.com/office/drawing/2014/main" id="{2D79DCF0-E891-47D3-B641-30DA5A486161}"/>
                </a:ext>
              </a:extLst>
            </p:cNvPr>
            <p:cNvSpPr txBox="1"/>
            <p:nvPr/>
          </p:nvSpPr>
          <p:spPr>
            <a:xfrm>
              <a:off x="1772494" y="4046939"/>
              <a:ext cx="399450"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P'</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9" name="文本框 198">
              <a:extLst>
                <a:ext uri="{FF2B5EF4-FFF2-40B4-BE49-F238E27FC236}">
                  <a16:creationId xmlns:a16="http://schemas.microsoft.com/office/drawing/2014/main" id="{AEB855BE-8CB6-47DA-B2A9-D9202032FC7A}"/>
                </a:ext>
              </a:extLst>
            </p:cNvPr>
            <p:cNvSpPr txBox="1"/>
            <p:nvPr/>
          </p:nvSpPr>
          <p:spPr>
            <a:xfrm>
              <a:off x="1714354" y="3528798"/>
              <a:ext cx="34665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0" name="文本框 199">
              <a:extLst>
                <a:ext uri="{FF2B5EF4-FFF2-40B4-BE49-F238E27FC236}">
                  <a16:creationId xmlns:a16="http://schemas.microsoft.com/office/drawing/2014/main" id="{0F4836EA-69C5-4271-BE92-DD139CC7F19F}"/>
                </a:ext>
              </a:extLst>
            </p:cNvPr>
            <p:cNvSpPr txBox="1"/>
            <p:nvPr/>
          </p:nvSpPr>
          <p:spPr>
            <a:xfrm>
              <a:off x="2334228" y="4240649"/>
              <a:ext cx="34665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ED6489A5-A657-4405-8902-3CBECC272ED8}"/>
                  </a:ext>
                </a:extLst>
              </p:cNvPr>
              <p:cNvSpPr txBox="1"/>
              <p:nvPr/>
            </p:nvSpPr>
            <p:spPr>
              <a:xfrm>
                <a:off x="9884550" y="3032736"/>
                <a:ext cx="178964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02" name="文本框 201">
                <a:extLst>
                  <a:ext uri="{FF2B5EF4-FFF2-40B4-BE49-F238E27FC236}">
                    <a16:creationId xmlns:a16="http://schemas.microsoft.com/office/drawing/2014/main" id="{ED6489A5-A657-4405-8902-3CBECC272ED8}"/>
                  </a:ext>
                </a:extLst>
              </p:cNvPr>
              <p:cNvSpPr txBox="1">
                <a:spLocks noRot="1" noChangeAspect="1" noMove="1" noResize="1" noEditPoints="1" noAdjustHandles="1" noChangeArrowheads="1" noChangeShapeType="1" noTextEdit="1"/>
              </p:cNvSpPr>
              <p:nvPr/>
            </p:nvSpPr>
            <p:spPr>
              <a:xfrm>
                <a:off x="9884550" y="3032736"/>
                <a:ext cx="1789643" cy="400110"/>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9BCDD2DC-1058-46C0-949A-B74220171B07}"/>
                  </a:ext>
                </a:extLst>
              </p:cNvPr>
              <p:cNvSpPr txBox="1"/>
              <p:nvPr/>
            </p:nvSpPr>
            <p:spPr>
              <a:xfrm>
                <a:off x="1526931" y="3032736"/>
                <a:ext cx="159907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P</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x</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 </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y</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m:t>]</m:t>
                      </m:r>
                    </m:oMath>
                  </m:oMathPara>
                </a14:m>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03" name="文本框 202">
                <a:extLst>
                  <a:ext uri="{FF2B5EF4-FFF2-40B4-BE49-F238E27FC236}">
                    <a16:creationId xmlns:a16="http://schemas.microsoft.com/office/drawing/2014/main" id="{9BCDD2DC-1058-46C0-949A-B74220171B07}"/>
                  </a:ext>
                </a:extLst>
              </p:cNvPr>
              <p:cNvSpPr txBox="1">
                <a:spLocks noRot="1" noChangeAspect="1" noMove="1" noResize="1" noEditPoints="1" noAdjustHandles="1" noChangeArrowheads="1" noChangeShapeType="1" noTextEdit="1"/>
              </p:cNvSpPr>
              <p:nvPr/>
            </p:nvSpPr>
            <p:spPr>
              <a:xfrm>
                <a:off x="1526931" y="3032736"/>
                <a:ext cx="1599077" cy="400110"/>
              </a:xfrm>
              <a:prstGeom prst="rect">
                <a:avLst/>
              </a:prstGeom>
              <a:blipFill>
                <a:blip r:embed="rId4"/>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411C83B-D657-461F-8231-55565B513814}"/>
                  </a:ext>
                </a:extLst>
              </p:cNvPr>
              <p:cNvSpPr txBox="1"/>
              <p:nvPr/>
            </p:nvSpPr>
            <p:spPr>
              <a:xfrm>
                <a:off x="107023" y="6426571"/>
                <a:ext cx="9417204" cy="307777"/>
              </a:xfrm>
              <a:prstGeom prst="rect">
                <a:avLst/>
              </a:prstGeom>
              <a:noFill/>
            </p:spPr>
            <p:txBody>
              <a:bodyPr wrap="square">
                <a:spAutoFit/>
              </a:bodyPr>
              <a:lstStyle/>
              <a:p>
                <a:r>
                  <a:rPr lang="zh-CN" altLang="en-US" sz="14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图中像平面坐标系</a:t>
                </a:r>
                <a14:m>
                  <m:oMath xmlns:m="http://schemas.openxmlformats.org/officeDocument/2006/math">
                    <m:sSup>
                      <m:sSupPr>
                        <m:ctrlPr>
                          <a:rPr lang="en-US" altLang="zh-CN" sz="1400" b="0" i="1" dirty="0" smtClean="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4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𝑥</m:t>
                        </m:r>
                      </m:e>
                      <m:sup>
                        <m:r>
                          <a:rPr lang="en-US" altLang="zh-CN" sz="1400" b="0" i="1" dirty="0" smtClean="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m:t>
                        </m:r>
                      </m:sup>
                    </m:sSup>
                  </m:oMath>
                </a14:m>
                <a:r>
                  <a:rPr lang="zh-CN" altLang="en-US" sz="14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轴和</a:t>
                </a:r>
                <a14:m>
                  <m:oMath xmlns:m="http://schemas.openxmlformats.org/officeDocument/2006/math">
                    <m:sSup>
                      <m:sSupPr>
                        <m:ctrlPr>
                          <a:rPr lang="en-US" altLang="zh-CN" sz="14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400" b="0" i="1" dirty="0" smtClean="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𝑦</m:t>
                        </m:r>
                      </m:e>
                      <m:sup>
                        <m:r>
                          <a:rPr lang="en-US" altLang="zh-CN" sz="14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m:t>
                        </m:r>
                      </m:sup>
                    </m:sSup>
                  </m:oMath>
                </a14:m>
                <a:r>
                  <a:rPr lang="zh-CN" altLang="en-US" sz="14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轴方向与像平面的坐标系</a:t>
                </a:r>
                <a14:m>
                  <m:oMath xmlns:m="http://schemas.openxmlformats.org/officeDocument/2006/math">
                    <m:r>
                      <a:rPr lang="en-US" altLang="zh-CN" sz="14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en-US" sz="14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轴和</a:t>
                </a:r>
                <a14:m>
                  <m:oMath xmlns:m="http://schemas.openxmlformats.org/officeDocument/2006/math">
                    <m:r>
                      <m:rPr>
                        <m:sty m:val="p"/>
                      </m:rPr>
                      <a:rPr lang="en-US" altLang="zh-CN" sz="1400" i="1" dirty="0">
                        <a:solidFill>
                          <a:schemeClr val="bg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y</m:t>
                    </m:r>
                  </m:oMath>
                </a14:m>
                <a:r>
                  <a:rPr lang="zh-CN" altLang="en-US" sz="1400" dirty="0">
                    <a:solidFill>
                      <a:schemeClr val="bg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轴相反，是为了便于保持空间点坐标在映射之后的正负性</a:t>
                </a:r>
              </a:p>
            </p:txBody>
          </p:sp>
        </mc:Choice>
        <mc:Fallback xmlns="">
          <p:sp>
            <p:nvSpPr>
              <p:cNvPr id="44" name="文本框 43">
                <a:extLst>
                  <a:ext uri="{FF2B5EF4-FFF2-40B4-BE49-F238E27FC236}">
                    <a16:creationId xmlns:a16="http://schemas.microsoft.com/office/drawing/2014/main" id="{A411C83B-D657-461F-8231-55565B513814}"/>
                  </a:ext>
                </a:extLst>
              </p:cNvPr>
              <p:cNvSpPr txBox="1">
                <a:spLocks noRot="1" noChangeAspect="1" noMove="1" noResize="1" noEditPoints="1" noAdjustHandles="1" noChangeArrowheads="1" noChangeShapeType="1" noTextEdit="1"/>
              </p:cNvSpPr>
              <p:nvPr/>
            </p:nvSpPr>
            <p:spPr>
              <a:xfrm>
                <a:off x="107023" y="6426571"/>
                <a:ext cx="9417204" cy="307777"/>
              </a:xfrm>
              <a:prstGeom prst="rect">
                <a:avLst/>
              </a:prstGeom>
              <a:blipFill>
                <a:blip r:embed="rId5"/>
                <a:stretch>
                  <a:fillRect l="-194" t="-3922"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2801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latin typeface="Times New Roman" panose="02020603050405020304" pitchFamily="18" charset="0"/>
                <a:cs typeface="Times New Roman" panose="02020603050405020304" pitchFamily="18" charset="0"/>
              </a:rPr>
              <a:t>针孔模型</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Times New Roman" panose="02020603050405020304" pitchFamily="18" charset="0"/>
                <a:cs typeface="Times New Roman" panose="02020603050405020304" pitchFamily="18" charset="0"/>
              </a:rPr>
              <a:t>15</a:t>
            </a:fld>
            <a:endParaRPr lang="zh-CN">
              <a:latin typeface="Times New Roman" panose="02020603050405020304" pitchFamily="18" charset="0"/>
              <a:cs typeface="Times New Roman" panose="02020603050405020304" pitchFamily="18" charset="0"/>
            </a:endParaRPr>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p:txBody>
          <a:bodyPr/>
          <a:lstStyle/>
          <a:p>
            <a:pPr marL="0" indent="0">
              <a:buNone/>
            </a:pPr>
            <a:r>
              <a:rPr lang="zh-CN" altLang="en-US" b="1" dirty="0">
                <a:latin typeface="Times New Roman" panose="02020603050405020304" pitchFamily="18" charset="0"/>
                <a:cs typeface="Times New Roman" panose="02020603050405020304" pitchFamily="18" charset="0"/>
              </a:rPr>
              <a:t>        从空间坐标到图像坐标</a:t>
            </a:r>
            <a:r>
              <a:rPr lang="zh-CN" altLang="en-US" dirty="0">
                <a:latin typeface="Times New Roman" panose="02020603050405020304" pitchFamily="18" charset="0"/>
                <a:cs typeface="Times New Roman" panose="02020603050405020304" pitchFamily="18" charset="0"/>
              </a:rPr>
              <a:t>：通过三角形相似关系可以得到空间中的点与图像中点的对应关系。</a:t>
            </a:r>
          </a:p>
        </p:txBody>
      </p:sp>
      <p:cxnSp>
        <p:nvCxnSpPr>
          <p:cNvPr id="145" name="直接连接符 144">
            <a:extLst>
              <a:ext uri="{FF2B5EF4-FFF2-40B4-BE49-F238E27FC236}">
                <a16:creationId xmlns:a16="http://schemas.microsoft.com/office/drawing/2014/main" id="{BDFBA404-7BC7-4212-A04B-7BD57592ED86}"/>
              </a:ext>
            </a:extLst>
          </p:cNvPr>
          <p:cNvCxnSpPr>
            <a:cxnSpLocks/>
          </p:cNvCxnSpPr>
          <p:nvPr/>
        </p:nvCxnSpPr>
        <p:spPr>
          <a:xfrm flipV="1">
            <a:off x="2971645" y="5986412"/>
            <a:ext cx="3372963" cy="270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a:extLst>
              <a:ext uri="{FF2B5EF4-FFF2-40B4-BE49-F238E27FC236}">
                <a16:creationId xmlns:a16="http://schemas.microsoft.com/office/drawing/2014/main" id="{BFC2D28F-97CC-470A-8E84-F2C813ACAE44}"/>
              </a:ext>
            </a:extLst>
          </p:cNvPr>
          <p:cNvSpPr/>
          <p:nvPr/>
        </p:nvSpPr>
        <p:spPr>
          <a:xfrm>
            <a:off x="4336228" y="5979743"/>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47" name="直接连接符 146">
            <a:extLst>
              <a:ext uri="{FF2B5EF4-FFF2-40B4-BE49-F238E27FC236}">
                <a16:creationId xmlns:a16="http://schemas.microsoft.com/office/drawing/2014/main" id="{437399C1-E488-41F3-BD63-228D0098E762}"/>
              </a:ext>
            </a:extLst>
          </p:cNvPr>
          <p:cNvCxnSpPr>
            <a:cxnSpLocks/>
          </p:cNvCxnSpPr>
          <p:nvPr/>
        </p:nvCxnSpPr>
        <p:spPr>
          <a:xfrm flipV="1">
            <a:off x="2971645" y="5500838"/>
            <a:ext cx="3343811" cy="86146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5E3766E4-9348-423E-92B3-E56A97F2001B}"/>
              </a:ext>
            </a:extLst>
          </p:cNvPr>
          <p:cNvCxnSpPr>
            <a:cxnSpLocks/>
          </p:cNvCxnSpPr>
          <p:nvPr/>
        </p:nvCxnSpPr>
        <p:spPr>
          <a:xfrm>
            <a:off x="2976520" y="6013412"/>
            <a:ext cx="0" cy="336800"/>
          </a:xfrm>
          <a:prstGeom prst="line">
            <a:avLst/>
          </a:prstGeom>
          <a:ln w="19050">
            <a:solidFill>
              <a:srgbClr val="FFC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6192F069-4BC7-44E1-8156-5EF4B9F91EC6}"/>
              </a:ext>
            </a:extLst>
          </p:cNvPr>
          <p:cNvCxnSpPr>
            <a:cxnSpLocks/>
          </p:cNvCxnSpPr>
          <p:nvPr/>
        </p:nvCxnSpPr>
        <p:spPr>
          <a:xfrm>
            <a:off x="6315456" y="5500838"/>
            <a:ext cx="0" cy="485574"/>
          </a:xfrm>
          <a:prstGeom prst="line">
            <a:avLst/>
          </a:prstGeom>
          <a:ln w="19050">
            <a:solidFill>
              <a:srgbClr val="FFC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文本框 160">
            <a:extLst>
              <a:ext uri="{FF2B5EF4-FFF2-40B4-BE49-F238E27FC236}">
                <a16:creationId xmlns:a16="http://schemas.microsoft.com/office/drawing/2014/main" id="{1DD71E8D-6C2F-44F4-982C-3BD3F6C67985}"/>
              </a:ext>
            </a:extLst>
          </p:cNvPr>
          <p:cNvSpPr txBox="1"/>
          <p:nvPr/>
        </p:nvSpPr>
        <p:spPr>
          <a:xfrm>
            <a:off x="4226397" y="5653933"/>
            <a:ext cx="34665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o</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2" name="文本框 161">
            <a:extLst>
              <a:ext uri="{FF2B5EF4-FFF2-40B4-BE49-F238E27FC236}">
                <a16:creationId xmlns:a16="http://schemas.microsoft.com/office/drawing/2014/main" id="{B653F9CE-160F-49F8-BCBA-6A4B53AEE937}"/>
              </a:ext>
            </a:extLst>
          </p:cNvPr>
          <p:cNvSpPr txBox="1"/>
          <p:nvPr/>
        </p:nvSpPr>
        <p:spPr>
          <a:xfrm>
            <a:off x="3523980" y="5623155"/>
            <a:ext cx="439993" cy="400110"/>
          </a:xfrm>
          <a:prstGeom prst="rect">
            <a:avLst/>
          </a:prstGeom>
          <a:noFill/>
        </p:spPr>
        <p:txBody>
          <a:bodyPr wrap="square" rtlCol="0">
            <a:spAutoFit/>
          </a:bodyPr>
          <a:lstStyle/>
          <a:p>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f</a:t>
            </a:r>
            <a:endParaRPr lang="zh-CN" altLang="en-US" sz="2000"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376597E9-29B5-425C-A586-46619676EFA4}"/>
              </a:ext>
            </a:extLst>
          </p:cNvPr>
          <p:cNvGrpSpPr/>
          <p:nvPr/>
        </p:nvGrpSpPr>
        <p:grpSpPr>
          <a:xfrm>
            <a:off x="2504651" y="2212392"/>
            <a:ext cx="7106884" cy="2745409"/>
            <a:chOff x="1110675" y="2212392"/>
            <a:chExt cx="7106884" cy="2745409"/>
          </a:xfrm>
        </p:grpSpPr>
        <p:sp>
          <p:nvSpPr>
            <p:cNvPr id="163" name="文本框 162">
              <a:extLst>
                <a:ext uri="{FF2B5EF4-FFF2-40B4-BE49-F238E27FC236}">
                  <a16:creationId xmlns:a16="http://schemas.microsoft.com/office/drawing/2014/main" id="{21D771FB-AD8A-4F86-9E03-D08BD8841B91}"/>
                </a:ext>
              </a:extLst>
            </p:cNvPr>
            <p:cNvSpPr txBox="1"/>
            <p:nvPr/>
          </p:nvSpPr>
          <p:spPr>
            <a:xfrm>
              <a:off x="7745628" y="2546349"/>
              <a:ext cx="34665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P</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9" name="组合 48">
              <a:extLst>
                <a:ext uri="{FF2B5EF4-FFF2-40B4-BE49-F238E27FC236}">
                  <a16:creationId xmlns:a16="http://schemas.microsoft.com/office/drawing/2014/main" id="{1EAF3BCF-FDB0-4D7B-928E-26548E622204}"/>
                </a:ext>
              </a:extLst>
            </p:cNvPr>
            <p:cNvGrpSpPr/>
            <p:nvPr/>
          </p:nvGrpSpPr>
          <p:grpSpPr>
            <a:xfrm>
              <a:off x="1676157" y="2333893"/>
              <a:ext cx="1295640" cy="2450204"/>
              <a:chOff x="2071992" y="3079300"/>
              <a:chExt cx="666128" cy="2113244"/>
            </a:xfrm>
          </p:grpSpPr>
          <p:cxnSp>
            <p:nvCxnSpPr>
              <p:cNvPr id="56" name="直接连接符 55">
                <a:extLst>
                  <a:ext uri="{FF2B5EF4-FFF2-40B4-BE49-F238E27FC236}">
                    <a16:creationId xmlns:a16="http://schemas.microsoft.com/office/drawing/2014/main" id="{CA7FDA96-0987-46D7-9E00-B4E0DB874239}"/>
                  </a:ext>
                </a:extLst>
              </p:cNvPr>
              <p:cNvCxnSpPr>
                <a:cxnSpLocks/>
              </p:cNvCxnSpPr>
              <p:nvPr/>
            </p:nvCxnSpPr>
            <p:spPr>
              <a:xfrm>
                <a:off x="2071992" y="3962482"/>
                <a:ext cx="0" cy="1222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F2C01CF-46AE-4484-A8FC-4E1F77B2CF39}"/>
                  </a:ext>
                </a:extLst>
              </p:cNvPr>
              <p:cNvCxnSpPr>
                <a:cxnSpLocks/>
              </p:cNvCxnSpPr>
              <p:nvPr/>
            </p:nvCxnSpPr>
            <p:spPr>
              <a:xfrm>
                <a:off x="2738120" y="3079301"/>
                <a:ext cx="0" cy="122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C59A47B-FAE4-496F-86FE-8A7A5AC79F83}"/>
                  </a:ext>
                </a:extLst>
              </p:cNvPr>
              <p:cNvCxnSpPr>
                <a:cxnSpLocks/>
              </p:cNvCxnSpPr>
              <p:nvPr/>
            </p:nvCxnSpPr>
            <p:spPr>
              <a:xfrm flipV="1">
                <a:off x="2071992" y="3079300"/>
                <a:ext cx="666050" cy="8937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84667F3-795B-4644-8D17-C6D4DA5AC77C}"/>
                  </a:ext>
                </a:extLst>
              </p:cNvPr>
              <p:cNvCxnSpPr>
                <a:cxnSpLocks/>
              </p:cNvCxnSpPr>
              <p:nvPr/>
            </p:nvCxnSpPr>
            <p:spPr>
              <a:xfrm flipV="1">
                <a:off x="2071992" y="4300074"/>
                <a:ext cx="666050" cy="8924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接连接符 25">
              <a:extLst>
                <a:ext uri="{FF2B5EF4-FFF2-40B4-BE49-F238E27FC236}">
                  <a16:creationId xmlns:a16="http://schemas.microsoft.com/office/drawing/2014/main" id="{C3CB8DE3-F948-40D4-97BE-6E4B6DEA538C}"/>
                </a:ext>
              </a:extLst>
            </p:cNvPr>
            <p:cNvCxnSpPr>
              <a:cxnSpLocks/>
              <a:stCxn id="114" idx="6"/>
              <a:endCxn id="140" idx="2"/>
            </p:cNvCxnSpPr>
            <p:nvPr/>
          </p:nvCxnSpPr>
          <p:spPr>
            <a:xfrm>
              <a:off x="2350977" y="3556523"/>
              <a:ext cx="5207141"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12051FF-01E4-4623-B6D4-E70988AAB293}"/>
                </a:ext>
              </a:extLst>
            </p:cNvPr>
            <p:cNvCxnSpPr>
              <a:cxnSpLocks/>
              <a:stCxn id="144" idx="6"/>
              <a:endCxn id="139" idx="3"/>
            </p:cNvCxnSpPr>
            <p:nvPr/>
          </p:nvCxnSpPr>
          <p:spPr>
            <a:xfrm flipV="1">
              <a:off x="2175060" y="2765095"/>
              <a:ext cx="5570568" cy="13014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F69A54E-3E32-43FF-A9C3-25E5108C360C}"/>
                </a:ext>
              </a:extLst>
            </p:cNvPr>
            <p:cNvSpPr txBox="1"/>
            <p:nvPr/>
          </p:nvSpPr>
          <p:spPr>
            <a:xfrm>
              <a:off x="1110675" y="3215942"/>
              <a:ext cx="439993" cy="1015663"/>
            </a:xfrm>
            <a:prstGeom prst="rect">
              <a:avLst/>
            </a:prstGeom>
            <a:noFill/>
          </p:spPr>
          <p:txBody>
            <a:bodyPr wrap="square" rtlCol="0">
              <a:spAutoFit/>
            </a:bodyPr>
            <a:lstStyle/>
            <a:p>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像平面</a:t>
              </a:r>
            </a:p>
          </p:txBody>
        </p:sp>
        <p:cxnSp>
          <p:nvCxnSpPr>
            <p:cNvPr id="15" name="直接箭头连接符 14">
              <a:extLst>
                <a:ext uri="{FF2B5EF4-FFF2-40B4-BE49-F238E27FC236}">
                  <a16:creationId xmlns:a16="http://schemas.microsoft.com/office/drawing/2014/main" id="{17140A61-34ED-40E8-A5D4-52A526685B79}"/>
                </a:ext>
              </a:extLst>
            </p:cNvPr>
            <p:cNvCxnSpPr>
              <a:cxnSpLocks/>
            </p:cNvCxnSpPr>
            <p:nvPr/>
          </p:nvCxnSpPr>
          <p:spPr>
            <a:xfrm flipH="1" flipV="1">
              <a:off x="2334228" y="2976506"/>
              <a:ext cx="2016000"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DD34C98-8B69-46ED-8DEF-9235F09CB09B}"/>
                </a:ext>
              </a:extLst>
            </p:cNvPr>
            <p:cNvSpPr txBox="1"/>
            <p:nvPr/>
          </p:nvSpPr>
          <p:spPr>
            <a:xfrm>
              <a:off x="3262947" y="2595300"/>
              <a:ext cx="439993" cy="400110"/>
            </a:xfrm>
            <a:prstGeom prst="rect">
              <a:avLst/>
            </a:prstGeom>
            <a:noFill/>
          </p:spPr>
          <p:txBody>
            <a:bodyPr wrap="square" rtlCol="0">
              <a:spAutoFit/>
            </a:bodyPr>
            <a:lstStyle/>
            <a:p>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f</a:t>
              </a:r>
              <a:endParaRPr lang="zh-CN" altLang="en-US" sz="2000"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6" name="组合 95">
              <a:extLst>
                <a:ext uri="{FF2B5EF4-FFF2-40B4-BE49-F238E27FC236}">
                  <a16:creationId xmlns:a16="http://schemas.microsoft.com/office/drawing/2014/main" id="{DBB8743B-7740-48A8-83A6-5E28DB520917}"/>
                </a:ext>
              </a:extLst>
            </p:cNvPr>
            <p:cNvGrpSpPr/>
            <p:nvPr/>
          </p:nvGrpSpPr>
          <p:grpSpPr>
            <a:xfrm>
              <a:off x="4323576" y="2471337"/>
              <a:ext cx="1303716" cy="1131271"/>
              <a:chOff x="1151620" y="3908759"/>
              <a:chExt cx="1387619" cy="1191401"/>
            </a:xfrm>
          </p:grpSpPr>
          <p:grpSp>
            <p:nvGrpSpPr>
              <p:cNvPr id="98" name="组合 97">
                <a:extLst>
                  <a:ext uri="{FF2B5EF4-FFF2-40B4-BE49-F238E27FC236}">
                    <a16:creationId xmlns:a16="http://schemas.microsoft.com/office/drawing/2014/main" id="{457C3F62-9C38-468D-8215-337A659899D3}"/>
                  </a:ext>
                </a:extLst>
              </p:cNvPr>
              <p:cNvGrpSpPr/>
              <p:nvPr/>
            </p:nvGrpSpPr>
            <p:grpSpPr>
              <a:xfrm>
                <a:off x="1151620" y="4092061"/>
                <a:ext cx="1097206" cy="993115"/>
                <a:chOff x="7128284" y="1211741"/>
                <a:chExt cx="1097206" cy="993115"/>
              </a:xfrm>
            </p:grpSpPr>
            <p:sp>
              <p:nvSpPr>
                <p:cNvPr id="102" name="椭圆 101">
                  <a:extLst>
                    <a:ext uri="{FF2B5EF4-FFF2-40B4-BE49-F238E27FC236}">
                      <a16:creationId xmlns:a16="http://schemas.microsoft.com/office/drawing/2014/main" id="{8A90BA5F-4732-494F-8AD1-5E112FCBD23B}"/>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729B5560-66A6-42A9-A9AA-2046AF6FE171}"/>
                    </a:ext>
                  </a:extLst>
                </p:cNvPr>
                <p:cNvCxnSpPr>
                  <a:cxnSpLocks/>
                  <a:stCxn id="102" idx="3"/>
                </p:cNvCxnSpPr>
                <p:nvPr/>
              </p:nvCxnSpPr>
              <p:spPr>
                <a:xfrm flipV="1">
                  <a:off x="7138828" y="1532469"/>
                  <a:ext cx="1006625" cy="661842"/>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29A02BF7-4AF8-4DB9-B298-5FC29F0C836C}"/>
                    </a:ext>
                  </a:extLst>
                </p:cNvPr>
                <p:cNvCxnSpPr>
                  <a:cxnSpLocks/>
                  <a:stCxn id="102" idx="2"/>
                </p:cNvCxnSpPr>
                <p:nvPr/>
              </p:nvCxnSpPr>
              <p:spPr>
                <a:xfrm>
                  <a:off x="7128285" y="2168856"/>
                  <a:ext cx="10972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B8405CED-4F6C-439A-B7DB-D010B5548711}"/>
                    </a:ext>
                  </a:extLst>
                </p:cNvPr>
                <p:cNvCxnSpPr>
                  <a:cxnSpLocks/>
                  <a:stCxn id="102" idx="0"/>
                </p:cNvCxnSpPr>
                <p:nvPr/>
              </p:nvCxnSpPr>
              <p:spPr>
                <a:xfrm flipV="1">
                  <a:off x="7164284" y="1211741"/>
                  <a:ext cx="0" cy="921115"/>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99" name="文本框 98">
                <a:extLst>
                  <a:ext uri="{FF2B5EF4-FFF2-40B4-BE49-F238E27FC236}">
                    <a16:creationId xmlns:a16="http://schemas.microsoft.com/office/drawing/2014/main" id="{BD3B296F-A21B-4755-93ED-64306949697C}"/>
                  </a:ext>
                </a:extLst>
              </p:cNvPr>
              <p:cNvSpPr txBox="1"/>
              <p:nvPr/>
            </p:nvSpPr>
            <p:spPr>
              <a:xfrm>
                <a:off x="2046521" y="4080159"/>
                <a:ext cx="368968" cy="388963"/>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文本框 99">
                <a:extLst>
                  <a:ext uri="{FF2B5EF4-FFF2-40B4-BE49-F238E27FC236}">
                    <a16:creationId xmlns:a16="http://schemas.microsoft.com/office/drawing/2014/main" id="{494E9611-919C-4187-836E-378C0BD8B558}"/>
                  </a:ext>
                </a:extLst>
              </p:cNvPr>
              <p:cNvSpPr txBox="1"/>
              <p:nvPr/>
            </p:nvSpPr>
            <p:spPr>
              <a:xfrm>
                <a:off x="1340640" y="3908759"/>
                <a:ext cx="368968" cy="388963"/>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文本框 100">
                <a:extLst>
                  <a:ext uri="{FF2B5EF4-FFF2-40B4-BE49-F238E27FC236}">
                    <a16:creationId xmlns:a16="http://schemas.microsoft.com/office/drawing/2014/main" id="{7E77BC58-FFF4-47EC-B48F-D22711645469}"/>
                  </a:ext>
                </a:extLst>
              </p:cNvPr>
              <p:cNvSpPr txBox="1"/>
              <p:nvPr/>
            </p:nvSpPr>
            <p:spPr>
              <a:xfrm>
                <a:off x="2170271" y="4711197"/>
                <a:ext cx="368968" cy="388963"/>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7" name="文本框 96">
              <a:extLst>
                <a:ext uri="{FF2B5EF4-FFF2-40B4-BE49-F238E27FC236}">
                  <a16:creationId xmlns:a16="http://schemas.microsoft.com/office/drawing/2014/main" id="{52A8C457-1773-4AC0-ACBD-979B72E7A523}"/>
                </a:ext>
              </a:extLst>
            </p:cNvPr>
            <p:cNvSpPr txBox="1"/>
            <p:nvPr/>
          </p:nvSpPr>
          <p:spPr>
            <a:xfrm>
              <a:off x="4426733" y="3555332"/>
              <a:ext cx="1374864" cy="307777"/>
            </a:xfrm>
            <a:prstGeom prst="rect">
              <a:avLst/>
            </a:prstGeom>
            <a:noFill/>
          </p:spPr>
          <p:txBody>
            <a:bodyPr wrap="square">
              <a:spAutoFit/>
            </a:bodyPr>
            <a:lstStyle/>
            <a:p>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相机坐标系</a:t>
              </a:r>
            </a:p>
          </p:txBody>
        </p:sp>
        <p:cxnSp>
          <p:nvCxnSpPr>
            <p:cNvPr id="113" name="直接箭头连接符 112">
              <a:extLst>
                <a:ext uri="{FF2B5EF4-FFF2-40B4-BE49-F238E27FC236}">
                  <a16:creationId xmlns:a16="http://schemas.microsoft.com/office/drawing/2014/main" id="{A2AB6191-736A-495A-BA48-08D7F9FA5544}"/>
                </a:ext>
              </a:extLst>
            </p:cNvPr>
            <p:cNvCxnSpPr>
              <a:cxnSpLocks/>
              <a:stCxn id="114" idx="0"/>
            </p:cNvCxnSpPr>
            <p:nvPr/>
          </p:nvCxnSpPr>
          <p:spPr>
            <a:xfrm>
              <a:off x="2323977" y="3529523"/>
              <a:ext cx="16083" cy="1245645"/>
            </a:xfrm>
            <a:prstGeom prst="straightConnector1">
              <a:avLst/>
            </a:prstGeom>
            <a:ln w="19050">
              <a:solidFill>
                <a:schemeClr val="tx1"/>
              </a:solidFill>
              <a:prstDash val="dash"/>
              <a:headEnd w="sm" len="lg"/>
              <a:tailEnd type="triangle" w="med" len="lg"/>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4C459BED-22BB-4EFC-8FEC-E4589AD29352}"/>
                </a:ext>
              </a:extLst>
            </p:cNvPr>
            <p:cNvSpPr/>
            <p:nvPr/>
          </p:nvSpPr>
          <p:spPr>
            <a:xfrm>
              <a:off x="2296977" y="3529523"/>
              <a:ext cx="54000" cy="5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20" name="直接箭头连接符 119">
              <a:extLst>
                <a:ext uri="{FF2B5EF4-FFF2-40B4-BE49-F238E27FC236}">
                  <a16:creationId xmlns:a16="http://schemas.microsoft.com/office/drawing/2014/main" id="{3678A321-A22E-41CF-8605-C5C45C10B123}"/>
                </a:ext>
              </a:extLst>
            </p:cNvPr>
            <p:cNvCxnSpPr>
              <a:cxnSpLocks/>
              <a:stCxn id="114" idx="7"/>
            </p:cNvCxnSpPr>
            <p:nvPr/>
          </p:nvCxnSpPr>
          <p:spPr>
            <a:xfrm flipH="1">
              <a:off x="1849967" y="3537431"/>
              <a:ext cx="493102" cy="344063"/>
            </a:xfrm>
            <a:prstGeom prst="straightConnector1">
              <a:avLst/>
            </a:prstGeom>
            <a:ln w="19050">
              <a:solidFill>
                <a:schemeClr val="tx1"/>
              </a:solidFill>
              <a:prstDash val="dash"/>
              <a:headEnd w="sm" len="lg"/>
              <a:tailEnd type="triangle" w="med" len="lg"/>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92578B0F-DBF5-4719-85A9-DAA5D000BA8F}"/>
                </a:ext>
              </a:extLst>
            </p:cNvPr>
            <p:cNvGrpSpPr/>
            <p:nvPr/>
          </p:nvGrpSpPr>
          <p:grpSpPr>
            <a:xfrm>
              <a:off x="6921919" y="2212392"/>
              <a:ext cx="1295640" cy="2450204"/>
              <a:chOff x="2071992" y="3079300"/>
              <a:chExt cx="666128" cy="2113244"/>
            </a:xfrm>
          </p:grpSpPr>
          <p:cxnSp>
            <p:nvCxnSpPr>
              <p:cNvPr id="134" name="直接连接符 133">
                <a:extLst>
                  <a:ext uri="{FF2B5EF4-FFF2-40B4-BE49-F238E27FC236}">
                    <a16:creationId xmlns:a16="http://schemas.microsoft.com/office/drawing/2014/main" id="{F726EA7F-9398-41EA-B933-8442DFC13BCC}"/>
                  </a:ext>
                </a:extLst>
              </p:cNvPr>
              <p:cNvCxnSpPr>
                <a:cxnSpLocks/>
              </p:cNvCxnSpPr>
              <p:nvPr/>
            </p:nvCxnSpPr>
            <p:spPr>
              <a:xfrm>
                <a:off x="2071992" y="3962482"/>
                <a:ext cx="0" cy="122236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DDD8752F-F6D1-412B-BEBE-52F3A9C3C9C2}"/>
                  </a:ext>
                </a:extLst>
              </p:cNvPr>
              <p:cNvCxnSpPr>
                <a:cxnSpLocks/>
              </p:cNvCxnSpPr>
              <p:nvPr/>
            </p:nvCxnSpPr>
            <p:spPr>
              <a:xfrm>
                <a:off x="2738120" y="3079301"/>
                <a:ext cx="0" cy="122236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59C3A610-DF5A-45FB-AF2F-DBB1734D0E0A}"/>
                  </a:ext>
                </a:extLst>
              </p:cNvPr>
              <p:cNvCxnSpPr>
                <a:cxnSpLocks/>
              </p:cNvCxnSpPr>
              <p:nvPr/>
            </p:nvCxnSpPr>
            <p:spPr>
              <a:xfrm flipV="1">
                <a:off x="2071992" y="3079300"/>
                <a:ext cx="666050" cy="8937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2E81A374-A7A3-400A-9BD0-EBC82F1C24FD}"/>
                  </a:ext>
                </a:extLst>
              </p:cNvPr>
              <p:cNvCxnSpPr>
                <a:cxnSpLocks/>
              </p:cNvCxnSpPr>
              <p:nvPr/>
            </p:nvCxnSpPr>
            <p:spPr>
              <a:xfrm flipV="1">
                <a:off x="2071992" y="4300074"/>
                <a:ext cx="666050" cy="8924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39" name="椭圆 138">
              <a:extLst>
                <a:ext uri="{FF2B5EF4-FFF2-40B4-BE49-F238E27FC236}">
                  <a16:creationId xmlns:a16="http://schemas.microsoft.com/office/drawing/2014/main" id="{F802E727-1983-4B53-80D6-E37B5784249F}"/>
                </a:ext>
              </a:extLst>
            </p:cNvPr>
            <p:cNvSpPr/>
            <p:nvPr/>
          </p:nvSpPr>
          <p:spPr>
            <a:xfrm>
              <a:off x="7737720" y="2719003"/>
              <a:ext cx="54000" cy="5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0" name="椭圆 139">
              <a:extLst>
                <a:ext uri="{FF2B5EF4-FFF2-40B4-BE49-F238E27FC236}">
                  <a16:creationId xmlns:a16="http://schemas.microsoft.com/office/drawing/2014/main" id="{A35E7402-E198-4B52-9238-DC2C70451164}"/>
                </a:ext>
              </a:extLst>
            </p:cNvPr>
            <p:cNvSpPr/>
            <p:nvPr/>
          </p:nvSpPr>
          <p:spPr>
            <a:xfrm>
              <a:off x="7558118" y="3529523"/>
              <a:ext cx="54000" cy="5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1" name="文本框 140">
              <a:extLst>
                <a:ext uri="{FF2B5EF4-FFF2-40B4-BE49-F238E27FC236}">
                  <a16:creationId xmlns:a16="http://schemas.microsoft.com/office/drawing/2014/main" id="{31EF0D63-8137-4B2B-9E7C-6706EA128E57}"/>
                </a:ext>
              </a:extLst>
            </p:cNvPr>
            <p:cNvSpPr txBox="1"/>
            <p:nvPr/>
          </p:nvSpPr>
          <p:spPr>
            <a:xfrm>
              <a:off x="4253404" y="3437494"/>
              <a:ext cx="34665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o</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 name="椭圆 143">
              <a:extLst>
                <a:ext uri="{FF2B5EF4-FFF2-40B4-BE49-F238E27FC236}">
                  <a16:creationId xmlns:a16="http://schemas.microsoft.com/office/drawing/2014/main" id="{D02EBD9D-3A56-46EF-A301-0C2D0A777DFD}"/>
                </a:ext>
              </a:extLst>
            </p:cNvPr>
            <p:cNvSpPr/>
            <p:nvPr/>
          </p:nvSpPr>
          <p:spPr>
            <a:xfrm>
              <a:off x="2121060" y="4039534"/>
              <a:ext cx="54000" cy="5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4" name="文本框 163">
              <a:extLst>
                <a:ext uri="{FF2B5EF4-FFF2-40B4-BE49-F238E27FC236}">
                  <a16:creationId xmlns:a16="http://schemas.microsoft.com/office/drawing/2014/main" id="{2D79DCF0-E891-47D3-B641-30DA5A486161}"/>
                </a:ext>
              </a:extLst>
            </p:cNvPr>
            <p:cNvSpPr txBox="1"/>
            <p:nvPr/>
          </p:nvSpPr>
          <p:spPr>
            <a:xfrm>
              <a:off x="1772494" y="4046939"/>
              <a:ext cx="399450"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P'</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67" name="直接箭头连接符 166">
              <a:extLst>
                <a:ext uri="{FF2B5EF4-FFF2-40B4-BE49-F238E27FC236}">
                  <a16:creationId xmlns:a16="http://schemas.microsoft.com/office/drawing/2014/main" id="{E9462D4D-CBAF-405F-9137-237D255CF860}"/>
                </a:ext>
              </a:extLst>
            </p:cNvPr>
            <p:cNvCxnSpPr>
              <a:cxnSpLocks/>
              <a:stCxn id="140" idx="0"/>
            </p:cNvCxnSpPr>
            <p:nvPr/>
          </p:nvCxnSpPr>
          <p:spPr>
            <a:xfrm flipV="1">
              <a:off x="7585118" y="2719003"/>
              <a:ext cx="0" cy="810520"/>
            </a:xfrm>
            <a:prstGeom prst="straightConnector1">
              <a:avLst/>
            </a:prstGeom>
            <a:ln w="19050">
              <a:solidFill>
                <a:srgbClr val="FFC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接箭头连接符 170">
              <a:extLst>
                <a:ext uri="{FF2B5EF4-FFF2-40B4-BE49-F238E27FC236}">
                  <a16:creationId xmlns:a16="http://schemas.microsoft.com/office/drawing/2014/main" id="{0AADB919-0765-47D6-8FAB-1EF411A1BE3E}"/>
                </a:ext>
              </a:extLst>
            </p:cNvPr>
            <p:cNvCxnSpPr>
              <a:cxnSpLocks/>
              <a:stCxn id="144" idx="6"/>
            </p:cNvCxnSpPr>
            <p:nvPr/>
          </p:nvCxnSpPr>
          <p:spPr>
            <a:xfrm flipV="1">
              <a:off x="2175060" y="3947160"/>
              <a:ext cx="142605" cy="119374"/>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5A48C170-1533-416A-A152-CE8C2F531524}"/>
                </a:ext>
              </a:extLst>
            </p:cNvPr>
            <p:cNvCxnSpPr>
              <a:cxnSpLocks/>
              <a:stCxn id="139" idx="3"/>
            </p:cNvCxnSpPr>
            <p:nvPr/>
          </p:nvCxnSpPr>
          <p:spPr>
            <a:xfrm flipH="1">
              <a:off x="7569586" y="2765095"/>
              <a:ext cx="176042" cy="184833"/>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1828B57F-B521-4745-ABAB-BF6BDD5C629C}"/>
                </a:ext>
              </a:extLst>
            </p:cNvPr>
            <p:cNvCxnSpPr>
              <a:cxnSpLocks/>
            </p:cNvCxnSpPr>
            <p:nvPr/>
          </p:nvCxnSpPr>
          <p:spPr>
            <a:xfrm flipV="1">
              <a:off x="2331458" y="2934425"/>
              <a:ext cx="5253508" cy="101223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99" name="文本框 198">
              <a:extLst>
                <a:ext uri="{FF2B5EF4-FFF2-40B4-BE49-F238E27FC236}">
                  <a16:creationId xmlns:a16="http://schemas.microsoft.com/office/drawing/2014/main" id="{AEB855BE-8CB6-47DA-B2A9-D9202032FC7A}"/>
                </a:ext>
              </a:extLst>
            </p:cNvPr>
            <p:cNvSpPr txBox="1"/>
            <p:nvPr/>
          </p:nvSpPr>
          <p:spPr>
            <a:xfrm>
              <a:off x="1741953" y="3494447"/>
              <a:ext cx="34665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0" name="文本框 199">
              <a:extLst>
                <a:ext uri="{FF2B5EF4-FFF2-40B4-BE49-F238E27FC236}">
                  <a16:creationId xmlns:a16="http://schemas.microsoft.com/office/drawing/2014/main" id="{0F4836EA-69C5-4271-BE92-DD139CC7F19F}"/>
                </a:ext>
              </a:extLst>
            </p:cNvPr>
            <p:cNvSpPr txBox="1"/>
            <p:nvPr/>
          </p:nvSpPr>
          <p:spPr>
            <a:xfrm>
              <a:off x="2320968" y="4588469"/>
              <a:ext cx="34665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5" name="文本框 54">
            <a:extLst>
              <a:ext uri="{FF2B5EF4-FFF2-40B4-BE49-F238E27FC236}">
                <a16:creationId xmlns:a16="http://schemas.microsoft.com/office/drawing/2014/main" id="{130A531A-3C8D-43C0-AEED-B5F61C3B0149}"/>
              </a:ext>
            </a:extLst>
          </p:cNvPr>
          <p:cNvSpPr txBox="1"/>
          <p:nvPr/>
        </p:nvSpPr>
        <p:spPr>
          <a:xfrm>
            <a:off x="2608953" y="5959923"/>
            <a:ext cx="420842"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椭圆 59">
            <a:extLst>
              <a:ext uri="{FF2B5EF4-FFF2-40B4-BE49-F238E27FC236}">
                <a16:creationId xmlns:a16="http://schemas.microsoft.com/office/drawing/2014/main" id="{1A0735CF-96CA-4254-B5FA-65CA016E72E1}"/>
              </a:ext>
            </a:extLst>
          </p:cNvPr>
          <p:cNvSpPr/>
          <p:nvPr/>
        </p:nvSpPr>
        <p:spPr>
          <a:xfrm>
            <a:off x="2944644" y="6329256"/>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椭圆 60">
            <a:extLst>
              <a:ext uri="{FF2B5EF4-FFF2-40B4-BE49-F238E27FC236}">
                <a16:creationId xmlns:a16="http://schemas.microsoft.com/office/drawing/2014/main" id="{019DAD87-F5DD-44D1-B55E-567884C0ED42}"/>
              </a:ext>
            </a:extLst>
          </p:cNvPr>
          <p:cNvSpPr/>
          <p:nvPr/>
        </p:nvSpPr>
        <p:spPr>
          <a:xfrm>
            <a:off x="6290608" y="5475460"/>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文本框 61">
            <a:extLst>
              <a:ext uri="{FF2B5EF4-FFF2-40B4-BE49-F238E27FC236}">
                <a16:creationId xmlns:a16="http://schemas.microsoft.com/office/drawing/2014/main" id="{B8593C14-717B-4FEB-8BAD-D7A86793B098}"/>
              </a:ext>
            </a:extLst>
          </p:cNvPr>
          <p:cNvSpPr txBox="1"/>
          <p:nvPr/>
        </p:nvSpPr>
        <p:spPr>
          <a:xfrm>
            <a:off x="6340378" y="5438489"/>
            <a:ext cx="816074"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46B5B90D-4DE5-4F36-A531-868DAD817A83}"/>
                  </a:ext>
                </a:extLst>
              </p:cNvPr>
              <p:cNvSpPr txBox="1"/>
              <p:nvPr/>
            </p:nvSpPr>
            <p:spPr>
              <a:xfrm>
                <a:off x="1572008" y="2538274"/>
                <a:ext cx="146125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P</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x</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 </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y</m:t>
                      </m:r>
                      <m:r>
                        <m:rPr>
                          <m:nor/>
                        </m:rP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m:t>]</m:t>
                      </m:r>
                    </m:oMath>
                  </m:oMathPara>
                </a14:m>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3" name="文本框 62">
                <a:extLst>
                  <a:ext uri="{FF2B5EF4-FFF2-40B4-BE49-F238E27FC236}">
                    <a16:creationId xmlns:a16="http://schemas.microsoft.com/office/drawing/2014/main" id="{46B5B90D-4DE5-4F36-A531-868DAD817A83}"/>
                  </a:ext>
                </a:extLst>
              </p:cNvPr>
              <p:cNvSpPr txBox="1">
                <a:spLocks noRot="1" noChangeAspect="1" noMove="1" noResize="1" noEditPoints="1" noAdjustHandles="1" noChangeArrowheads="1" noChangeShapeType="1" noTextEdit="1"/>
              </p:cNvSpPr>
              <p:nvPr/>
            </p:nvSpPr>
            <p:spPr>
              <a:xfrm>
                <a:off x="1572008" y="2538274"/>
                <a:ext cx="1461257" cy="400110"/>
              </a:xfrm>
              <a:prstGeom prst="rect">
                <a:avLst/>
              </a:prstGeom>
              <a:blipFill>
                <a:blip r:embed="rId3"/>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84EED43B-3122-4822-B121-82C8BFAAE993}"/>
                  </a:ext>
                </a:extLst>
              </p:cNvPr>
              <p:cNvSpPr txBox="1"/>
              <p:nvPr/>
            </p:nvSpPr>
            <p:spPr>
              <a:xfrm>
                <a:off x="9935658" y="2521089"/>
                <a:ext cx="18384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4" name="文本框 63">
                <a:extLst>
                  <a:ext uri="{FF2B5EF4-FFF2-40B4-BE49-F238E27FC236}">
                    <a16:creationId xmlns:a16="http://schemas.microsoft.com/office/drawing/2014/main" id="{84EED43B-3122-4822-B121-82C8BFAAE993}"/>
                  </a:ext>
                </a:extLst>
              </p:cNvPr>
              <p:cNvSpPr txBox="1">
                <a:spLocks noRot="1" noChangeAspect="1" noMove="1" noResize="1" noEditPoints="1" noAdjustHandles="1" noChangeArrowheads="1" noChangeShapeType="1" noTextEdit="1"/>
              </p:cNvSpPr>
              <p:nvPr/>
            </p:nvSpPr>
            <p:spPr>
              <a:xfrm>
                <a:off x="9935658" y="2521089"/>
                <a:ext cx="1838424" cy="400110"/>
              </a:xfrm>
              <a:prstGeom prst="rect">
                <a:avLst/>
              </a:prstGeom>
              <a:blipFill>
                <a:blip r:embed="rId4"/>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9AFDAF38-5E54-4407-A73D-5048AE7C61F0}"/>
                  </a:ext>
                </a:extLst>
              </p:cNvPr>
              <p:cNvSpPr txBox="1"/>
              <p:nvPr/>
            </p:nvSpPr>
            <p:spPr>
              <a:xfrm>
                <a:off x="8433667" y="5561428"/>
                <a:ext cx="2936619" cy="6152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𝑧</m:t>
                          </m:r>
                        </m:num>
                        <m:den>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𝑓</m:t>
                          </m:r>
                        </m:den>
                      </m:f>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f>
                        <m:fPr>
                          <m:ctrlP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𝑦</m:t>
                          </m:r>
                        </m:num>
                        <m:den>
                          <m:r>
                            <a:rPr lang="en-US" altLang="zh-CN" i="1">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b="0" i="1" smtClean="0">
                              <a:latin typeface="Cambria Math" panose="02040503050406030204" pitchFamily="18" charset="0"/>
                              <a:ea typeface="微软雅黑" panose="020B0503020204020204" pitchFamily="34" charset="-122"/>
                              <a:cs typeface="Times New Roman" panose="02020603050405020304" pitchFamily="18" charset="0"/>
                            </a:rPr>
                            <m:t>′</m:t>
                          </m:r>
                        </m:den>
                      </m:f>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e>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𝑓</m:t>
                      </m:r>
                      <m:f>
                        <m:f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num>
                        <m:den>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𝑧</m:t>
                          </m:r>
                        </m:den>
                      </m:f>
                    </m:oMath>
                  </m:oMathPara>
                </a14:m>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5" name="文本框 64">
                <a:extLst>
                  <a:ext uri="{FF2B5EF4-FFF2-40B4-BE49-F238E27FC236}">
                    <a16:creationId xmlns:a16="http://schemas.microsoft.com/office/drawing/2014/main" id="{9AFDAF38-5E54-4407-A73D-5048AE7C61F0}"/>
                  </a:ext>
                </a:extLst>
              </p:cNvPr>
              <p:cNvSpPr txBox="1">
                <a:spLocks noRot="1" noChangeAspect="1" noMove="1" noResize="1" noEditPoints="1" noAdjustHandles="1" noChangeArrowheads="1" noChangeShapeType="1" noTextEdit="1"/>
              </p:cNvSpPr>
              <p:nvPr/>
            </p:nvSpPr>
            <p:spPr>
              <a:xfrm>
                <a:off x="8433667" y="5561428"/>
                <a:ext cx="2936619" cy="615233"/>
              </a:xfrm>
              <a:prstGeom prst="rect">
                <a:avLst/>
              </a:prstGeom>
              <a:blipFill>
                <a:blip r:embed="rId5"/>
                <a:stretch>
                  <a:fillRect/>
                </a:stretch>
              </a:blipFill>
            </p:spPr>
            <p:txBody>
              <a:bodyPr/>
              <a:lstStyle/>
              <a:p>
                <a:r>
                  <a:rPr lang="en-US">
                    <a:noFill/>
                  </a:rPr>
                  <a:t> </a:t>
                </a:r>
              </a:p>
            </p:txBody>
          </p:sp>
        </mc:Fallback>
      </mc:AlternateContent>
      <p:sp>
        <p:nvSpPr>
          <p:cNvPr id="66" name="文本框 65">
            <a:extLst>
              <a:ext uri="{FF2B5EF4-FFF2-40B4-BE49-F238E27FC236}">
                <a16:creationId xmlns:a16="http://schemas.microsoft.com/office/drawing/2014/main" id="{20102806-2737-430F-A376-BCFE257E14AC}"/>
              </a:ext>
            </a:extLst>
          </p:cNvPr>
          <p:cNvSpPr txBox="1"/>
          <p:nvPr/>
        </p:nvSpPr>
        <p:spPr>
          <a:xfrm>
            <a:off x="8982323" y="6252707"/>
            <a:ext cx="1839307" cy="400110"/>
          </a:xfrm>
          <a:prstGeom prst="rect">
            <a:avLst/>
          </a:prstGeom>
          <a:noFill/>
        </p:spPr>
        <p:txBody>
          <a:bodyPr wrap="square">
            <a:spAutoFit/>
          </a:bodyP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三角形相似</a:t>
            </a:r>
          </a:p>
        </p:txBody>
      </p:sp>
    </p:spTree>
    <p:extLst>
      <p:ext uri="{BB962C8B-B14F-4D97-AF65-F5344CB8AC3E}">
        <p14:creationId xmlns:p14="http://schemas.microsoft.com/office/powerpoint/2010/main" val="325908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16</a:t>
            </a:fld>
            <a:endParaRPr lang="zh-CN"/>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a:xfrm>
                <a:off x="794455" y="1357162"/>
                <a:ext cx="10688483" cy="5005137"/>
              </a:xfrm>
            </p:spPr>
            <p:txBody>
              <a:bodyPr/>
              <a:lstStyle/>
              <a:p>
                <a:pPr marL="0" indent="0">
                  <a:lnSpc>
                    <a:spcPct val="110000"/>
                  </a:lnSpc>
                  <a:buNone/>
                </a:pPr>
                <a:r>
                  <a:rPr lang="zh-CN" altLang="en-US" b="1" dirty="0">
                    <a:latin typeface="Times New Roman" panose="02020603050405020304" pitchFamily="18" charset="0"/>
                    <a:cs typeface="Times New Roman" panose="02020603050405020304" pitchFamily="18" charset="0"/>
                  </a:rPr>
                  <a:t>        从空间坐标到图像坐标</a:t>
                </a:r>
                <a:r>
                  <a:rPr lang="zh-CN" altLang="en-US" dirty="0">
                    <a:latin typeface="Times New Roman" panose="02020603050405020304" pitchFamily="18" charset="0"/>
                    <a:cs typeface="Times New Roman" panose="02020603050405020304" pitchFamily="18" charset="0"/>
                  </a:rPr>
                  <a:t>：</a:t>
                </a:r>
                <a:r>
                  <a:rPr lang="zh-CN" altLang="en-US" dirty="0"/>
                  <a:t>图像采集的过程从几何角度可看作是一个将客观世界的场景通过</a:t>
                </a:r>
                <a:r>
                  <a:rPr lang="zh-CN" altLang="en-US" b="1" dirty="0">
                    <a:solidFill>
                      <a:srgbClr val="00B050"/>
                    </a:solidFill>
                  </a:rPr>
                  <a:t>投影</a:t>
                </a:r>
                <a:r>
                  <a:rPr lang="zh-CN" altLang="en-US" dirty="0"/>
                  <a:t>进行</a:t>
                </a:r>
                <a:r>
                  <a:rPr lang="zh-CN" altLang="en-US" b="1" dirty="0">
                    <a:solidFill>
                      <a:srgbClr val="00B050"/>
                    </a:solidFill>
                  </a:rPr>
                  <a:t>空间转化</a:t>
                </a:r>
                <a:r>
                  <a:rPr lang="zh-CN" altLang="en-US" dirty="0"/>
                  <a:t>的过程。</a:t>
                </a:r>
              </a:p>
              <a:p>
                <a:pPr marL="0" indent="0">
                  <a:buNone/>
                </a:pPr>
                <a:r>
                  <a:rPr lang="zh-CN" altLang="en-US" dirty="0"/>
                  <a:t>       投影成像涉及到在不同坐标系统之间的转换</a:t>
                </a:r>
              </a:p>
              <a:p>
                <a:pPr marL="0" indent="0">
                  <a:buNone/>
                </a:pPr>
                <a:r>
                  <a:rPr lang="zh-CN" altLang="en-US" dirty="0"/>
                  <a:t>	</a:t>
                </a:r>
                <a:r>
                  <a:rPr lang="en-US" altLang="zh-CN" dirty="0"/>
                  <a:t>(1) </a:t>
                </a:r>
                <a:r>
                  <a:rPr lang="zh-CN" altLang="en-US" dirty="0"/>
                  <a:t>世界坐标系统：</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𝑋𝑌𝑍</m:t>
                    </m:r>
                  </m:oMath>
                </a14:m>
                <a:r>
                  <a:rPr lang="en-US" altLang="zh-CN" dirty="0"/>
                  <a:t>;</a:t>
                </a:r>
              </a:p>
              <a:p>
                <a:pPr marL="0" indent="0">
                  <a:buNone/>
                </a:pPr>
                <a:r>
                  <a:rPr lang="en-US" altLang="zh-CN" dirty="0"/>
                  <a:t>	(2) </a:t>
                </a:r>
                <a:r>
                  <a:rPr lang="zh-CN" altLang="en-US" dirty="0"/>
                  <a:t>相机坐标系统：</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𝑥𝑦𝑧</m:t>
                    </m:r>
                  </m:oMath>
                </a14:m>
                <a:r>
                  <a:rPr lang="zh-CN" altLang="en-US" dirty="0"/>
                  <a:t>，一般取相机的光轴为</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𝑧</m:t>
                    </m:r>
                  </m:oMath>
                </a14:m>
                <a:r>
                  <a:rPr lang="zh-CN" altLang="en-US" dirty="0"/>
                  <a:t>轴</a:t>
                </a:r>
                <a:r>
                  <a:rPr lang="en-US" altLang="zh-CN" dirty="0"/>
                  <a:t>;</a:t>
                </a:r>
                <a:endParaRPr lang="zh-CN" altLang="en-US" dirty="0"/>
              </a:p>
              <a:p>
                <a:pPr marL="0" indent="0">
                  <a:buNone/>
                </a:pPr>
                <a:r>
                  <a:rPr lang="zh-CN" altLang="en-US" dirty="0"/>
                  <a:t>	</a:t>
                </a:r>
                <a:r>
                  <a:rPr lang="en-US" altLang="zh-CN" dirty="0"/>
                  <a:t>(3) </a:t>
                </a:r>
                <a:r>
                  <a:rPr lang="zh-CN" altLang="en-US" dirty="0"/>
                  <a:t>成像平面坐标系统：</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𝑥</m:t>
                    </m:r>
                    <m:r>
                      <a:rPr lang="en-US" altLang="zh-CN" i="1" dirty="0" smtClean="0">
                        <a:latin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𝑦</m:t>
                    </m:r>
                    <m:r>
                      <a:rPr lang="en-US" altLang="zh-CN" i="1" dirty="0">
                        <a:latin typeface="Cambria Math" panose="02040503050406030204" pitchFamily="18" charset="0"/>
                        <a:cs typeface="Times New Roman" panose="02020603050405020304" pitchFamily="18" charset="0"/>
                      </a:rPr>
                      <m:t>′</m:t>
                    </m:r>
                  </m:oMath>
                </a14:m>
                <a:r>
                  <a:rPr lang="en-US" altLang="zh-CN" dirty="0"/>
                  <a:t>;</a:t>
                </a:r>
              </a:p>
              <a:p>
                <a:pPr marL="0" indent="0">
                  <a:buNone/>
                </a:pPr>
                <a:r>
                  <a:rPr lang="en-US" altLang="zh-CN" dirty="0"/>
                  <a:t>	(4) </a:t>
                </a:r>
                <a:r>
                  <a:rPr lang="zh-CN" altLang="en-US" dirty="0"/>
                  <a:t>图像坐标系统：</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𝑢𝑣</m:t>
                    </m:r>
                  </m:oMath>
                </a14:m>
                <a:r>
                  <a:rPr lang="zh-CN" altLang="en-US" dirty="0"/>
                  <a:t>。</a:t>
                </a:r>
              </a:p>
            </p:txBody>
          </p:sp>
        </mc:Choice>
        <mc:Fallback xmlns="">
          <p:sp>
            <p:nvSpPr>
              <p:cNvPr id="6" name="内容占位符 5">
                <a:extLst>
                  <a:ext uri="{FF2B5EF4-FFF2-40B4-BE49-F238E27FC236}">
                    <a16:creationId xmlns:a16="http://schemas.microsoft.com/office/drawing/2014/main" id="{0412AF96-9AE9-4F52-BDA5-BBB1F93F4C1D}"/>
                  </a:ext>
                </a:extLst>
              </p:cNvPr>
              <p:cNvSpPr>
                <a:spLocks noGrp="1" noRot="1" noChangeAspect="1" noMove="1" noResize="1" noEditPoints="1" noAdjustHandles="1" noChangeArrowheads="1" noChangeShapeType="1" noTextEdit="1"/>
              </p:cNvSpPr>
              <p:nvPr>
                <p:ph idx="1"/>
              </p:nvPr>
            </p:nvSpPr>
            <p:spPr>
              <a:xfrm>
                <a:off x="794455" y="1357162"/>
                <a:ext cx="10688483" cy="5005137"/>
              </a:xfrm>
              <a:blipFill>
                <a:blip r:embed="rId2"/>
                <a:stretch>
                  <a:fillRect l="-1140" t="-1096"/>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4F6A2502-63F3-42F4-8F6B-D0D80C2057A2}"/>
              </a:ext>
            </a:extLst>
          </p:cNvPr>
          <p:cNvGrpSpPr/>
          <p:nvPr/>
        </p:nvGrpSpPr>
        <p:grpSpPr>
          <a:xfrm>
            <a:off x="2627666" y="5023594"/>
            <a:ext cx="7408592" cy="1608122"/>
            <a:chOff x="2215715" y="4751791"/>
            <a:chExt cx="7885395" cy="2054615"/>
          </a:xfrm>
        </p:grpSpPr>
        <p:grpSp>
          <p:nvGrpSpPr>
            <p:cNvPr id="5" name="组合 4">
              <a:extLst>
                <a:ext uri="{FF2B5EF4-FFF2-40B4-BE49-F238E27FC236}">
                  <a16:creationId xmlns:a16="http://schemas.microsoft.com/office/drawing/2014/main" id="{018A5FE9-1125-4958-B4B0-2C0189948496}"/>
                </a:ext>
              </a:extLst>
            </p:cNvPr>
            <p:cNvGrpSpPr/>
            <p:nvPr/>
          </p:nvGrpSpPr>
          <p:grpSpPr>
            <a:xfrm>
              <a:off x="2215715" y="4814898"/>
              <a:ext cx="1463347" cy="1980292"/>
              <a:chOff x="494368" y="4423996"/>
              <a:chExt cx="1463347" cy="1980292"/>
            </a:xfrm>
          </p:grpSpPr>
          <p:grpSp>
            <p:nvGrpSpPr>
              <p:cNvPr id="7" name="组合 6">
                <a:extLst>
                  <a:ext uri="{FF2B5EF4-FFF2-40B4-BE49-F238E27FC236}">
                    <a16:creationId xmlns:a16="http://schemas.microsoft.com/office/drawing/2014/main" id="{79ACCB3F-9E0F-4C58-A765-1B6C8F6B0D4D}"/>
                  </a:ext>
                </a:extLst>
              </p:cNvPr>
              <p:cNvGrpSpPr/>
              <p:nvPr/>
            </p:nvGrpSpPr>
            <p:grpSpPr>
              <a:xfrm>
                <a:off x="700375" y="4423996"/>
                <a:ext cx="1130377" cy="1463670"/>
                <a:chOff x="418585" y="4181260"/>
                <a:chExt cx="1130377" cy="1463670"/>
              </a:xfrm>
            </p:grpSpPr>
            <p:grpSp>
              <p:nvGrpSpPr>
                <p:cNvPr id="9" name="组合 8">
                  <a:extLst>
                    <a:ext uri="{FF2B5EF4-FFF2-40B4-BE49-F238E27FC236}">
                      <a16:creationId xmlns:a16="http://schemas.microsoft.com/office/drawing/2014/main" id="{3F2ADDC0-6AE8-4DB5-8837-B3846044C426}"/>
                    </a:ext>
                  </a:extLst>
                </p:cNvPr>
                <p:cNvGrpSpPr/>
                <p:nvPr/>
              </p:nvGrpSpPr>
              <p:grpSpPr>
                <a:xfrm>
                  <a:off x="491947" y="4293096"/>
                  <a:ext cx="731673" cy="1224136"/>
                  <a:chOff x="6468611" y="1412776"/>
                  <a:chExt cx="731673" cy="1224136"/>
                </a:xfrm>
              </p:grpSpPr>
              <p:sp>
                <p:nvSpPr>
                  <p:cNvPr id="13" name="椭圆 12">
                    <a:extLst>
                      <a:ext uri="{FF2B5EF4-FFF2-40B4-BE49-F238E27FC236}">
                        <a16:creationId xmlns:a16="http://schemas.microsoft.com/office/drawing/2014/main" id="{539EB136-63C3-4D76-A911-A25C7C81B2A8}"/>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4" name="直接箭头连接符 13">
                    <a:extLst>
                      <a:ext uri="{FF2B5EF4-FFF2-40B4-BE49-F238E27FC236}">
                        <a16:creationId xmlns:a16="http://schemas.microsoft.com/office/drawing/2014/main" id="{1E51F94B-CA92-4C93-A6FC-2F0830A49820}"/>
                      </a:ext>
                    </a:extLst>
                  </p:cNvPr>
                  <p:cNvCxnSpPr>
                    <a:cxnSpLocks/>
                    <a:stCxn id="13"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14AEE36-8026-47EF-BFAE-829960A009C1}"/>
                      </a:ext>
                    </a:extLst>
                  </p:cNvPr>
                  <p:cNvCxnSpPr>
                    <a:cxnSpLocks/>
                    <a:stCxn id="13" idx="2"/>
                  </p:cNvCxnSpPr>
                  <p:nvPr/>
                </p:nvCxnSpPr>
                <p:spPr>
                  <a:xfrm flipH="1">
                    <a:off x="6468611" y="2168856"/>
                    <a:ext cx="659674"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CBCACD1-E8A9-478C-8767-B8255B5CC109}"/>
                      </a:ext>
                    </a:extLst>
                  </p:cNvPr>
                  <p:cNvCxnSpPr>
                    <a:cxnSpLocks/>
                    <a:stCxn id="13"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02CC97DB-C2D5-485D-BFF9-7CAA56EB6844}"/>
                    </a:ext>
                  </a:extLst>
                </p:cNvPr>
                <p:cNvSpPr txBox="1"/>
                <p:nvPr/>
              </p:nvSpPr>
              <p:spPr>
                <a:xfrm>
                  <a:off x="946734" y="5173054"/>
                  <a:ext cx="368968" cy="471876"/>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70F2DA0C-95D0-4787-A839-53672A30D965}"/>
                    </a:ext>
                  </a:extLst>
                </p:cNvPr>
                <p:cNvSpPr txBox="1"/>
                <p:nvPr/>
              </p:nvSpPr>
              <p:spPr>
                <a:xfrm>
                  <a:off x="1179994" y="4181260"/>
                  <a:ext cx="368968" cy="471876"/>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FDD5BD9A-9891-4B8A-8C09-3C014A290D2C}"/>
                    </a:ext>
                  </a:extLst>
                </p:cNvPr>
                <p:cNvSpPr txBox="1"/>
                <p:nvPr/>
              </p:nvSpPr>
              <p:spPr>
                <a:xfrm>
                  <a:off x="418585" y="4590030"/>
                  <a:ext cx="368968" cy="471876"/>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 name="文本框 7">
                <a:extLst>
                  <a:ext uri="{FF2B5EF4-FFF2-40B4-BE49-F238E27FC236}">
                    <a16:creationId xmlns:a16="http://schemas.microsoft.com/office/drawing/2014/main" id="{2EBEFBC1-B167-460F-88A9-76B6377B0FE8}"/>
                  </a:ext>
                </a:extLst>
              </p:cNvPr>
              <p:cNvSpPr txBox="1"/>
              <p:nvPr/>
            </p:nvSpPr>
            <p:spPr>
              <a:xfrm>
                <a:off x="494368" y="6065734"/>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a:t>
                </a:r>
              </a:p>
            </p:txBody>
          </p:sp>
        </p:grpSp>
        <p:grpSp>
          <p:nvGrpSpPr>
            <p:cNvPr id="17" name="组合 16">
              <a:extLst>
                <a:ext uri="{FF2B5EF4-FFF2-40B4-BE49-F238E27FC236}">
                  <a16:creationId xmlns:a16="http://schemas.microsoft.com/office/drawing/2014/main" id="{730C7FAB-527F-46FE-9DB1-2E300393A56A}"/>
                </a:ext>
              </a:extLst>
            </p:cNvPr>
            <p:cNvGrpSpPr/>
            <p:nvPr/>
          </p:nvGrpSpPr>
          <p:grpSpPr>
            <a:xfrm>
              <a:off x="4362509" y="4756216"/>
              <a:ext cx="1463347" cy="2038974"/>
              <a:chOff x="2677501" y="4365314"/>
              <a:chExt cx="1463347" cy="2038974"/>
            </a:xfrm>
          </p:grpSpPr>
          <p:grpSp>
            <p:nvGrpSpPr>
              <p:cNvPr id="18" name="组合 17">
                <a:extLst>
                  <a:ext uri="{FF2B5EF4-FFF2-40B4-BE49-F238E27FC236}">
                    <a16:creationId xmlns:a16="http://schemas.microsoft.com/office/drawing/2014/main" id="{D6E2483F-A8F2-4FFA-A2D2-31421583FC13}"/>
                  </a:ext>
                </a:extLst>
              </p:cNvPr>
              <p:cNvGrpSpPr/>
              <p:nvPr/>
            </p:nvGrpSpPr>
            <p:grpSpPr>
              <a:xfrm>
                <a:off x="2824761" y="4365314"/>
                <a:ext cx="1234794" cy="1525829"/>
                <a:chOff x="2168557" y="4126226"/>
                <a:chExt cx="1234794" cy="1525829"/>
              </a:xfrm>
            </p:grpSpPr>
            <p:grpSp>
              <p:nvGrpSpPr>
                <p:cNvPr id="20" name="组合 19">
                  <a:extLst>
                    <a:ext uri="{FF2B5EF4-FFF2-40B4-BE49-F238E27FC236}">
                      <a16:creationId xmlns:a16="http://schemas.microsoft.com/office/drawing/2014/main" id="{5DF97181-D05E-4CB4-8C01-87C13273AB08}"/>
                    </a:ext>
                  </a:extLst>
                </p:cNvPr>
                <p:cNvGrpSpPr/>
                <p:nvPr/>
              </p:nvGrpSpPr>
              <p:grpSpPr>
                <a:xfrm>
                  <a:off x="2212474" y="4296744"/>
                  <a:ext cx="842705" cy="1224136"/>
                  <a:chOff x="6357579" y="1412776"/>
                  <a:chExt cx="842705" cy="1224136"/>
                </a:xfrm>
              </p:grpSpPr>
              <p:sp>
                <p:nvSpPr>
                  <p:cNvPr id="24" name="椭圆 23">
                    <a:extLst>
                      <a:ext uri="{FF2B5EF4-FFF2-40B4-BE49-F238E27FC236}">
                        <a16:creationId xmlns:a16="http://schemas.microsoft.com/office/drawing/2014/main" id="{A83A69E7-E533-44DE-8182-2CE1A1986D3F}"/>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5" name="直接箭头连接符 24">
                    <a:extLst>
                      <a:ext uri="{FF2B5EF4-FFF2-40B4-BE49-F238E27FC236}">
                        <a16:creationId xmlns:a16="http://schemas.microsoft.com/office/drawing/2014/main" id="{1999A066-FFFA-47D4-AF0C-A792677AF93E}"/>
                      </a:ext>
                    </a:extLst>
                  </p:cNvPr>
                  <p:cNvCxnSpPr>
                    <a:cxnSpLocks/>
                    <a:stCxn id="24"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F2E9FE9-8C17-4493-9E5F-C30988B34468}"/>
                      </a:ext>
                    </a:extLst>
                  </p:cNvPr>
                  <p:cNvCxnSpPr>
                    <a:cxnSpLocks/>
                    <a:stCxn id="24" idx="6"/>
                  </p:cNvCxnSpPr>
                  <p:nvPr/>
                </p:nvCxnSpPr>
                <p:spPr>
                  <a:xfrm flipH="1">
                    <a:off x="6357579" y="2168856"/>
                    <a:ext cx="8427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1F0E0EC-39BA-4A93-9641-C14654C3C98A}"/>
                      </a:ext>
                    </a:extLst>
                  </p:cNvPr>
                  <p:cNvCxnSpPr>
                    <a:cxnSpLocks/>
                    <a:stCxn id="24"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3F86A905-D459-48BD-B568-25C33F68AF7F}"/>
                    </a:ext>
                  </a:extLst>
                </p:cNvPr>
                <p:cNvSpPr txBox="1"/>
                <p:nvPr/>
              </p:nvSpPr>
              <p:spPr>
                <a:xfrm>
                  <a:off x="2752971" y="5180178"/>
                  <a:ext cx="368968" cy="471877"/>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93A8AA1F-E10C-41E4-A0C8-516160DE4BAE}"/>
                    </a:ext>
                  </a:extLst>
                </p:cNvPr>
                <p:cNvSpPr txBox="1"/>
                <p:nvPr/>
              </p:nvSpPr>
              <p:spPr>
                <a:xfrm>
                  <a:off x="3034383" y="4126226"/>
                  <a:ext cx="368968" cy="471876"/>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07BB43A0-A27C-4AB7-A5E4-EF0835B87B12}"/>
                    </a:ext>
                  </a:extLst>
                </p:cNvPr>
                <p:cNvSpPr txBox="1"/>
                <p:nvPr/>
              </p:nvSpPr>
              <p:spPr>
                <a:xfrm>
                  <a:off x="2168557" y="4606404"/>
                  <a:ext cx="368968" cy="471876"/>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 name="文本框 18">
                <a:extLst>
                  <a:ext uri="{FF2B5EF4-FFF2-40B4-BE49-F238E27FC236}">
                    <a16:creationId xmlns:a16="http://schemas.microsoft.com/office/drawing/2014/main" id="{F08C096D-0FD8-45CF-B798-6DA92AFE9187}"/>
                  </a:ext>
                </a:extLst>
              </p:cNvPr>
              <p:cNvSpPr txBox="1"/>
              <p:nvPr/>
            </p:nvSpPr>
            <p:spPr>
              <a:xfrm>
                <a:off x="2677501" y="6065734"/>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相机坐标系</a:t>
                </a:r>
              </a:p>
            </p:txBody>
          </p:sp>
        </p:grpSp>
        <p:grpSp>
          <p:nvGrpSpPr>
            <p:cNvPr id="28" name="组合 27">
              <a:extLst>
                <a:ext uri="{FF2B5EF4-FFF2-40B4-BE49-F238E27FC236}">
                  <a16:creationId xmlns:a16="http://schemas.microsoft.com/office/drawing/2014/main" id="{3E09D566-995A-4E60-9227-95E0446D44FA}"/>
                </a:ext>
              </a:extLst>
            </p:cNvPr>
            <p:cNvGrpSpPr/>
            <p:nvPr/>
          </p:nvGrpSpPr>
          <p:grpSpPr>
            <a:xfrm>
              <a:off x="6509304" y="4751791"/>
              <a:ext cx="1463347" cy="2054615"/>
              <a:chOff x="5570247" y="4360889"/>
              <a:chExt cx="1463347" cy="2054615"/>
            </a:xfrm>
          </p:grpSpPr>
          <p:grpSp>
            <p:nvGrpSpPr>
              <p:cNvPr id="29" name="组合 28">
                <a:extLst>
                  <a:ext uri="{FF2B5EF4-FFF2-40B4-BE49-F238E27FC236}">
                    <a16:creationId xmlns:a16="http://schemas.microsoft.com/office/drawing/2014/main" id="{C3B74B98-EFD9-470A-9255-7742E0F4FB68}"/>
                  </a:ext>
                </a:extLst>
              </p:cNvPr>
              <p:cNvGrpSpPr/>
              <p:nvPr/>
            </p:nvGrpSpPr>
            <p:grpSpPr>
              <a:xfrm>
                <a:off x="5996827" y="4360889"/>
                <a:ext cx="806701" cy="1541843"/>
                <a:chOff x="4456314" y="4127526"/>
                <a:chExt cx="806701" cy="1541843"/>
              </a:xfrm>
            </p:grpSpPr>
            <p:sp>
              <p:nvSpPr>
                <p:cNvPr id="31" name="文本框 30">
                  <a:extLst>
                    <a:ext uri="{FF2B5EF4-FFF2-40B4-BE49-F238E27FC236}">
                      <a16:creationId xmlns:a16="http://schemas.microsoft.com/office/drawing/2014/main" id="{B6644491-1B07-40C1-90C2-BDA1244B33FB}"/>
                    </a:ext>
                  </a:extLst>
                </p:cNvPr>
                <p:cNvSpPr txBox="1"/>
                <p:nvPr/>
              </p:nvSpPr>
              <p:spPr>
                <a:xfrm>
                  <a:off x="4660425" y="5197493"/>
                  <a:ext cx="406588" cy="471876"/>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2" name="组合 31">
                  <a:extLst>
                    <a:ext uri="{FF2B5EF4-FFF2-40B4-BE49-F238E27FC236}">
                      <a16:creationId xmlns:a16="http://schemas.microsoft.com/office/drawing/2014/main" id="{22E89D8D-4C90-4E9F-8613-804F9AC8BA44}"/>
                    </a:ext>
                  </a:extLst>
                </p:cNvPr>
                <p:cNvGrpSpPr/>
                <p:nvPr/>
              </p:nvGrpSpPr>
              <p:grpSpPr>
                <a:xfrm>
                  <a:off x="4456314" y="4302469"/>
                  <a:ext cx="468044" cy="1224136"/>
                  <a:chOff x="6732240" y="1412776"/>
                  <a:chExt cx="468044" cy="1224136"/>
                </a:xfrm>
              </p:grpSpPr>
              <p:sp>
                <p:nvSpPr>
                  <p:cNvPr id="34" name="椭圆 33">
                    <a:extLst>
                      <a:ext uri="{FF2B5EF4-FFF2-40B4-BE49-F238E27FC236}">
                        <a16:creationId xmlns:a16="http://schemas.microsoft.com/office/drawing/2014/main" id="{FAC3F8D4-1DE9-4DAA-B9C7-D41B1F779D79}"/>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5" name="直接箭头连接符 34">
                    <a:extLst>
                      <a:ext uri="{FF2B5EF4-FFF2-40B4-BE49-F238E27FC236}">
                        <a16:creationId xmlns:a16="http://schemas.microsoft.com/office/drawing/2014/main" id="{BD1670D4-F69E-4161-B752-862E7C80D8B4}"/>
                      </a:ext>
                    </a:extLst>
                  </p:cNvPr>
                  <p:cNvCxnSpPr>
                    <a:cxnSpLocks/>
                    <a:stCxn id="34"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F9C4E4E-8A17-48F4-82B2-CDF3F55824F5}"/>
                      </a:ext>
                    </a:extLst>
                  </p:cNvPr>
                  <p:cNvCxnSpPr>
                    <a:cxnSpLocks/>
                    <a:stCxn id="34"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C9D77727-8A72-4855-8A39-5904A94DD926}"/>
                    </a:ext>
                  </a:extLst>
                </p:cNvPr>
                <p:cNvSpPr txBox="1"/>
                <p:nvPr/>
              </p:nvSpPr>
              <p:spPr>
                <a:xfrm>
                  <a:off x="4894047" y="4127526"/>
                  <a:ext cx="368968" cy="471876"/>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0" name="文本框 29">
                <a:extLst>
                  <a:ext uri="{FF2B5EF4-FFF2-40B4-BE49-F238E27FC236}">
                    <a16:creationId xmlns:a16="http://schemas.microsoft.com/office/drawing/2014/main" id="{1E0EBAD5-5FC1-4E4D-BE66-77774AC2B555}"/>
                  </a:ext>
                </a:extLst>
              </p:cNvPr>
              <p:cNvSpPr txBox="1"/>
              <p:nvPr/>
            </p:nvSpPr>
            <p:spPr>
              <a:xfrm>
                <a:off x="5570247" y="607695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成像坐标系</a:t>
                </a:r>
              </a:p>
            </p:txBody>
          </p:sp>
        </p:grpSp>
        <p:grpSp>
          <p:nvGrpSpPr>
            <p:cNvPr id="37" name="组合 36">
              <a:extLst>
                <a:ext uri="{FF2B5EF4-FFF2-40B4-BE49-F238E27FC236}">
                  <a16:creationId xmlns:a16="http://schemas.microsoft.com/office/drawing/2014/main" id="{69E833D7-345A-4ECC-A9BD-5B34AA435A6D}"/>
                </a:ext>
              </a:extLst>
            </p:cNvPr>
            <p:cNvGrpSpPr/>
            <p:nvPr/>
          </p:nvGrpSpPr>
          <p:grpSpPr>
            <a:xfrm>
              <a:off x="8637763" y="4814897"/>
              <a:ext cx="1463347" cy="1991509"/>
              <a:chOff x="7201949" y="4423995"/>
              <a:chExt cx="1463347" cy="1991509"/>
            </a:xfrm>
          </p:grpSpPr>
          <p:grpSp>
            <p:nvGrpSpPr>
              <p:cNvPr id="38" name="组合 37">
                <a:extLst>
                  <a:ext uri="{FF2B5EF4-FFF2-40B4-BE49-F238E27FC236}">
                    <a16:creationId xmlns:a16="http://schemas.microsoft.com/office/drawing/2014/main" id="{5FD43168-8D38-4C13-AAD6-2CC428421D41}"/>
                  </a:ext>
                </a:extLst>
              </p:cNvPr>
              <p:cNvGrpSpPr/>
              <p:nvPr/>
            </p:nvGrpSpPr>
            <p:grpSpPr>
              <a:xfrm>
                <a:off x="7632035" y="4423995"/>
                <a:ext cx="837012" cy="1456631"/>
                <a:chOff x="6311959" y="4178282"/>
                <a:chExt cx="837012" cy="1456631"/>
              </a:xfrm>
            </p:grpSpPr>
            <p:grpSp>
              <p:nvGrpSpPr>
                <p:cNvPr id="40" name="组合 39">
                  <a:extLst>
                    <a:ext uri="{FF2B5EF4-FFF2-40B4-BE49-F238E27FC236}">
                      <a16:creationId xmlns:a16="http://schemas.microsoft.com/office/drawing/2014/main" id="{DA820616-7D20-4481-BB37-286C3E6ADBAC}"/>
                    </a:ext>
                  </a:extLst>
                </p:cNvPr>
                <p:cNvGrpSpPr/>
                <p:nvPr/>
              </p:nvGrpSpPr>
              <p:grpSpPr>
                <a:xfrm>
                  <a:off x="6311959" y="4290119"/>
                  <a:ext cx="468044" cy="1224136"/>
                  <a:chOff x="6732240" y="1412776"/>
                  <a:chExt cx="468044" cy="1224136"/>
                </a:xfrm>
              </p:grpSpPr>
              <p:sp>
                <p:nvSpPr>
                  <p:cNvPr id="43" name="椭圆 42">
                    <a:extLst>
                      <a:ext uri="{FF2B5EF4-FFF2-40B4-BE49-F238E27FC236}">
                        <a16:creationId xmlns:a16="http://schemas.microsoft.com/office/drawing/2014/main" id="{DD777101-1EC9-4827-AACB-EA22F2A31BE5}"/>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4" name="直接箭头连接符 43">
                    <a:extLst>
                      <a:ext uri="{FF2B5EF4-FFF2-40B4-BE49-F238E27FC236}">
                        <a16:creationId xmlns:a16="http://schemas.microsoft.com/office/drawing/2014/main" id="{8D95A79D-4526-4203-942A-FE0591EEC178}"/>
                      </a:ext>
                    </a:extLst>
                  </p:cNvPr>
                  <p:cNvCxnSpPr>
                    <a:cxnSpLocks/>
                    <a:stCxn id="43"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75380026-5FB5-422E-9C5E-28D754155EC3}"/>
                      </a:ext>
                    </a:extLst>
                  </p:cNvPr>
                  <p:cNvCxnSpPr>
                    <a:cxnSpLocks/>
                    <a:stCxn id="43"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41" name="文本框 40">
                  <a:extLst>
                    <a:ext uri="{FF2B5EF4-FFF2-40B4-BE49-F238E27FC236}">
                      <a16:creationId xmlns:a16="http://schemas.microsoft.com/office/drawing/2014/main" id="{E3F2CD66-C32A-48E2-BF50-DFB3A72CD2EC}"/>
                    </a:ext>
                  </a:extLst>
                </p:cNvPr>
                <p:cNvSpPr txBox="1"/>
                <p:nvPr/>
              </p:nvSpPr>
              <p:spPr>
                <a:xfrm>
                  <a:off x="6449254" y="5163037"/>
                  <a:ext cx="368968" cy="471876"/>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文本框 41">
                  <a:extLst>
                    <a:ext uri="{FF2B5EF4-FFF2-40B4-BE49-F238E27FC236}">
                      <a16:creationId xmlns:a16="http://schemas.microsoft.com/office/drawing/2014/main" id="{BAC4EFFD-0CBB-491F-915E-28B7D532DAB5}"/>
                    </a:ext>
                  </a:extLst>
                </p:cNvPr>
                <p:cNvSpPr txBox="1"/>
                <p:nvPr/>
              </p:nvSpPr>
              <p:spPr>
                <a:xfrm>
                  <a:off x="6780003" y="4178282"/>
                  <a:ext cx="368968" cy="471876"/>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9" name="文本框 38">
                <a:extLst>
                  <a:ext uri="{FF2B5EF4-FFF2-40B4-BE49-F238E27FC236}">
                    <a16:creationId xmlns:a16="http://schemas.microsoft.com/office/drawing/2014/main" id="{79F30369-4E7F-4914-B20D-91A89B6C1A22}"/>
                  </a:ext>
                </a:extLst>
              </p:cNvPr>
              <p:cNvSpPr txBox="1"/>
              <p:nvPr/>
            </p:nvSpPr>
            <p:spPr>
              <a:xfrm>
                <a:off x="7201949" y="607695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图像坐标系</a:t>
                </a:r>
              </a:p>
            </p:txBody>
          </p:sp>
        </p:grpSp>
      </p:grpSp>
      <p:sp>
        <p:nvSpPr>
          <p:cNvPr id="46" name="箭头: 右 45">
            <a:extLst>
              <a:ext uri="{FF2B5EF4-FFF2-40B4-BE49-F238E27FC236}">
                <a16:creationId xmlns:a16="http://schemas.microsoft.com/office/drawing/2014/main" id="{B9D243AB-1D89-406D-9F90-7FD9A96E6F98}"/>
              </a:ext>
            </a:extLst>
          </p:cNvPr>
          <p:cNvSpPr/>
          <p:nvPr/>
        </p:nvSpPr>
        <p:spPr>
          <a:xfrm>
            <a:off x="4085863" y="5434153"/>
            <a:ext cx="391474" cy="45815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96D63152-1C3B-4F54-8283-DC95E3DE9A84}"/>
              </a:ext>
            </a:extLst>
          </p:cNvPr>
          <p:cNvSpPr/>
          <p:nvPr/>
        </p:nvSpPr>
        <p:spPr>
          <a:xfrm>
            <a:off x="6308774" y="5434153"/>
            <a:ext cx="391474" cy="45815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7C2C324C-3E51-4DE2-AB20-368E216588D1}"/>
              </a:ext>
            </a:extLst>
          </p:cNvPr>
          <p:cNvSpPr/>
          <p:nvPr/>
        </p:nvSpPr>
        <p:spPr>
          <a:xfrm>
            <a:off x="8335808" y="5434153"/>
            <a:ext cx="391474" cy="45815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0134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17</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a:xfrm>
            <a:off x="794455" y="1047362"/>
            <a:ext cx="10688483" cy="5314937"/>
          </a:xfrm>
        </p:spPr>
        <p:txBody>
          <a:bodyPr>
            <a:normAutofit/>
          </a:bodyPr>
          <a:lstStyle/>
          <a:p>
            <a:pPr marL="0" indent="0" algn="ctr">
              <a:buNone/>
            </a:pPr>
            <a:r>
              <a:rPr lang="zh-CN" altLang="en-US" b="1" dirty="0">
                <a:solidFill>
                  <a:srgbClr val="9A0001"/>
                </a:solidFill>
              </a:rPr>
              <a:t>成像过程</a:t>
            </a:r>
          </a:p>
        </p:txBody>
      </p:sp>
      <p:grpSp>
        <p:nvGrpSpPr>
          <p:cNvPr id="8" name="组合 7">
            <a:extLst>
              <a:ext uri="{FF2B5EF4-FFF2-40B4-BE49-F238E27FC236}">
                <a16:creationId xmlns:a16="http://schemas.microsoft.com/office/drawing/2014/main" id="{FB6640C1-CB09-4492-93F1-BD79CAB17B84}"/>
              </a:ext>
            </a:extLst>
          </p:cNvPr>
          <p:cNvGrpSpPr/>
          <p:nvPr/>
        </p:nvGrpSpPr>
        <p:grpSpPr>
          <a:xfrm>
            <a:off x="2126076" y="2887654"/>
            <a:ext cx="1463347" cy="1954187"/>
            <a:chOff x="508986" y="4305267"/>
            <a:chExt cx="1463347" cy="1954187"/>
          </a:xfrm>
        </p:grpSpPr>
        <p:grpSp>
          <p:nvGrpSpPr>
            <p:cNvPr id="9" name="组合 8">
              <a:extLst>
                <a:ext uri="{FF2B5EF4-FFF2-40B4-BE49-F238E27FC236}">
                  <a16:creationId xmlns:a16="http://schemas.microsoft.com/office/drawing/2014/main" id="{0FF5E577-4C19-4418-91A0-25B75656F558}"/>
                </a:ext>
              </a:extLst>
            </p:cNvPr>
            <p:cNvGrpSpPr/>
            <p:nvPr/>
          </p:nvGrpSpPr>
          <p:grpSpPr>
            <a:xfrm>
              <a:off x="679364" y="4305267"/>
              <a:ext cx="1136657" cy="1576886"/>
              <a:chOff x="397574" y="4062531"/>
              <a:chExt cx="1136657" cy="1576886"/>
            </a:xfrm>
          </p:grpSpPr>
          <p:grpSp>
            <p:nvGrpSpPr>
              <p:cNvPr id="11" name="组合 10">
                <a:extLst>
                  <a:ext uri="{FF2B5EF4-FFF2-40B4-BE49-F238E27FC236}">
                    <a16:creationId xmlns:a16="http://schemas.microsoft.com/office/drawing/2014/main" id="{94C9464A-B8F8-4C5C-83D8-2FD9B9CE4BD4}"/>
                  </a:ext>
                </a:extLst>
              </p:cNvPr>
              <p:cNvGrpSpPr/>
              <p:nvPr/>
            </p:nvGrpSpPr>
            <p:grpSpPr>
              <a:xfrm>
                <a:off x="491946" y="4293096"/>
                <a:ext cx="731674" cy="1224136"/>
                <a:chOff x="6468610" y="1412776"/>
                <a:chExt cx="731674" cy="1224136"/>
              </a:xfrm>
            </p:grpSpPr>
            <p:sp>
              <p:nvSpPr>
                <p:cNvPr id="15" name="椭圆 14">
                  <a:extLst>
                    <a:ext uri="{FF2B5EF4-FFF2-40B4-BE49-F238E27FC236}">
                      <a16:creationId xmlns:a16="http://schemas.microsoft.com/office/drawing/2014/main" id="{02EC7B6C-7ED5-4F9F-96A0-18E8DA8A847A}"/>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 name="直接箭头连接符 15">
                  <a:extLst>
                    <a:ext uri="{FF2B5EF4-FFF2-40B4-BE49-F238E27FC236}">
                      <a16:creationId xmlns:a16="http://schemas.microsoft.com/office/drawing/2014/main" id="{81B60195-3FB9-49AF-BFDF-982B4FEEABB4}"/>
                    </a:ext>
                  </a:extLst>
                </p:cNvPr>
                <p:cNvCxnSpPr>
                  <a:cxnSpLocks/>
                  <a:stCxn id="15"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9579912-A0C9-4F6A-9795-073A3ECC9F07}"/>
                    </a:ext>
                  </a:extLst>
                </p:cNvPr>
                <p:cNvCxnSpPr>
                  <a:cxnSpLocks/>
                  <a:stCxn id="15" idx="6"/>
                </p:cNvCxnSpPr>
                <p:nvPr/>
              </p:nvCxnSpPr>
              <p:spPr>
                <a:xfrm flipH="1">
                  <a:off x="6468610" y="2168856"/>
                  <a:ext cx="731674"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008DF2B-89F0-4646-BABC-70376AA354CE}"/>
                    </a:ext>
                  </a:extLst>
                </p:cNvPr>
                <p:cNvCxnSpPr>
                  <a:cxnSpLocks/>
                  <a:stCxn id="15"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1B7390DD-06C3-4478-B3D2-55F16659F192}"/>
                  </a:ext>
                </a:extLst>
              </p:cNvPr>
              <p:cNvSpPr txBox="1"/>
              <p:nvPr/>
            </p:nvSpPr>
            <p:spPr>
              <a:xfrm>
                <a:off x="904248" y="5270085"/>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169E4381-CE48-4153-8133-289075CF4F00}"/>
                  </a:ext>
                </a:extLst>
              </p:cNvPr>
              <p:cNvSpPr txBox="1"/>
              <p:nvPr/>
            </p:nvSpPr>
            <p:spPr>
              <a:xfrm>
                <a:off x="1165263" y="4062531"/>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21A4ED0-F719-4E65-A4F4-628E4506535E}"/>
                  </a:ext>
                </a:extLst>
              </p:cNvPr>
              <p:cNvSpPr txBox="1"/>
              <p:nvPr/>
            </p:nvSpPr>
            <p:spPr>
              <a:xfrm>
                <a:off x="397574" y="4686602"/>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 name="文本框 9">
              <a:extLst>
                <a:ext uri="{FF2B5EF4-FFF2-40B4-BE49-F238E27FC236}">
                  <a16:creationId xmlns:a16="http://schemas.microsoft.com/office/drawing/2014/main" id="{FF232268-EA60-4E1B-984C-6DFC499E2381}"/>
                </a:ext>
              </a:extLst>
            </p:cNvPr>
            <p:cNvSpPr txBox="1"/>
            <p:nvPr/>
          </p:nvSpPr>
          <p:spPr>
            <a:xfrm>
              <a:off x="508986"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a:t>
              </a:r>
            </a:p>
          </p:txBody>
        </p:sp>
      </p:grpSp>
      <p:grpSp>
        <p:nvGrpSpPr>
          <p:cNvPr id="19" name="组合 18">
            <a:extLst>
              <a:ext uri="{FF2B5EF4-FFF2-40B4-BE49-F238E27FC236}">
                <a16:creationId xmlns:a16="http://schemas.microsoft.com/office/drawing/2014/main" id="{51BAE102-9CCC-491C-8E22-0F441542E3A1}"/>
              </a:ext>
            </a:extLst>
          </p:cNvPr>
          <p:cNvGrpSpPr/>
          <p:nvPr/>
        </p:nvGrpSpPr>
        <p:grpSpPr>
          <a:xfrm>
            <a:off x="4235970" y="2813928"/>
            <a:ext cx="1463347" cy="2027913"/>
            <a:chOff x="2655219" y="4231541"/>
            <a:chExt cx="1463347" cy="2027913"/>
          </a:xfrm>
        </p:grpSpPr>
        <p:grpSp>
          <p:nvGrpSpPr>
            <p:cNvPr id="20" name="组合 19">
              <a:extLst>
                <a:ext uri="{FF2B5EF4-FFF2-40B4-BE49-F238E27FC236}">
                  <a16:creationId xmlns:a16="http://schemas.microsoft.com/office/drawing/2014/main" id="{71EBE544-B076-48AD-88E8-D63F2860919F}"/>
                </a:ext>
              </a:extLst>
            </p:cNvPr>
            <p:cNvGrpSpPr/>
            <p:nvPr/>
          </p:nvGrpSpPr>
          <p:grpSpPr>
            <a:xfrm>
              <a:off x="2809999" y="4231541"/>
              <a:ext cx="1234352" cy="1632202"/>
              <a:chOff x="2153795" y="3992453"/>
              <a:chExt cx="1234352" cy="1632202"/>
            </a:xfrm>
          </p:grpSpPr>
          <p:grpSp>
            <p:nvGrpSpPr>
              <p:cNvPr id="22" name="组合 21">
                <a:extLst>
                  <a:ext uri="{FF2B5EF4-FFF2-40B4-BE49-F238E27FC236}">
                    <a16:creationId xmlns:a16="http://schemas.microsoft.com/office/drawing/2014/main" id="{473B45D8-3ADA-484E-978A-82803A5BD89E}"/>
                  </a:ext>
                </a:extLst>
              </p:cNvPr>
              <p:cNvGrpSpPr/>
              <p:nvPr/>
            </p:nvGrpSpPr>
            <p:grpSpPr>
              <a:xfrm>
                <a:off x="2212474" y="4296744"/>
                <a:ext cx="842705" cy="1224136"/>
                <a:chOff x="6357579" y="1412776"/>
                <a:chExt cx="842705" cy="1224136"/>
              </a:xfrm>
            </p:grpSpPr>
            <p:sp>
              <p:nvSpPr>
                <p:cNvPr id="26" name="椭圆 25">
                  <a:extLst>
                    <a:ext uri="{FF2B5EF4-FFF2-40B4-BE49-F238E27FC236}">
                      <a16:creationId xmlns:a16="http://schemas.microsoft.com/office/drawing/2014/main" id="{EC3429B3-38C7-4AFA-9AC5-07134B11E568}"/>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5E2945DF-6EDA-4D6A-A841-876A87B745E3}"/>
                    </a:ext>
                  </a:extLst>
                </p:cNvPr>
                <p:cNvCxnSpPr>
                  <a:cxnSpLocks/>
                  <a:stCxn id="26"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39F0ED0-1131-4DA8-8102-7658FF79D470}"/>
                    </a:ext>
                  </a:extLst>
                </p:cNvPr>
                <p:cNvCxnSpPr>
                  <a:cxnSpLocks/>
                  <a:stCxn id="26" idx="6"/>
                </p:cNvCxnSpPr>
                <p:nvPr/>
              </p:nvCxnSpPr>
              <p:spPr>
                <a:xfrm flipH="1">
                  <a:off x="6357579" y="2168856"/>
                  <a:ext cx="8427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4799C24-D9A3-467C-9443-24AD989CC6C3}"/>
                    </a:ext>
                  </a:extLst>
                </p:cNvPr>
                <p:cNvCxnSpPr>
                  <a:cxnSpLocks/>
                  <a:stCxn id="26"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E53DAA77-B683-4D33-AC45-EF74CD70F6DA}"/>
                  </a:ext>
                </a:extLst>
              </p:cNvPr>
              <p:cNvSpPr txBox="1"/>
              <p:nvPr/>
            </p:nvSpPr>
            <p:spPr>
              <a:xfrm>
                <a:off x="2730689" y="525532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1363BBB8-0C34-4CDD-A5E2-8711DF856945}"/>
                  </a:ext>
                </a:extLst>
              </p:cNvPr>
              <p:cNvSpPr txBox="1"/>
              <p:nvPr/>
            </p:nvSpPr>
            <p:spPr>
              <a:xfrm>
                <a:off x="3019179" y="399245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037478F7-8CBF-483E-ADE5-6921CB5E7187}"/>
                  </a:ext>
                </a:extLst>
              </p:cNvPr>
              <p:cNvSpPr txBox="1"/>
              <p:nvPr/>
            </p:nvSpPr>
            <p:spPr>
              <a:xfrm>
                <a:off x="2153795" y="4690250"/>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文本框 20">
              <a:extLst>
                <a:ext uri="{FF2B5EF4-FFF2-40B4-BE49-F238E27FC236}">
                  <a16:creationId xmlns:a16="http://schemas.microsoft.com/office/drawing/2014/main" id="{49CBF726-B4EB-49C1-8D1D-661FD6E9AD30}"/>
                </a:ext>
              </a:extLst>
            </p:cNvPr>
            <p:cNvSpPr txBox="1"/>
            <p:nvPr/>
          </p:nvSpPr>
          <p:spPr>
            <a:xfrm>
              <a:off x="2655219"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相机坐标系</a:t>
              </a:r>
            </a:p>
          </p:txBody>
        </p:sp>
      </p:grpSp>
      <p:sp>
        <p:nvSpPr>
          <p:cNvPr id="62" name="箭头: 右 61">
            <a:extLst>
              <a:ext uri="{FF2B5EF4-FFF2-40B4-BE49-F238E27FC236}">
                <a16:creationId xmlns:a16="http://schemas.microsoft.com/office/drawing/2014/main" id="{38642423-626F-4857-8E5F-C8EC5BA0F453}"/>
              </a:ext>
            </a:extLst>
          </p:cNvPr>
          <p:cNvSpPr/>
          <p:nvPr/>
        </p:nvSpPr>
        <p:spPr>
          <a:xfrm>
            <a:off x="3419468" y="3696391"/>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7156DE54-FC94-43CB-A0A0-221B993B046B}"/>
              </a:ext>
            </a:extLst>
          </p:cNvPr>
          <p:cNvSpPr txBox="1"/>
          <p:nvPr/>
        </p:nvSpPr>
        <p:spPr>
          <a:xfrm>
            <a:off x="2953252" y="5903191"/>
            <a:ext cx="1985150" cy="584775"/>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世界坐标系到相机坐标系的映射</a:t>
            </a:r>
          </a:p>
        </p:txBody>
      </p:sp>
      <p:sp>
        <p:nvSpPr>
          <p:cNvPr id="68" name="右大括号 67">
            <a:extLst>
              <a:ext uri="{FF2B5EF4-FFF2-40B4-BE49-F238E27FC236}">
                <a16:creationId xmlns:a16="http://schemas.microsoft.com/office/drawing/2014/main" id="{DA93123D-BE86-43E2-980C-02A6890E9BBE}"/>
              </a:ext>
            </a:extLst>
          </p:cNvPr>
          <p:cNvSpPr/>
          <p:nvPr/>
        </p:nvSpPr>
        <p:spPr>
          <a:xfrm rot="5400000">
            <a:off x="3659114" y="4062193"/>
            <a:ext cx="573427" cy="291809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E1261C73-5452-483E-8EB6-DF28E051B1CA}"/>
              </a:ext>
            </a:extLst>
          </p:cNvPr>
          <p:cNvSpPr/>
          <p:nvPr/>
        </p:nvSpPr>
        <p:spPr>
          <a:xfrm>
            <a:off x="3050968" y="2546954"/>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281CAEF-98CB-45AE-AF14-F9007FA9D9BB}"/>
                  </a:ext>
                </a:extLst>
              </p:cNvPr>
              <p:cNvSpPr txBox="1"/>
              <p:nvPr/>
            </p:nvSpPr>
            <p:spPr>
              <a:xfrm>
                <a:off x="3300521" y="1708271"/>
                <a:ext cx="1534394" cy="688394"/>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1700" b="0" i="1" smtClean="0">
                          <a:solidFill>
                            <a:srgbClr val="00B050"/>
                          </a:solidFill>
                          <a:latin typeface="Cambria Math" panose="02040503050406030204" pitchFamily="18" charset="0"/>
                        </a:rPr>
                        <m:t>𝑅</m:t>
                      </m:r>
                      <m:d>
                        <m:dPr>
                          <m:begChr m:val="["/>
                          <m:endChr m:val="]"/>
                          <m:ctrlPr>
                            <a:rPr lang="en-US" altLang="zh-CN" sz="1700" b="0" i="1" smtClean="0">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𝑋</m:t>
                                </m:r>
                              </m:e>
                            </m:mr>
                            <m:mr>
                              <m:e>
                                <m:r>
                                  <a:rPr lang="en-US" altLang="zh-CN" sz="1700" b="0" i="1" smtClean="0">
                                    <a:solidFill>
                                      <a:srgbClr val="00B050"/>
                                    </a:solidFill>
                                    <a:latin typeface="Cambria Math" panose="02040503050406030204" pitchFamily="18" charset="0"/>
                                  </a:rPr>
                                  <m:t>𝑌</m:t>
                                </m:r>
                              </m:e>
                            </m:mr>
                            <m:mr>
                              <m:e>
                                <m:r>
                                  <a:rPr lang="en-US" altLang="zh-CN" sz="1700" b="0" i="1" smtClean="0">
                                    <a:solidFill>
                                      <a:srgbClr val="00B050"/>
                                    </a:solidFill>
                                    <a:latin typeface="Cambria Math" panose="02040503050406030204" pitchFamily="18" charset="0"/>
                                  </a:rPr>
                                  <m:t>𝑍</m:t>
                                </m:r>
                              </m:e>
                            </m:mr>
                          </m:m>
                        </m:e>
                      </m:d>
                      <m:r>
                        <a:rPr lang="en-US" altLang="zh-CN" sz="1700" b="0" i="1" smtClean="0">
                          <a:solidFill>
                            <a:srgbClr val="00B050"/>
                          </a:solidFill>
                          <a:latin typeface="Cambria Math" panose="02040503050406030204" pitchFamily="18" charset="0"/>
                        </a:rPr>
                        <m:t>+</m:t>
                      </m:r>
                      <m:r>
                        <a:rPr lang="en-US" altLang="zh-CN" sz="1700" b="0" i="1" smtClean="0">
                          <a:solidFill>
                            <a:srgbClr val="00B050"/>
                          </a:solidFill>
                          <a:latin typeface="Cambria Math" panose="02040503050406030204" pitchFamily="18" charset="0"/>
                        </a:rPr>
                        <m:t>𝑇</m:t>
                      </m:r>
                      <m:r>
                        <a:rPr lang="en-US" altLang="zh-CN" sz="1700" b="0" i="1" smtClean="0">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𝑥</m:t>
                                </m:r>
                              </m:e>
                            </m:mr>
                            <m:mr>
                              <m:e>
                                <m:r>
                                  <a:rPr lang="en-US" altLang="zh-CN" sz="1700" b="0" i="1" smtClean="0">
                                    <a:solidFill>
                                      <a:srgbClr val="00B050"/>
                                    </a:solidFill>
                                    <a:latin typeface="Cambria Math" panose="02040503050406030204" pitchFamily="18" charset="0"/>
                                  </a:rPr>
                                  <m:t>𝑦</m:t>
                                </m:r>
                              </m:e>
                            </m:mr>
                            <m:mr>
                              <m:e>
                                <m:r>
                                  <a:rPr lang="en-US" altLang="zh-CN" sz="1700" b="0" i="1" smtClean="0">
                                    <a:solidFill>
                                      <a:srgbClr val="00B050"/>
                                    </a:solidFill>
                                    <a:latin typeface="Cambria Math" panose="02040503050406030204" pitchFamily="18" charset="0"/>
                                  </a:rPr>
                                  <m:t>𝑧</m:t>
                                </m:r>
                              </m:e>
                            </m:mr>
                          </m:m>
                        </m:e>
                      </m:d>
                    </m:oMath>
                  </m:oMathPara>
                </a14:m>
                <a:endParaRPr lang="zh-CN" altLang="en-US" sz="1700" dirty="0">
                  <a:solidFill>
                    <a:srgbClr val="00B050"/>
                  </a:solidFill>
                </a:endParaRPr>
              </a:p>
            </p:txBody>
          </p:sp>
        </mc:Choice>
        <mc:Fallback xmlns="">
          <p:sp>
            <p:nvSpPr>
              <p:cNvPr id="32" name="文本框 31">
                <a:extLst>
                  <a:ext uri="{FF2B5EF4-FFF2-40B4-BE49-F238E27FC236}">
                    <a16:creationId xmlns:a16="http://schemas.microsoft.com/office/drawing/2014/main" id="{9281CAEF-98CB-45AE-AF14-F9007FA9D9BB}"/>
                  </a:ext>
                </a:extLst>
              </p:cNvPr>
              <p:cNvSpPr txBox="1">
                <a:spLocks noRot="1" noChangeAspect="1" noMove="1" noResize="1" noEditPoints="1" noAdjustHandles="1" noChangeArrowheads="1" noChangeShapeType="1" noTextEdit="1"/>
              </p:cNvSpPr>
              <p:nvPr/>
            </p:nvSpPr>
            <p:spPr>
              <a:xfrm>
                <a:off x="3300521" y="1708271"/>
                <a:ext cx="1534394" cy="688394"/>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5FD2DE-3C5B-BC31-2699-E81B19AB8F0F}"/>
                  </a:ext>
                </a:extLst>
              </p:cNvPr>
              <p:cNvSpPr txBox="1"/>
              <p:nvPr/>
            </p:nvSpPr>
            <p:spPr>
              <a:xfrm>
                <a:off x="7625301" y="2130950"/>
                <a:ext cx="3543442" cy="874407"/>
              </a:xfrm>
              <a:prstGeom prst="rect">
                <a:avLst/>
              </a:prstGeom>
              <a:noFill/>
            </p:spPr>
            <p:txBody>
              <a:bodyPr wrap="square" rtlCol="0">
                <a:spAutoFit/>
              </a:bodyPr>
              <a:lstStyle/>
              <a:p>
                <a:pPr>
                  <a:lnSpc>
                    <a:spcPct val="150000"/>
                  </a:lnSpc>
                </a:pPr>
                <a14:m>
                  <m:oMath xmlns:m="http://schemas.openxmlformats.org/officeDocument/2006/math">
                    <m:r>
                      <a:rPr lang="en-US" altLang="zh-CN" sz="1800" b="0" i="1" smtClean="0">
                        <a:solidFill>
                          <a:srgbClr val="00B050"/>
                        </a:solidFill>
                        <a:latin typeface="Cambria Math" panose="02040503050406030204" pitchFamily="18" charset="0"/>
                      </a:rPr>
                      <m:t>𝑅</m:t>
                    </m:r>
                  </m:oMath>
                </a14:m>
                <a:r>
                  <a:rPr lang="zh-CN" altLang="en-US" dirty="0">
                    <a:latin typeface="Microsoft YaHei" panose="020B0503020204020204" pitchFamily="34" charset="-122"/>
                    <a:ea typeface="Microsoft YaHei" panose="020B0503020204020204" pitchFamily="34" charset="-122"/>
                  </a:rPr>
                  <a:t> 是</a:t>
                </a:r>
                <a:r>
                  <a:rPr lang="en-US" altLang="zh-CN" dirty="0">
                    <a:latin typeface="Microsoft YaHei" panose="020B0503020204020204" pitchFamily="34" charset="-122"/>
                    <a:ea typeface="Microsoft YaHei" panose="020B0503020204020204" pitchFamily="34" charset="-122"/>
                  </a:rPr>
                  <a:t>3x3</a:t>
                </a:r>
                <a:r>
                  <a:rPr lang="zh-CN" altLang="en-US" dirty="0">
                    <a:latin typeface="Microsoft YaHei" panose="020B0503020204020204" pitchFamily="34" charset="-122"/>
                    <a:ea typeface="Microsoft YaHei" panose="020B0503020204020204" pitchFamily="34" charset="-122"/>
                  </a:rPr>
                  <a:t>旋转矩阵，</a:t>
                </a:r>
                <a:endParaRPr lang="en-US" altLang="zh-CN" dirty="0">
                  <a:latin typeface="Microsoft YaHei" panose="020B0503020204020204" pitchFamily="34" charset="-122"/>
                  <a:ea typeface="Microsoft YaHei" panose="020B0503020204020204" pitchFamily="34" charset="-122"/>
                </a:endParaRPr>
              </a:p>
              <a:p>
                <a:pPr>
                  <a:lnSpc>
                    <a:spcPct val="150000"/>
                  </a:lnSpc>
                </a:pPr>
                <a14:m>
                  <m:oMath xmlns:m="http://schemas.openxmlformats.org/officeDocument/2006/math">
                    <m:r>
                      <a:rPr lang="en-US" altLang="zh-CN" i="1">
                        <a:solidFill>
                          <a:srgbClr val="00B050"/>
                        </a:solidFill>
                        <a:latin typeface="Cambria Math" panose="02040503050406030204" pitchFamily="18" charset="0"/>
                      </a:rPr>
                      <m:t>𝑇</m:t>
                    </m:r>
                  </m:oMath>
                </a14:m>
                <a:r>
                  <a:rPr lang="zh-CN" altLang="en-US" dirty="0">
                    <a:latin typeface="Microsoft YaHei" panose="020B0503020204020204" pitchFamily="34" charset="-122"/>
                    <a:ea typeface="Microsoft YaHei" panose="020B0503020204020204" pitchFamily="34" charset="-122"/>
                  </a:rPr>
                  <a:t> 是</a:t>
                </a:r>
                <a:r>
                  <a:rPr lang="en-US" altLang="zh-CN" dirty="0">
                    <a:latin typeface="Microsoft YaHei" panose="020B0503020204020204" pitchFamily="34" charset="-122"/>
                    <a:ea typeface="Microsoft YaHei" panose="020B0503020204020204" pitchFamily="34" charset="-122"/>
                  </a:rPr>
                  <a:t>3x1</a:t>
                </a:r>
                <a:r>
                  <a:rPr lang="zh-CN" altLang="en-US" dirty="0">
                    <a:latin typeface="Microsoft YaHei" panose="020B0503020204020204" pitchFamily="34" charset="-122"/>
                    <a:ea typeface="Microsoft YaHei" panose="020B0503020204020204" pitchFamily="34" charset="-122"/>
                  </a:rPr>
                  <a:t>的平移矩阵 </a:t>
                </a:r>
                <a:endParaRPr lang="en-CN" dirty="0">
                  <a:latin typeface="Microsoft YaHei" panose="020B0503020204020204" pitchFamily="34" charset="-122"/>
                  <a:ea typeface="Microsoft YaHei" panose="020B0503020204020204" pitchFamily="34" charset="-122"/>
                </a:endParaRPr>
              </a:p>
            </p:txBody>
          </p:sp>
        </mc:Choice>
        <mc:Fallback xmlns="">
          <p:sp>
            <p:nvSpPr>
              <p:cNvPr id="3" name="TextBox 2">
                <a:extLst>
                  <a:ext uri="{FF2B5EF4-FFF2-40B4-BE49-F238E27FC236}">
                    <a16:creationId xmlns:a16="http://schemas.microsoft.com/office/drawing/2014/main" id="{375FD2DE-3C5B-BC31-2699-E81B19AB8F0F}"/>
                  </a:ext>
                </a:extLst>
              </p:cNvPr>
              <p:cNvSpPr txBox="1">
                <a:spLocks noRot="1" noChangeAspect="1" noMove="1" noResize="1" noEditPoints="1" noAdjustHandles="1" noChangeArrowheads="1" noChangeShapeType="1" noTextEdit="1"/>
              </p:cNvSpPr>
              <p:nvPr/>
            </p:nvSpPr>
            <p:spPr>
              <a:xfrm>
                <a:off x="7625301" y="2130950"/>
                <a:ext cx="3543442" cy="874407"/>
              </a:xfrm>
              <a:prstGeom prst="rect">
                <a:avLst/>
              </a:prstGeom>
              <a:blipFill>
                <a:blip r:embed="rId10"/>
                <a:stretch>
                  <a:fillRect b="-10490"/>
                </a:stretch>
              </a:blipFill>
            </p:spPr>
            <p:txBody>
              <a:bodyPr/>
              <a:lstStyle/>
              <a:p>
                <a:r>
                  <a:rPr lang="en-US">
                    <a:noFill/>
                  </a:rPr>
                  <a:t> </a:t>
                </a:r>
              </a:p>
            </p:txBody>
          </p:sp>
        </mc:Fallback>
      </mc:AlternateContent>
      <p:grpSp>
        <p:nvGrpSpPr>
          <p:cNvPr id="30" name="组合 29">
            <a:extLst>
              <a:ext uri="{FF2B5EF4-FFF2-40B4-BE49-F238E27FC236}">
                <a16:creationId xmlns:a16="http://schemas.microsoft.com/office/drawing/2014/main" id="{9E5CA80C-21E9-49F5-B15A-BAF93ED0E5A8}"/>
              </a:ext>
            </a:extLst>
          </p:cNvPr>
          <p:cNvGrpSpPr/>
          <p:nvPr/>
        </p:nvGrpSpPr>
        <p:grpSpPr>
          <a:xfrm>
            <a:off x="2580295" y="3155015"/>
            <a:ext cx="980387" cy="906004"/>
            <a:chOff x="2580295" y="3155015"/>
            <a:chExt cx="980387" cy="906004"/>
          </a:xfrm>
        </p:grpSpPr>
        <p:sp>
          <p:nvSpPr>
            <p:cNvPr id="5" name="立方体 4">
              <a:extLst>
                <a:ext uri="{FF2B5EF4-FFF2-40B4-BE49-F238E27FC236}">
                  <a16:creationId xmlns:a16="http://schemas.microsoft.com/office/drawing/2014/main" id="{C3268850-42D6-410B-845C-E59550FCD4B7}"/>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立方体 39">
              <a:extLst>
                <a:ext uri="{FF2B5EF4-FFF2-40B4-BE49-F238E27FC236}">
                  <a16:creationId xmlns:a16="http://schemas.microsoft.com/office/drawing/2014/main" id="{F9B1EA5A-78CD-4A10-B7E8-22F32983AB0D}"/>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立方体 40">
              <a:extLst>
                <a:ext uri="{FF2B5EF4-FFF2-40B4-BE49-F238E27FC236}">
                  <a16:creationId xmlns:a16="http://schemas.microsoft.com/office/drawing/2014/main" id="{8B800BC6-AAB5-4A74-8F47-50827A6C0C5D}"/>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86F9A796-C1D8-4ACD-859F-F77F973A7602}"/>
              </a:ext>
            </a:extLst>
          </p:cNvPr>
          <p:cNvGrpSpPr/>
          <p:nvPr/>
        </p:nvGrpSpPr>
        <p:grpSpPr>
          <a:xfrm>
            <a:off x="4110746" y="3366055"/>
            <a:ext cx="980387" cy="906004"/>
            <a:chOff x="2580295" y="3155015"/>
            <a:chExt cx="980387" cy="906004"/>
          </a:xfrm>
        </p:grpSpPr>
        <p:sp>
          <p:nvSpPr>
            <p:cNvPr id="45" name="立方体 44">
              <a:extLst>
                <a:ext uri="{FF2B5EF4-FFF2-40B4-BE49-F238E27FC236}">
                  <a16:creationId xmlns:a16="http://schemas.microsoft.com/office/drawing/2014/main" id="{8C045460-0A53-462B-B093-B03A44A83F7D}"/>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立方体 45">
              <a:extLst>
                <a:ext uri="{FF2B5EF4-FFF2-40B4-BE49-F238E27FC236}">
                  <a16:creationId xmlns:a16="http://schemas.microsoft.com/office/drawing/2014/main" id="{12FF8726-E64A-47B4-BE0C-9E49475E0468}"/>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立方体 46">
              <a:extLst>
                <a:ext uri="{FF2B5EF4-FFF2-40B4-BE49-F238E27FC236}">
                  <a16:creationId xmlns:a16="http://schemas.microsoft.com/office/drawing/2014/main" id="{C8F6AFF5-B658-4D9E-8FB9-36841E7A66D0}"/>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3745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18</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a:xfrm>
            <a:off x="794455" y="1047362"/>
            <a:ext cx="10688483" cy="5314937"/>
          </a:xfrm>
        </p:spPr>
        <p:txBody>
          <a:bodyPr>
            <a:normAutofit/>
          </a:bodyPr>
          <a:lstStyle/>
          <a:p>
            <a:pPr marL="0" indent="0" algn="ctr">
              <a:buNone/>
            </a:pPr>
            <a:r>
              <a:rPr lang="zh-CN" altLang="en-US" b="1" dirty="0">
                <a:solidFill>
                  <a:srgbClr val="9A0001"/>
                </a:solidFill>
              </a:rPr>
              <a:t>成像过程</a:t>
            </a:r>
          </a:p>
        </p:txBody>
      </p:sp>
      <p:sp>
        <p:nvSpPr>
          <p:cNvPr id="62" name="箭头: 右 61">
            <a:extLst>
              <a:ext uri="{FF2B5EF4-FFF2-40B4-BE49-F238E27FC236}">
                <a16:creationId xmlns:a16="http://schemas.microsoft.com/office/drawing/2014/main" id="{38642423-626F-4857-8E5F-C8EC5BA0F453}"/>
              </a:ext>
            </a:extLst>
          </p:cNvPr>
          <p:cNvSpPr/>
          <p:nvPr/>
        </p:nvSpPr>
        <p:spPr>
          <a:xfrm>
            <a:off x="3419468" y="3686337"/>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右 62">
            <a:extLst>
              <a:ext uri="{FF2B5EF4-FFF2-40B4-BE49-F238E27FC236}">
                <a16:creationId xmlns:a16="http://schemas.microsoft.com/office/drawing/2014/main" id="{640B2C05-73E1-4C41-B6CD-6B376D0DB41E}"/>
              </a:ext>
            </a:extLst>
          </p:cNvPr>
          <p:cNvSpPr/>
          <p:nvPr/>
        </p:nvSpPr>
        <p:spPr>
          <a:xfrm>
            <a:off x="5827152" y="3669745"/>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大括号 64">
            <a:extLst>
              <a:ext uri="{FF2B5EF4-FFF2-40B4-BE49-F238E27FC236}">
                <a16:creationId xmlns:a16="http://schemas.microsoft.com/office/drawing/2014/main" id="{5AD288A3-622B-4461-85BF-AEF11FF90452}"/>
              </a:ext>
            </a:extLst>
          </p:cNvPr>
          <p:cNvSpPr/>
          <p:nvPr/>
        </p:nvSpPr>
        <p:spPr>
          <a:xfrm rot="5400000">
            <a:off x="5728006" y="3462095"/>
            <a:ext cx="573427" cy="361875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7C9F74A1-C097-4FF8-9A2A-D8E874954700}"/>
              </a:ext>
            </a:extLst>
          </p:cNvPr>
          <p:cNvSpPr txBox="1"/>
          <p:nvPr/>
        </p:nvSpPr>
        <p:spPr>
          <a:xfrm>
            <a:off x="5283045" y="5652851"/>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小孔成像</a:t>
            </a:r>
          </a:p>
        </p:txBody>
      </p:sp>
      <p:grpSp>
        <p:nvGrpSpPr>
          <p:cNvPr id="57" name="组合 56">
            <a:extLst>
              <a:ext uri="{FF2B5EF4-FFF2-40B4-BE49-F238E27FC236}">
                <a16:creationId xmlns:a16="http://schemas.microsoft.com/office/drawing/2014/main" id="{0F2AC9D7-7535-403E-86A0-F987AB4051DE}"/>
              </a:ext>
            </a:extLst>
          </p:cNvPr>
          <p:cNvGrpSpPr/>
          <p:nvPr/>
        </p:nvGrpSpPr>
        <p:grpSpPr>
          <a:xfrm>
            <a:off x="2126076" y="2877600"/>
            <a:ext cx="1463347" cy="1954187"/>
            <a:chOff x="508986" y="4305267"/>
            <a:chExt cx="1463347" cy="1954187"/>
          </a:xfrm>
        </p:grpSpPr>
        <p:grpSp>
          <p:nvGrpSpPr>
            <p:cNvPr id="58" name="组合 57">
              <a:extLst>
                <a:ext uri="{FF2B5EF4-FFF2-40B4-BE49-F238E27FC236}">
                  <a16:creationId xmlns:a16="http://schemas.microsoft.com/office/drawing/2014/main" id="{1D10CF63-FE46-4F50-A7C9-379E5FC633F0}"/>
                </a:ext>
              </a:extLst>
            </p:cNvPr>
            <p:cNvGrpSpPr/>
            <p:nvPr/>
          </p:nvGrpSpPr>
          <p:grpSpPr>
            <a:xfrm>
              <a:off x="679364" y="4305267"/>
              <a:ext cx="1136657" cy="1576886"/>
              <a:chOff x="397574" y="4062531"/>
              <a:chExt cx="1136657" cy="1576886"/>
            </a:xfrm>
          </p:grpSpPr>
          <p:grpSp>
            <p:nvGrpSpPr>
              <p:cNvPr id="60" name="组合 59">
                <a:extLst>
                  <a:ext uri="{FF2B5EF4-FFF2-40B4-BE49-F238E27FC236}">
                    <a16:creationId xmlns:a16="http://schemas.microsoft.com/office/drawing/2014/main" id="{494D1AFC-088A-4EFD-B283-036C9AC7E444}"/>
                  </a:ext>
                </a:extLst>
              </p:cNvPr>
              <p:cNvGrpSpPr/>
              <p:nvPr/>
            </p:nvGrpSpPr>
            <p:grpSpPr>
              <a:xfrm>
                <a:off x="491946" y="4293096"/>
                <a:ext cx="731674" cy="1224136"/>
                <a:chOff x="6468610" y="1412776"/>
                <a:chExt cx="731674" cy="1224136"/>
              </a:xfrm>
            </p:grpSpPr>
            <p:sp>
              <p:nvSpPr>
                <p:cNvPr id="68" name="椭圆 67">
                  <a:extLst>
                    <a:ext uri="{FF2B5EF4-FFF2-40B4-BE49-F238E27FC236}">
                      <a16:creationId xmlns:a16="http://schemas.microsoft.com/office/drawing/2014/main" id="{124324F5-8A31-4689-B182-0EAA5834EF7C}"/>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9" name="直接箭头连接符 68">
                  <a:extLst>
                    <a:ext uri="{FF2B5EF4-FFF2-40B4-BE49-F238E27FC236}">
                      <a16:creationId xmlns:a16="http://schemas.microsoft.com/office/drawing/2014/main" id="{413672B8-994B-481C-898C-53941012BFA6}"/>
                    </a:ext>
                  </a:extLst>
                </p:cNvPr>
                <p:cNvCxnSpPr>
                  <a:cxnSpLocks/>
                  <a:stCxn id="68"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9F6E4ED7-A3A4-4D02-9168-2DC97A70129D}"/>
                    </a:ext>
                  </a:extLst>
                </p:cNvPr>
                <p:cNvCxnSpPr>
                  <a:cxnSpLocks/>
                  <a:stCxn id="68" idx="6"/>
                </p:cNvCxnSpPr>
                <p:nvPr/>
              </p:nvCxnSpPr>
              <p:spPr>
                <a:xfrm flipH="1">
                  <a:off x="6468610" y="2168856"/>
                  <a:ext cx="731674"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6BB7877-5A02-4AD7-8F90-6B44B8FBEFF9}"/>
                    </a:ext>
                  </a:extLst>
                </p:cNvPr>
                <p:cNvCxnSpPr>
                  <a:cxnSpLocks/>
                  <a:stCxn id="68"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61" name="文本框 60">
                <a:extLst>
                  <a:ext uri="{FF2B5EF4-FFF2-40B4-BE49-F238E27FC236}">
                    <a16:creationId xmlns:a16="http://schemas.microsoft.com/office/drawing/2014/main" id="{B399C993-4FFA-4E3B-AAFD-9B8ED87F9C24}"/>
                  </a:ext>
                </a:extLst>
              </p:cNvPr>
              <p:cNvSpPr txBox="1"/>
              <p:nvPr/>
            </p:nvSpPr>
            <p:spPr>
              <a:xfrm>
                <a:off x="904248" y="5270085"/>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文本框 63">
                <a:extLst>
                  <a:ext uri="{FF2B5EF4-FFF2-40B4-BE49-F238E27FC236}">
                    <a16:creationId xmlns:a16="http://schemas.microsoft.com/office/drawing/2014/main" id="{E0389B9A-38F5-4187-BC7E-E7F84E095497}"/>
                  </a:ext>
                </a:extLst>
              </p:cNvPr>
              <p:cNvSpPr txBox="1"/>
              <p:nvPr/>
            </p:nvSpPr>
            <p:spPr>
              <a:xfrm>
                <a:off x="1165263" y="4062531"/>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文本框 66">
                <a:extLst>
                  <a:ext uri="{FF2B5EF4-FFF2-40B4-BE49-F238E27FC236}">
                    <a16:creationId xmlns:a16="http://schemas.microsoft.com/office/drawing/2014/main" id="{72EA8F68-1731-41BE-9513-16FC5CD97346}"/>
                  </a:ext>
                </a:extLst>
              </p:cNvPr>
              <p:cNvSpPr txBox="1"/>
              <p:nvPr/>
            </p:nvSpPr>
            <p:spPr>
              <a:xfrm>
                <a:off x="397574" y="4686602"/>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9" name="文本框 58">
              <a:extLst>
                <a:ext uri="{FF2B5EF4-FFF2-40B4-BE49-F238E27FC236}">
                  <a16:creationId xmlns:a16="http://schemas.microsoft.com/office/drawing/2014/main" id="{B6973C54-71DC-4D9B-AE1B-36005C7D7ED6}"/>
                </a:ext>
              </a:extLst>
            </p:cNvPr>
            <p:cNvSpPr txBox="1"/>
            <p:nvPr/>
          </p:nvSpPr>
          <p:spPr>
            <a:xfrm>
              <a:off x="508986"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a:t>
              </a:r>
            </a:p>
          </p:txBody>
        </p:sp>
      </p:grpSp>
      <p:grpSp>
        <p:nvGrpSpPr>
          <p:cNvPr id="83" name="组合 82">
            <a:extLst>
              <a:ext uri="{FF2B5EF4-FFF2-40B4-BE49-F238E27FC236}">
                <a16:creationId xmlns:a16="http://schemas.microsoft.com/office/drawing/2014/main" id="{262F08A1-5C87-4304-82A1-1017AD05B21E}"/>
              </a:ext>
            </a:extLst>
          </p:cNvPr>
          <p:cNvGrpSpPr/>
          <p:nvPr/>
        </p:nvGrpSpPr>
        <p:grpSpPr>
          <a:xfrm>
            <a:off x="4235970" y="2803874"/>
            <a:ext cx="1463347" cy="2027913"/>
            <a:chOff x="2655219" y="4231541"/>
            <a:chExt cx="1463347" cy="2027913"/>
          </a:xfrm>
        </p:grpSpPr>
        <p:grpSp>
          <p:nvGrpSpPr>
            <p:cNvPr id="84" name="组合 83">
              <a:extLst>
                <a:ext uri="{FF2B5EF4-FFF2-40B4-BE49-F238E27FC236}">
                  <a16:creationId xmlns:a16="http://schemas.microsoft.com/office/drawing/2014/main" id="{307B9A3E-BAB5-4826-8E44-6FAEF6688695}"/>
                </a:ext>
              </a:extLst>
            </p:cNvPr>
            <p:cNvGrpSpPr/>
            <p:nvPr/>
          </p:nvGrpSpPr>
          <p:grpSpPr>
            <a:xfrm>
              <a:off x="2809999" y="4231541"/>
              <a:ext cx="1234352" cy="1632202"/>
              <a:chOff x="2153795" y="3992453"/>
              <a:chExt cx="1234352" cy="1632202"/>
            </a:xfrm>
          </p:grpSpPr>
          <p:grpSp>
            <p:nvGrpSpPr>
              <p:cNvPr id="86" name="组合 85">
                <a:extLst>
                  <a:ext uri="{FF2B5EF4-FFF2-40B4-BE49-F238E27FC236}">
                    <a16:creationId xmlns:a16="http://schemas.microsoft.com/office/drawing/2014/main" id="{F6C3AA8F-8A3A-4141-8198-3EA041282477}"/>
                  </a:ext>
                </a:extLst>
              </p:cNvPr>
              <p:cNvGrpSpPr/>
              <p:nvPr/>
            </p:nvGrpSpPr>
            <p:grpSpPr>
              <a:xfrm>
                <a:off x="2212474" y="4296744"/>
                <a:ext cx="842705" cy="1224136"/>
                <a:chOff x="6357579" y="1412776"/>
                <a:chExt cx="842705" cy="1224136"/>
              </a:xfrm>
            </p:grpSpPr>
            <p:sp>
              <p:nvSpPr>
                <p:cNvPr id="90" name="椭圆 89">
                  <a:extLst>
                    <a:ext uri="{FF2B5EF4-FFF2-40B4-BE49-F238E27FC236}">
                      <a16:creationId xmlns:a16="http://schemas.microsoft.com/office/drawing/2014/main" id="{108EFA4C-2DD3-4C33-9EA0-09C451B8A446}"/>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2D6BF482-BAF5-4197-AD7D-5DA481611EBA}"/>
                    </a:ext>
                  </a:extLst>
                </p:cNvPr>
                <p:cNvCxnSpPr>
                  <a:cxnSpLocks/>
                  <a:stCxn id="90"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424B49D9-2E63-4B53-8AFA-4D9AE6751E33}"/>
                    </a:ext>
                  </a:extLst>
                </p:cNvPr>
                <p:cNvCxnSpPr>
                  <a:cxnSpLocks/>
                  <a:stCxn id="90" idx="6"/>
                </p:cNvCxnSpPr>
                <p:nvPr/>
              </p:nvCxnSpPr>
              <p:spPr>
                <a:xfrm flipH="1">
                  <a:off x="6357579" y="2168856"/>
                  <a:ext cx="8427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71FCCA71-0D2E-4CEC-AB66-AE14ED5938E3}"/>
                    </a:ext>
                  </a:extLst>
                </p:cNvPr>
                <p:cNvCxnSpPr>
                  <a:cxnSpLocks/>
                  <a:stCxn id="90"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87" name="文本框 86">
                <a:extLst>
                  <a:ext uri="{FF2B5EF4-FFF2-40B4-BE49-F238E27FC236}">
                    <a16:creationId xmlns:a16="http://schemas.microsoft.com/office/drawing/2014/main" id="{6DA386CC-70C2-47FD-B7BF-CFE53ADBFD5B}"/>
                  </a:ext>
                </a:extLst>
              </p:cNvPr>
              <p:cNvSpPr txBox="1"/>
              <p:nvPr/>
            </p:nvSpPr>
            <p:spPr>
              <a:xfrm>
                <a:off x="2730689" y="525532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文本框 87">
                <a:extLst>
                  <a:ext uri="{FF2B5EF4-FFF2-40B4-BE49-F238E27FC236}">
                    <a16:creationId xmlns:a16="http://schemas.microsoft.com/office/drawing/2014/main" id="{FF452938-B971-451C-9C94-14A21437DFC4}"/>
                  </a:ext>
                </a:extLst>
              </p:cNvPr>
              <p:cNvSpPr txBox="1"/>
              <p:nvPr/>
            </p:nvSpPr>
            <p:spPr>
              <a:xfrm>
                <a:off x="3019179" y="399245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文本框 88">
                <a:extLst>
                  <a:ext uri="{FF2B5EF4-FFF2-40B4-BE49-F238E27FC236}">
                    <a16:creationId xmlns:a16="http://schemas.microsoft.com/office/drawing/2014/main" id="{27410098-458D-425F-9BC2-0A3DE7F5CECD}"/>
                  </a:ext>
                </a:extLst>
              </p:cNvPr>
              <p:cNvSpPr txBox="1"/>
              <p:nvPr/>
            </p:nvSpPr>
            <p:spPr>
              <a:xfrm>
                <a:off x="2153795" y="4690250"/>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5" name="文本框 84">
              <a:extLst>
                <a:ext uri="{FF2B5EF4-FFF2-40B4-BE49-F238E27FC236}">
                  <a16:creationId xmlns:a16="http://schemas.microsoft.com/office/drawing/2014/main" id="{EE579538-A960-4CAB-87E7-ACDD62F16FB9}"/>
                </a:ext>
              </a:extLst>
            </p:cNvPr>
            <p:cNvSpPr txBox="1"/>
            <p:nvPr/>
          </p:nvSpPr>
          <p:spPr>
            <a:xfrm>
              <a:off x="2655219"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相机坐标系</a:t>
              </a:r>
            </a:p>
          </p:txBody>
        </p:sp>
      </p:grpSp>
      <p:sp>
        <p:nvSpPr>
          <p:cNvPr id="72" name="任意多边形: 形状 71">
            <a:extLst>
              <a:ext uri="{FF2B5EF4-FFF2-40B4-BE49-F238E27FC236}">
                <a16:creationId xmlns:a16="http://schemas.microsoft.com/office/drawing/2014/main" id="{B575DFAA-3CC8-463E-90EF-55A0C382DEF5}"/>
              </a:ext>
            </a:extLst>
          </p:cNvPr>
          <p:cNvSpPr/>
          <p:nvPr/>
        </p:nvSpPr>
        <p:spPr>
          <a:xfrm>
            <a:off x="2940436" y="2546954"/>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42938A8A-6121-4D34-8F9B-8DC2EAC05D59}"/>
                  </a:ext>
                </a:extLst>
              </p:cNvPr>
              <p:cNvSpPr txBox="1"/>
              <p:nvPr/>
            </p:nvSpPr>
            <p:spPr>
              <a:xfrm>
                <a:off x="3189988" y="1708271"/>
                <a:ext cx="1534394" cy="68839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1700" i="1">
                          <a:solidFill>
                            <a:srgbClr val="00B050"/>
                          </a:solidFill>
                          <a:latin typeface="Cambria Math" panose="02040503050406030204" pitchFamily="18" charset="0"/>
                        </a:rPr>
                        <m:t>𝑅</m:t>
                      </m:r>
                      <m:d>
                        <m:dPr>
                          <m:begChr m:val="["/>
                          <m:endChr m:val="]"/>
                          <m:ctrlPr>
                            <a:rPr lang="en-US" altLang="zh-CN" sz="1700" b="0" i="1" smtClean="0">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𝑋</m:t>
                                </m:r>
                              </m:e>
                            </m:mr>
                            <m:mr>
                              <m:e>
                                <m:r>
                                  <a:rPr lang="en-US" altLang="zh-CN" sz="1700" b="0" i="1" smtClean="0">
                                    <a:solidFill>
                                      <a:srgbClr val="00B050"/>
                                    </a:solidFill>
                                    <a:latin typeface="Cambria Math" panose="02040503050406030204" pitchFamily="18" charset="0"/>
                                  </a:rPr>
                                  <m:t>𝑌</m:t>
                                </m:r>
                              </m:e>
                            </m:mr>
                            <m:mr>
                              <m:e>
                                <m:r>
                                  <a:rPr lang="en-US" altLang="zh-CN" sz="1700" b="0" i="1" smtClean="0">
                                    <a:solidFill>
                                      <a:srgbClr val="00B050"/>
                                    </a:solidFill>
                                    <a:latin typeface="Cambria Math" panose="02040503050406030204" pitchFamily="18" charset="0"/>
                                  </a:rPr>
                                  <m:t>𝑍</m:t>
                                </m:r>
                              </m:e>
                            </m:mr>
                          </m:m>
                        </m:e>
                      </m:d>
                      <m:r>
                        <a:rPr lang="en-US" altLang="zh-CN" sz="1700" b="0" i="1" smtClean="0">
                          <a:solidFill>
                            <a:srgbClr val="00B050"/>
                          </a:solidFill>
                          <a:latin typeface="Cambria Math" panose="02040503050406030204" pitchFamily="18" charset="0"/>
                        </a:rPr>
                        <m:t>+</m:t>
                      </m:r>
                      <m:r>
                        <a:rPr lang="en-US" altLang="zh-CN" sz="1700" i="1">
                          <a:solidFill>
                            <a:srgbClr val="00B050"/>
                          </a:solidFill>
                          <a:latin typeface="Cambria Math" panose="02040503050406030204" pitchFamily="18" charset="0"/>
                        </a:rPr>
                        <m:t>𝑇</m:t>
                      </m:r>
                      <m:r>
                        <a:rPr lang="en-US" altLang="zh-CN" sz="1700" b="0" i="1" smtClean="0">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𝑥</m:t>
                                </m:r>
                              </m:e>
                            </m:mr>
                            <m:mr>
                              <m:e>
                                <m:r>
                                  <a:rPr lang="en-US" altLang="zh-CN" sz="1700" b="0" i="1" smtClean="0">
                                    <a:solidFill>
                                      <a:srgbClr val="00B050"/>
                                    </a:solidFill>
                                    <a:latin typeface="Cambria Math" panose="02040503050406030204" pitchFamily="18" charset="0"/>
                                  </a:rPr>
                                  <m:t>𝑦</m:t>
                                </m:r>
                              </m:e>
                            </m:mr>
                            <m:mr>
                              <m:e>
                                <m:r>
                                  <a:rPr lang="en-US" altLang="zh-CN" sz="1700" b="0" i="1" smtClean="0">
                                    <a:solidFill>
                                      <a:srgbClr val="00B050"/>
                                    </a:solidFill>
                                    <a:latin typeface="Cambria Math" panose="02040503050406030204" pitchFamily="18" charset="0"/>
                                  </a:rPr>
                                  <m:t>𝑧</m:t>
                                </m:r>
                              </m:e>
                            </m:mr>
                          </m:m>
                        </m:e>
                      </m:d>
                    </m:oMath>
                  </m:oMathPara>
                </a14:m>
                <a:endParaRPr lang="zh-CN" altLang="en-US" sz="1700" dirty="0">
                  <a:solidFill>
                    <a:srgbClr val="00B050"/>
                  </a:solidFill>
                </a:endParaRPr>
              </a:p>
            </p:txBody>
          </p:sp>
        </mc:Choice>
        <mc:Fallback xmlns="">
          <p:sp>
            <p:nvSpPr>
              <p:cNvPr id="73" name="文本框 72">
                <a:extLst>
                  <a:ext uri="{FF2B5EF4-FFF2-40B4-BE49-F238E27FC236}">
                    <a16:creationId xmlns:a16="http://schemas.microsoft.com/office/drawing/2014/main" id="{42938A8A-6121-4D34-8F9B-8DC2EAC05D59}"/>
                  </a:ext>
                </a:extLst>
              </p:cNvPr>
              <p:cNvSpPr txBox="1">
                <a:spLocks noRot="1" noChangeAspect="1" noMove="1" noResize="1" noEditPoints="1" noAdjustHandles="1" noChangeArrowheads="1" noChangeShapeType="1" noTextEdit="1"/>
              </p:cNvSpPr>
              <p:nvPr/>
            </p:nvSpPr>
            <p:spPr>
              <a:xfrm>
                <a:off x="3189988" y="1708271"/>
                <a:ext cx="1534394" cy="688394"/>
              </a:xfrm>
              <a:prstGeom prst="rect">
                <a:avLst/>
              </a:prstGeom>
              <a:blipFill>
                <a:blip r:embed="rId9"/>
                <a:stretch>
                  <a:fillRect/>
                </a:stretch>
              </a:blipFill>
            </p:spPr>
            <p:txBody>
              <a:bodyPr/>
              <a:lstStyle/>
              <a:p>
                <a:r>
                  <a:rPr lang="en-US">
                    <a:noFill/>
                  </a:rPr>
                  <a:t> </a:t>
                </a:r>
              </a:p>
            </p:txBody>
          </p:sp>
        </mc:Fallback>
      </mc:AlternateContent>
      <p:sp>
        <p:nvSpPr>
          <p:cNvPr id="74" name="任意多边形: 形状 73">
            <a:extLst>
              <a:ext uri="{FF2B5EF4-FFF2-40B4-BE49-F238E27FC236}">
                <a16:creationId xmlns:a16="http://schemas.microsoft.com/office/drawing/2014/main" id="{235E4BB2-6E13-47E7-82BA-D0405D723542}"/>
              </a:ext>
            </a:extLst>
          </p:cNvPr>
          <p:cNvSpPr/>
          <p:nvPr/>
        </p:nvSpPr>
        <p:spPr>
          <a:xfrm>
            <a:off x="5120855" y="2528779"/>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4FEBAF8-2920-4ADF-8113-D052305F309E}"/>
                  </a:ext>
                </a:extLst>
              </p:cNvPr>
              <p:cNvSpPr txBox="1"/>
              <p:nvPr/>
            </p:nvSpPr>
            <p:spPr>
              <a:xfrm>
                <a:off x="5047627" y="1690096"/>
                <a:ext cx="2179956" cy="720518"/>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f>
                        <m:fPr>
                          <m:ctrlPr>
                            <a:rPr lang="en-US" altLang="zh-CN" sz="1700" i="1" smtClean="0">
                              <a:solidFill>
                                <a:srgbClr val="00B050"/>
                              </a:solidFill>
                              <a:latin typeface="Cambria Math" panose="02040503050406030204" pitchFamily="18" charset="0"/>
                            </a:rPr>
                          </m:ctrlPr>
                        </m:fPr>
                        <m:num>
                          <m:r>
                            <a:rPr lang="en-US" altLang="zh-CN" sz="1700" i="1">
                              <a:solidFill>
                                <a:srgbClr val="00B050"/>
                              </a:solidFill>
                              <a:latin typeface="Cambria Math" panose="02040503050406030204" pitchFamily="18" charset="0"/>
                            </a:rPr>
                            <m:t>1</m:t>
                          </m:r>
                        </m:num>
                        <m:den>
                          <m:r>
                            <a:rPr lang="en-US" altLang="zh-CN" sz="1700" i="1">
                              <a:solidFill>
                                <a:srgbClr val="00B050"/>
                              </a:solidFill>
                              <a:latin typeface="Cambria Math" panose="02040503050406030204" pitchFamily="18" charset="0"/>
                            </a:rPr>
                            <m:t>𝑧</m:t>
                          </m:r>
                        </m:den>
                      </m:f>
                      <m:d>
                        <m:dPr>
                          <m:begChr m:val="["/>
                          <m:endChr m:val="]"/>
                          <m:ctrlPr>
                            <a:rPr lang="en-US" altLang="zh-CN" sz="1700" i="1">
                              <a:solidFill>
                                <a:srgbClr val="00B050"/>
                              </a:solidFill>
                              <a:latin typeface="Cambria Math" panose="02040503050406030204" pitchFamily="18" charset="0"/>
                            </a:rPr>
                          </m:ctrlPr>
                        </m:dPr>
                        <m:e>
                          <m:m>
                            <m:mPr>
                              <m:mcs>
                                <m:mc>
                                  <m:mcPr>
                                    <m:count m:val="3"/>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1</m:t>
                                </m:r>
                              </m:e>
                            </m:mr>
                          </m:m>
                        </m:e>
                      </m:d>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𝑥</m:t>
                                </m:r>
                              </m:e>
                            </m:mr>
                            <m:mr>
                              <m:e>
                                <m:r>
                                  <a:rPr lang="en-US" altLang="zh-CN" sz="1700" i="1">
                                    <a:solidFill>
                                      <a:srgbClr val="00B050"/>
                                    </a:solidFill>
                                    <a:latin typeface="Cambria Math" panose="02040503050406030204" pitchFamily="18" charset="0"/>
                                  </a:rPr>
                                  <m:t>𝑦</m:t>
                                </m:r>
                              </m:e>
                            </m:mr>
                            <m:mr>
                              <m:e>
                                <m:r>
                                  <a:rPr lang="en-US" altLang="zh-CN" sz="1700" i="1">
                                    <a:solidFill>
                                      <a:srgbClr val="00B050"/>
                                    </a:solidFill>
                                    <a:latin typeface="Cambria Math" panose="02040503050406030204" pitchFamily="18" charset="0"/>
                                  </a:rPr>
                                  <m:t>𝑧</m:t>
                                </m:r>
                              </m:e>
                            </m:mr>
                          </m:m>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𝑥</m:t>
                                    </m:r>
                                  </m:e>
                                  <m:sup>
                                    <m:r>
                                      <a:rPr lang="en-US" altLang="zh-CN" sz="1700" i="1">
                                        <a:solidFill>
                                          <a:srgbClr val="00B050"/>
                                        </a:solidFill>
                                        <a:latin typeface="Cambria Math" panose="02040503050406030204" pitchFamily="18" charset="0"/>
                                      </a:rPr>
                                      <m:t>′</m:t>
                                    </m:r>
                                  </m:sup>
                                </m:sSup>
                              </m:e>
                            </m:m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𝑦</m:t>
                                    </m:r>
                                  </m:e>
                                  <m:sup>
                                    <m:r>
                                      <a:rPr lang="en-US" altLang="zh-CN" sz="1700" i="1">
                                        <a:solidFill>
                                          <a:srgbClr val="00B050"/>
                                        </a:solidFill>
                                        <a:latin typeface="Cambria Math" panose="02040503050406030204" pitchFamily="18" charset="0"/>
                                      </a:rPr>
                                      <m:t>′</m:t>
                                    </m:r>
                                  </m:sup>
                                </m:sSup>
                              </m:e>
                            </m:mr>
                            <m:mr>
                              <m:e>
                                <m:r>
                                  <a:rPr lang="en-US" altLang="zh-CN" sz="1700" i="1">
                                    <a:solidFill>
                                      <a:srgbClr val="00B050"/>
                                    </a:solidFill>
                                    <a:latin typeface="Cambria Math" panose="02040503050406030204" pitchFamily="18" charset="0"/>
                                  </a:rPr>
                                  <m:t>1</m:t>
                                </m:r>
                              </m:e>
                            </m:mr>
                          </m:m>
                        </m:e>
                      </m:d>
                    </m:oMath>
                  </m:oMathPara>
                </a14:m>
                <a:endParaRPr lang="zh-CN" altLang="en-US" sz="1700" i="1" dirty="0">
                  <a:solidFill>
                    <a:srgbClr val="00B050"/>
                  </a:solidFill>
                  <a:latin typeface="Cambria Math" panose="02040503050406030204" pitchFamily="18" charset="0"/>
                </a:endParaRPr>
              </a:p>
            </p:txBody>
          </p:sp>
        </mc:Choice>
        <mc:Fallback xmlns="">
          <p:sp>
            <p:nvSpPr>
              <p:cNvPr id="75" name="文本框 74">
                <a:extLst>
                  <a:ext uri="{FF2B5EF4-FFF2-40B4-BE49-F238E27FC236}">
                    <a16:creationId xmlns:a16="http://schemas.microsoft.com/office/drawing/2014/main" id="{44FEBAF8-2920-4ADF-8113-D052305F309E}"/>
                  </a:ext>
                </a:extLst>
              </p:cNvPr>
              <p:cNvSpPr txBox="1">
                <a:spLocks noRot="1" noChangeAspect="1" noMove="1" noResize="1" noEditPoints="1" noAdjustHandles="1" noChangeArrowheads="1" noChangeShapeType="1" noTextEdit="1"/>
              </p:cNvSpPr>
              <p:nvPr/>
            </p:nvSpPr>
            <p:spPr>
              <a:xfrm>
                <a:off x="5047627" y="1690096"/>
                <a:ext cx="2179956" cy="72051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8484EB-C296-19D1-8CA6-404083ACE1A7}"/>
                  </a:ext>
                </a:extLst>
              </p:cNvPr>
              <p:cNvSpPr txBox="1"/>
              <p:nvPr/>
            </p:nvSpPr>
            <p:spPr>
              <a:xfrm>
                <a:off x="7625301" y="2130950"/>
                <a:ext cx="2560320" cy="369332"/>
              </a:xfrm>
              <a:prstGeom prst="rect">
                <a:avLst/>
              </a:prstGeom>
              <a:noFill/>
            </p:spPr>
            <p:txBody>
              <a:bodyPr wrap="square" rtlCol="0">
                <a:spAutoFit/>
              </a:bodyPr>
              <a:lstStyle/>
              <a:p>
                <a14:m>
                  <m:oMath xmlns:m="http://schemas.openxmlformats.org/officeDocument/2006/math">
                    <m:r>
                      <m:rPr>
                        <m:brk m:alnAt="7"/>
                      </m:rPr>
                      <a:rPr lang="en-US" altLang="zh-CN" i="1">
                        <a:solidFill>
                          <a:srgbClr val="00B050"/>
                        </a:solidFill>
                        <a:latin typeface="Cambria Math" panose="02040503050406030204" pitchFamily="18" charset="0"/>
                      </a:rPr>
                      <m:t>𝑓</m:t>
                    </m:r>
                  </m:oMath>
                </a14:m>
                <a:r>
                  <a:rPr lang="zh-CN" altLang="en-US" dirty="0">
                    <a:latin typeface="Microsoft YaHei" panose="020B0503020204020204" pitchFamily="34" charset="-122"/>
                    <a:ea typeface="Microsoft YaHei" panose="020B0503020204020204" pitchFamily="34" charset="-122"/>
                  </a:rPr>
                  <a:t> 是焦距</a:t>
                </a:r>
                <a:endParaRPr lang="en-CN" dirty="0">
                  <a:latin typeface="Microsoft YaHei" panose="020B0503020204020204" pitchFamily="34" charset="-122"/>
                  <a:ea typeface="Microsoft YaHei" panose="020B0503020204020204" pitchFamily="34" charset="-122"/>
                </a:endParaRPr>
              </a:p>
            </p:txBody>
          </p:sp>
        </mc:Choice>
        <mc:Fallback xmlns="">
          <p:sp>
            <p:nvSpPr>
              <p:cNvPr id="3" name="TextBox 2">
                <a:extLst>
                  <a:ext uri="{FF2B5EF4-FFF2-40B4-BE49-F238E27FC236}">
                    <a16:creationId xmlns:a16="http://schemas.microsoft.com/office/drawing/2014/main" id="{818484EB-C296-19D1-8CA6-404083ACE1A7}"/>
                  </a:ext>
                </a:extLst>
              </p:cNvPr>
              <p:cNvSpPr txBox="1">
                <a:spLocks noRot="1" noChangeAspect="1" noMove="1" noResize="1" noEditPoints="1" noAdjustHandles="1" noChangeArrowheads="1" noChangeShapeType="1" noTextEdit="1"/>
              </p:cNvSpPr>
              <p:nvPr/>
            </p:nvSpPr>
            <p:spPr>
              <a:xfrm>
                <a:off x="7625301" y="2130950"/>
                <a:ext cx="2560320" cy="369332"/>
              </a:xfrm>
              <a:prstGeom prst="rect">
                <a:avLst/>
              </a:prstGeom>
              <a:blipFill>
                <a:blip r:embed="rId11"/>
                <a:stretch>
                  <a:fillRect l="-714" t="-10000" b="-26667"/>
                </a:stretch>
              </a:blipFill>
            </p:spPr>
            <p:txBody>
              <a:bodyPr/>
              <a:lstStyle/>
              <a:p>
                <a:r>
                  <a:rPr lang="en-US">
                    <a:noFill/>
                  </a:rPr>
                  <a:t> </a:t>
                </a:r>
              </a:p>
            </p:txBody>
          </p:sp>
        </mc:Fallback>
      </mc:AlternateContent>
      <p:cxnSp>
        <p:nvCxnSpPr>
          <p:cNvPr id="7" name="直接连接符 6">
            <a:extLst>
              <a:ext uri="{FF2B5EF4-FFF2-40B4-BE49-F238E27FC236}">
                <a16:creationId xmlns:a16="http://schemas.microsoft.com/office/drawing/2014/main" id="{55F32CB0-3587-C0CE-14D1-15E3A632EF7C}"/>
              </a:ext>
            </a:extLst>
          </p:cNvPr>
          <p:cNvCxnSpPr/>
          <p:nvPr/>
        </p:nvCxnSpPr>
        <p:spPr>
          <a:xfrm>
            <a:off x="4898240" y="1429966"/>
            <a:ext cx="0" cy="13739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FE4BD947-A281-4A54-A754-04A11CA2216C}"/>
              </a:ext>
            </a:extLst>
          </p:cNvPr>
          <p:cNvGrpSpPr/>
          <p:nvPr/>
        </p:nvGrpSpPr>
        <p:grpSpPr>
          <a:xfrm>
            <a:off x="2580295" y="3155015"/>
            <a:ext cx="980387" cy="906004"/>
            <a:chOff x="2580295" y="3155015"/>
            <a:chExt cx="980387" cy="906004"/>
          </a:xfrm>
        </p:grpSpPr>
        <p:sp>
          <p:nvSpPr>
            <p:cNvPr id="77" name="立方体 76">
              <a:extLst>
                <a:ext uri="{FF2B5EF4-FFF2-40B4-BE49-F238E27FC236}">
                  <a16:creationId xmlns:a16="http://schemas.microsoft.com/office/drawing/2014/main" id="{B48C5BCD-73C4-4295-AE66-2B98C6F742E9}"/>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立方体 77">
              <a:extLst>
                <a:ext uri="{FF2B5EF4-FFF2-40B4-BE49-F238E27FC236}">
                  <a16:creationId xmlns:a16="http://schemas.microsoft.com/office/drawing/2014/main" id="{405134F7-7D14-4F93-8EF6-3F8EAB55BC2C}"/>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立方体 78">
              <a:extLst>
                <a:ext uri="{FF2B5EF4-FFF2-40B4-BE49-F238E27FC236}">
                  <a16:creationId xmlns:a16="http://schemas.microsoft.com/office/drawing/2014/main" id="{DA0192DF-6FF8-422A-8588-0870B6B4004B}"/>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BBC17735-922E-4EBB-9311-40759709BD53}"/>
              </a:ext>
            </a:extLst>
          </p:cNvPr>
          <p:cNvGrpSpPr/>
          <p:nvPr/>
        </p:nvGrpSpPr>
        <p:grpSpPr>
          <a:xfrm>
            <a:off x="4110746" y="3366055"/>
            <a:ext cx="980387" cy="906004"/>
            <a:chOff x="2580295" y="3155015"/>
            <a:chExt cx="980387" cy="906004"/>
          </a:xfrm>
        </p:grpSpPr>
        <p:sp>
          <p:nvSpPr>
            <p:cNvPr id="81" name="立方体 80">
              <a:extLst>
                <a:ext uri="{FF2B5EF4-FFF2-40B4-BE49-F238E27FC236}">
                  <a16:creationId xmlns:a16="http://schemas.microsoft.com/office/drawing/2014/main" id="{EB8FA3EF-3BAF-4086-8373-4B579854CD06}"/>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立方体 81">
              <a:extLst>
                <a:ext uri="{FF2B5EF4-FFF2-40B4-BE49-F238E27FC236}">
                  <a16:creationId xmlns:a16="http://schemas.microsoft.com/office/drawing/2014/main" id="{801E3B44-6C41-45C8-81DF-556CD7FC5391}"/>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立方体 93">
              <a:extLst>
                <a:ext uri="{FF2B5EF4-FFF2-40B4-BE49-F238E27FC236}">
                  <a16:creationId xmlns:a16="http://schemas.microsoft.com/office/drawing/2014/main" id="{22E60C54-A657-4A88-9496-CF3E8F49C5CB}"/>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a:extLst>
              <a:ext uri="{FF2B5EF4-FFF2-40B4-BE49-F238E27FC236}">
                <a16:creationId xmlns:a16="http://schemas.microsoft.com/office/drawing/2014/main" id="{F674DA77-DCB2-4A15-8239-00A47213F8AE}"/>
              </a:ext>
            </a:extLst>
          </p:cNvPr>
          <p:cNvGrpSpPr/>
          <p:nvPr/>
        </p:nvGrpSpPr>
        <p:grpSpPr>
          <a:xfrm>
            <a:off x="6397461" y="2809446"/>
            <a:ext cx="1463347" cy="2022347"/>
            <a:chOff x="6397461" y="2809446"/>
            <a:chExt cx="1463347" cy="2022347"/>
          </a:xfrm>
        </p:grpSpPr>
        <p:grpSp>
          <p:nvGrpSpPr>
            <p:cNvPr id="106" name="组合 105">
              <a:extLst>
                <a:ext uri="{FF2B5EF4-FFF2-40B4-BE49-F238E27FC236}">
                  <a16:creationId xmlns:a16="http://schemas.microsoft.com/office/drawing/2014/main" id="{321C6C66-91A8-42A9-85D5-8DFA98C43CEA}"/>
                </a:ext>
              </a:extLst>
            </p:cNvPr>
            <p:cNvGrpSpPr/>
            <p:nvPr/>
          </p:nvGrpSpPr>
          <p:grpSpPr>
            <a:xfrm>
              <a:off x="6397461" y="2809446"/>
              <a:ext cx="1463347" cy="2022347"/>
              <a:chOff x="5562661" y="4231541"/>
              <a:chExt cx="1463347" cy="2022347"/>
            </a:xfrm>
          </p:grpSpPr>
          <p:grpSp>
            <p:nvGrpSpPr>
              <p:cNvPr id="111" name="组合 110">
                <a:extLst>
                  <a:ext uri="{FF2B5EF4-FFF2-40B4-BE49-F238E27FC236}">
                    <a16:creationId xmlns:a16="http://schemas.microsoft.com/office/drawing/2014/main" id="{F8A1595B-67B7-4310-9E74-4C899EC2A38F}"/>
                  </a:ext>
                </a:extLst>
              </p:cNvPr>
              <p:cNvGrpSpPr/>
              <p:nvPr/>
            </p:nvGrpSpPr>
            <p:grpSpPr>
              <a:xfrm>
                <a:off x="5981290" y="4231541"/>
                <a:ext cx="827738" cy="1637474"/>
                <a:chOff x="4440777" y="3998178"/>
                <a:chExt cx="827738" cy="1637474"/>
              </a:xfrm>
            </p:grpSpPr>
            <p:sp>
              <p:nvSpPr>
                <p:cNvPr id="113" name="文本框 112">
                  <a:extLst>
                    <a:ext uri="{FF2B5EF4-FFF2-40B4-BE49-F238E27FC236}">
                      <a16:creationId xmlns:a16="http://schemas.microsoft.com/office/drawing/2014/main" id="{763197DE-DDFF-425C-8EB0-560A020E674F}"/>
                    </a:ext>
                  </a:extLst>
                </p:cNvPr>
                <p:cNvSpPr txBox="1"/>
                <p:nvPr/>
              </p:nvSpPr>
              <p:spPr>
                <a:xfrm>
                  <a:off x="4562248" y="526632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4" name="组合 113">
                  <a:extLst>
                    <a:ext uri="{FF2B5EF4-FFF2-40B4-BE49-F238E27FC236}">
                      <a16:creationId xmlns:a16="http://schemas.microsoft.com/office/drawing/2014/main" id="{7E0494BC-305A-4FE0-841E-5594B877DBE7}"/>
                    </a:ext>
                  </a:extLst>
                </p:cNvPr>
                <p:cNvGrpSpPr/>
                <p:nvPr/>
              </p:nvGrpSpPr>
              <p:grpSpPr>
                <a:xfrm>
                  <a:off x="4440777" y="4302469"/>
                  <a:ext cx="483581" cy="1202993"/>
                  <a:chOff x="6716703" y="1412776"/>
                  <a:chExt cx="483581" cy="1202993"/>
                </a:xfrm>
              </p:grpSpPr>
              <p:sp>
                <p:nvSpPr>
                  <p:cNvPr id="116" name="椭圆 115">
                    <a:extLst>
                      <a:ext uri="{FF2B5EF4-FFF2-40B4-BE49-F238E27FC236}">
                        <a16:creationId xmlns:a16="http://schemas.microsoft.com/office/drawing/2014/main" id="{91FC7792-D3F5-4290-AB58-734A4D5845F0}"/>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7" name="直接箭头连接符 116">
                    <a:extLst>
                      <a:ext uri="{FF2B5EF4-FFF2-40B4-BE49-F238E27FC236}">
                        <a16:creationId xmlns:a16="http://schemas.microsoft.com/office/drawing/2014/main" id="{2EB29B4F-E8E3-4D0A-ABC4-3911C8E5BB0D}"/>
                      </a:ext>
                    </a:extLst>
                  </p:cNvPr>
                  <p:cNvCxnSpPr>
                    <a:cxnSpLocks/>
                    <a:stCxn id="116" idx="3"/>
                  </p:cNvCxnSpPr>
                  <p:nvPr/>
                </p:nvCxnSpPr>
                <p:spPr>
                  <a:xfrm flipH="1">
                    <a:off x="6716703" y="2194312"/>
                    <a:ext cx="422125" cy="421457"/>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683FAB0D-5F97-41C4-A031-8014DEE0DA85}"/>
                      </a:ext>
                    </a:extLst>
                  </p:cNvPr>
                  <p:cNvCxnSpPr>
                    <a:cxnSpLocks/>
                    <a:stCxn id="116"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15" name="文本框 114">
                  <a:extLst>
                    <a:ext uri="{FF2B5EF4-FFF2-40B4-BE49-F238E27FC236}">
                      <a16:creationId xmlns:a16="http://schemas.microsoft.com/office/drawing/2014/main" id="{B9D75A8E-E794-49EC-86DC-728E547D2AD5}"/>
                    </a:ext>
                  </a:extLst>
                </p:cNvPr>
                <p:cNvSpPr txBox="1"/>
                <p:nvPr/>
              </p:nvSpPr>
              <p:spPr>
                <a:xfrm>
                  <a:off x="4899547" y="399817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2" name="文本框 111">
                <a:extLst>
                  <a:ext uri="{FF2B5EF4-FFF2-40B4-BE49-F238E27FC236}">
                    <a16:creationId xmlns:a16="http://schemas.microsoft.com/office/drawing/2014/main" id="{F4C7FC7A-0FE1-45A8-B096-DF32B7851216}"/>
                  </a:ext>
                </a:extLst>
              </p:cNvPr>
              <p:cNvSpPr txBox="1"/>
              <p:nvPr/>
            </p:nvSpPr>
            <p:spPr>
              <a:xfrm>
                <a:off x="5562661" y="5915334"/>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成像坐标系</a:t>
                </a:r>
              </a:p>
            </p:txBody>
          </p:sp>
        </p:grpSp>
        <p:grpSp>
          <p:nvGrpSpPr>
            <p:cNvPr id="107" name="组合 106">
              <a:extLst>
                <a:ext uri="{FF2B5EF4-FFF2-40B4-BE49-F238E27FC236}">
                  <a16:creationId xmlns:a16="http://schemas.microsoft.com/office/drawing/2014/main" id="{01EB63AC-A6F1-457E-B3C1-0C7A25BB9406}"/>
                </a:ext>
              </a:extLst>
            </p:cNvPr>
            <p:cNvGrpSpPr/>
            <p:nvPr/>
          </p:nvGrpSpPr>
          <p:grpSpPr>
            <a:xfrm>
              <a:off x="6940570" y="3418224"/>
              <a:ext cx="443344" cy="710360"/>
              <a:chOff x="6920471" y="3423996"/>
              <a:chExt cx="464878" cy="710360"/>
            </a:xfrm>
          </p:grpSpPr>
          <p:sp>
            <p:nvSpPr>
              <p:cNvPr id="108" name="流程图: 数据 107">
                <a:extLst>
                  <a:ext uri="{FF2B5EF4-FFF2-40B4-BE49-F238E27FC236}">
                    <a16:creationId xmlns:a16="http://schemas.microsoft.com/office/drawing/2014/main" id="{4368A0A5-03D2-477A-B22C-658D9CCF1BD6}"/>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流程图: 数据 108">
                <a:extLst>
                  <a:ext uri="{FF2B5EF4-FFF2-40B4-BE49-F238E27FC236}">
                    <a16:creationId xmlns:a16="http://schemas.microsoft.com/office/drawing/2014/main" id="{CF03B0E0-35AC-4D14-AA24-4626D88F9F79}"/>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流程图: 数据 109">
                <a:extLst>
                  <a:ext uri="{FF2B5EF4-FFF2-40B4-BE49-F238E27FC236}">
                    <a16:creationId xmlns:a16="http://schemas.microsoft.com/office/drawing/2014/main" id="{8C9588A8-CF7C-4A2B-90C2-E68F37348FD3}"/>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753253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19</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a:xfrm>
            <a:off x="794455" y="1047362"/>
            <a:ext cx="10688483" cy="5314937"/>
          </a:xfrm>
        </p:spPr>
        <p:txBody>
          <a:bodyPr>
            <a:normAutofit/>
          </a:bodyPr>
          <a:lstStyle/>
          <a:p>
            <a:pPr marL="0" indent="0" algn="ctr">
              <a:buNone/>
            </a:pPr>
            <a:r>
              <a:rPr lang="zh-CN" altLang="en-US" b="1" dirty="0">
                <a:solidFill>
                  <a:srgbClr val="9A0001"/>
                </a:solidFill>
              </a:rPr>
              <a:t>成像过程</a:t>
            </a:r>
          </a:p>
        </p:txBody>
      </p:sp>
      <p:sp>
        <p:nvSpPr>
          <p:cNvPr id="62" name="箭头: 右 61">
            <a:extLst>
              <a:ext uri="{FF2B5EF4-FFF2-40B4-BE49-F238E27FC236}">
                <a16:creationId xmlns:a16="http://schemas.microsoft.com/office/drawing/2014/main" id="{38642423-626F-4857-8E5F-C8EC5BA0F453}"/>
              </a:ext>
            </a:extLst>
          </p:cNvPr>
          <p:cNvSpPr/>
          <p:nvPr/>
        </p:nvSpPr>
        <p:spPr>
          <a:xfrm>
            <a:off x="3419468" y="3686338"/>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右 62">
            <a:extLst>
              <a:ext uri="{FF2B5EF4-FFF2-40B4-BE49-F238E27FC236}">
                <a16:creationId xmlns:a16="http://schemas.microsoft.com/office/drawing/2014/main" id="{640B2C05-73E1-4C41-B6CD-6B376D0DB41E}"/>
              </a:ext>
            </a:extLst>
          </p:cNvPr>
          <p:cNvSpPr/>
          <p:nvPr/>
        </p:nvSpPr>
        <p:spPr>
          <a:xfrm>
            <a:off x="5827152" y="3669746"/>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101388E3-4A84-4E52-8180-A357B2450489}"/>
              </a:ext>
            </a:extLst>
          </p:cNvPr>
          <p:cNvSpPr/>
          <p:nvPr/>
        </p:nvSpPr>
        <p:spPr>
          <a:xfrm>
            <a:off x="8036856" y="3685473"/>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右大括号 68">
            <a:extLst>
              <a:ext uri="{FF2B5EF4-FFF2-40B4-BE49-F238E27FC236}">
                <a16:creationId xmlns:a16="http://schemas.microsoft.com/office/drawing/2014/main" id="{6334A82C-A6F5-4EC1-A388-7836983EC42C}"/>
              </a:ext>
            </a:extLst>
          </p:cNvPr>
          <p:cNvSpPr/>
          <p:nvPr/>
        </p:nvSpPr>
        <p:spPr>
          <a:xfrm rot="5400000">
            <a:off x="7924438" y="4173079"/>
            <a:ext cx="573427" cy="291809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9A76EA48-F050-4873-9508-C9D690100838}"/>
              </a:ext>
            </a:extLst>
          </p:cNvPr>
          <p:cNvSpPr txBox="1"/>
          <p:nvPr/>
        </p:nvSpPr>
        <p:spPr>
          <a:xfrm>
            <a:off x="7184860" y="5981409"/>
            <a:ext cx="2223715"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成像平面转化成图像</a:t>
            </a:r>
          </a:p>
        </p:txBody>
      </p:sp>
      <p:grpSp>
        <p:nvGrpSpPr>
          <p:cNvPr id="90" name="组合 89">
            <a:extLst>
              <a:ext uri="{FF2B5EF4-FFF2-40B4-BE49-F238E27FC236}">
                <a16:creationId xmlns:a16="http://schemas.microsoft.com/office/drawing/2014/main" id="{2B6C8DC7-B591-4CD7-A294-301928A6F8AF}"/>
              </a:ext>
            </a:extLst>
          </p:cNvPr>
          <p:cNvGrpSpPr/>
          <p:nvPr/>
        </p:nvGrpSpPr>
        <p:grpSpPr>
          <a:xfrm>
            <a:off x="2126076" y="2877601"/>
            <a:ext cx="1463347" cy="1954187"/>
            <a:chOff x="508986" y="4305267"/>
            <a:chExt cx="1463347" cy="1954187"/>
          </a:xfrm>
        </p:grpSpPr>
        <p:grpSp>
          <p:nvGrpSpPr>
            <p:cNvPr id="91" name="组合 90">
              <a:extLst>
                <a:ext uri="{FF2B5EF4-FFF2-40B4-BE49-F238E27FC236}">
                  <a16:creationId xmlns:a16="http://schemas.microsoft.com/office/drawing/2014/main" id="{BB4D70D0-EDD4-40CA-A498-2DB01B9ACDDC}"/>
                </a:ext>
              </a:extLst>
            </p:cNvPr>
            <p:cNvGrpSpPr/>
            <p:nvPr/>
          </p:nvGrpSpPr>
          <p:grpSpPr>
            <a:xfrm>
              <a:off x="679364" y="4305267"/>
              <a:ext cx="1136657" cy="1576886"/>
              <a:chOff x="397574" y="4062531"/>
              <a:chExt cx="1136657" cy="1576886"/>
            </a:xfrm>
          </p:grpSpPr>
          <p:grpSp>
            <p:nvGrpSpPr>
              <p:cNvPr id="93" name="组合 92">
                <a:extLst>
                  <a:ext uri="{FF2B5EF4-FFF2-40B4-BE49-F238E27FC236}">
                    <a16:creationId xmlns:a16="http://schemas.microsoft.com/office/drawing/2014/main" id="{6C5D89E6-AFE3-447D-ABAA-63B1AFB46A68}"/>
                  </a:ext>
                </a:extLst>
              </p:cNvPr>
              <p:cNvGrpSpPr/>
              <p:nvPr/>
            </p:nvGrpSpPr>
            <p:grpSpPr>
              <a:xfrm>
                <a:off x="491946" y="4293096"/>
                <a:ext cx="731674" cy="1224136"/>
                <a:chOff x="6468610" y="1412776"/>
                <a:chExt cx="731674" cy="1224136"/>
              </a:xfrm>
            </p:grpSpPr>
            <p:sp>
              <p:nvSpPr>
                <p:cNvPr id="97" name="椭圆 96">
                  <a:extLst>
                    <a:ext uri="{FF2B5EF4-FFF2-40B4-BE49-F238E27FC236}">
                      <a16:creationId xmlns:a16="http://schemas.microsoft.com/office/drawing/2014/main" id="{17CF4065-4526-4811-AA5F-90342D951898}"/>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8" name="直接箭头连接符 97">
                  <a:extLst>
                    <a:ext uri="{FF2B5EF4-FFF2-40B4-BE49-F238E27FC236}">
                      <a16:creationId xmlns:a16="http://schemas.microsoft.com/office/drawing/2014/main" id="{B60B8706-25E3-4241-A0E1-82CC177CD5C5}"/>
                    </a:ext>
                  </a:extLst>
                </p:cNvPr>
                <p:cNvCxnSpPr>
                  <a:cxnSpLocks/>
                  <a:stCxn id="97"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86612A22-2D48-4FA3-8707-2ED5201E9889}"/>
                    </a:ext>
                  </a:extLst>
                </p:cNvPr>
                <p:cNvCxnSpPr>
                  <a:cxnSpLocks/>
                  <a:stCxn id="97" idx="6"/>
                </p:cNvCxnSpPr>
                <p:nvPr/>
              </p:nvCxnSpPr>
              <p:spPr>
                <a:xfrm flipH="1">
                  <a:off x="6468610" y="2168856"/>
                  <a:ext cx="731674"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CE29A1E7-A484-463A-890D-9E790DC46018}"/>
                    </a:ext>
                  </a:extLst>
                </p:cNvPr>
                <p:cNvCxnSpPr>
                  <a:cxnSpLocks/>
                  <a:stCxn id="97"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94" name="文本框 93">
                <a:extLst>
                  <a:ext uri="{FF2B5EF4-FFF2-40B4-BE49-F238E27FC236}">
                    <a16:creationId xmlns:a16="http://schemas.microsoft.com/office/drawing/2014/main" id="{07592BF0-B919-4AF1-B30A-D275001A21CF}"/>
                  </a:ext>
                </a:extLst>
              </p:cNvPr>
              <p:cNvSpPr txBox="1"/>
              <p:nvPr/>
            </p:nvSpPr>
            <p:spPr>
              <a:xfrm>
                <a:off x="904248" y="5270085"/>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文本框 94">
                <a:extLst>
                  <a:ext uri="{FF2B5EF4-FFF2-40B4-BE49-F238E27FC236}">
                    <a16:creationId xmlns:a16="http://schemas.microsoft.com/office/drawing/2014/main" id="{0A671BB6-0514-4495-BC22-C258993AF6EA}"/>
                  </a:ext>
                </a:extLst>
              </p:cNvPr>
              <p:cNvSpPr txBox="1"/>
              <p:nvPr/>
            </p:nvSpPr>
            <p:spPr>
              <a:xfrm>
                <a:off x="1165263" y="4062531"/>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文本框 95">
                <a:extLst>
                  <a:ext uri="{FF2B5EF4-FFF2-40B4-BE49-F238E27FC236}">
                    <a16:creationId xmlns:a16="http://schemas.microsoft.com/office/drawing/2014/main" id="{88B8FEFA-0895-4266-9FAC-AD2C28D02156}"/>
                  </a:ext>
                </a:extLst>
              </p:cNvPr>
              <p:cNvSpPr txBox="1"/>
              <p:nvPr/>
            </p:nvSpPr>
            <p:spPr>
              <a:xfrm>
                <a:off x="397574" y="4686602"/>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2" name="文本框 91">
              <a:extLst>
                <a:ext uri="{FF2B5EF4-FFF2-40B4-BE49-F238E27FC236}">
                  <a16:creationId xmlns:a16="http://schemas.microsoft.com/office/drawing/2014/main" id="{D2922D8A-1845-42CD-9119-8C69A8368E4B}"/>
                </a:ext>
              </a:extLst>
            </p:cNvPr>
            <p:cNvSpPr txBox="1"/>
            <p:nvPr/>
          </p:nvSpPr>
          <p:spPr>
            <a:xfrm>
              <a:off x="508986"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a:t>
              </a:r>
            </a:p>
          </p:txBody>
        </p:sp>
      </p:grpSp>
      <p:grpSp>
        <p:nvGrpSpPr>
          <p:cNvPr id="101" name="组合 100">
            <a:extLst>
              <a:ext uri="{FF2B5EF4-FFF2-40B4-BE49-F238E27FC236}">
                <a16:creationId xmlns:a16="http://schemas.microsoft.com/office/drawing/2014/main" id="{C39180CF-8EBC-431D-9612-D7DCB9CF8859}"/>
              </a:ext>
            </a:extLst>
          </p:cNvPr>
          <p:cNvGrpSpPr/>
          <p:nvPr/>
        </p:nvGrpSpPr>
        <p:grpSpPr>
          <a:xfrm>
            <a:off x="4235970" y="2803875"/>
            <a:ext cx="1463347" cy="2027913"/>
            <a:chOff x="2655219" y="4231541"/>
            <a:chExt cx="1463347" cy="2027913"/>
          </a:xfrm>
        </p:grpSpPr>
        <p:grpSp>
          <p:nvGrpSpPr>
            <p:cNvPr id="102" name="组合 101">
              <a:extLst>
                <a:ext uri="{FF2B5EF4-FFF2-40B4-BE49-F238E27FC236}">
                  <a16:creationId xmlns:a16="http://schemas.microsoft.com/office/drawing/2014/main" id="{A304590F-F813-475F-BE15-2A38328FD26D}"/>
                </a:ext>
              </a:extLst>
            </p:cNvPr>
            <p:cNvGrpSpPr/>
            <p:nvPr/>
          </p:nvGrpSpPr>
          <p:grpSpPr>
            <a:xfrm>
              <a:off x="2809999" y="4231541"/>
              <a:ext cx="1234352" cy="1632202"/>
              <a:chOff x="2153795" y="3992453"/>
              <a:chExt cx="1234352" cy="1632202"/>
            </a:xfrm>
          </p:grpSpPr>
          <p:grpSp>
            <p:nvGrpSpPr>
              <p:cNvPr id="104" name="组合 103">
                <a:extLst>
                  <a:ext uri="{FF2B5EF4-FFF2-40B4-BE49-F238E27FC236}">
                    <a16:creationId xmlns:a16="http://schemas.microsoft.com/office/drawing/2014/main" id="{990A9415-DCE5-4236-A27A-A40A9621358A}"/>
                  </a:ext>
                </a:extLst>
              </p:cNvPr>
              <p:cNvGrpSpPr/>
              <p:nvPr/>
            </p:nvGrpSpPr>
            <p:grpSpPr>
              <a:xfrm>
                <a:off x="2212474" y="4296744"/>
                <a:ext cx="842705" cy="1224136"/>
                <a:chOff x="6357579" y="1412776"/>
                <a:chExt cx="842705" cy="1224136"/>
              </a:xfrm>
            </p:grpSpPr>
            <p:sp>
              <p:nvSpPr>
                <p:cNvPr id="108" name="椭圆 107">
                  <a:extLst>
                    <a:ext uri="{FF2B5EF4-FFF2-40B4-BE49-F238E27FC236}">
                      <a16:creationId xmlns:a16="http://schemas.microsoft.com/office/drawing/2014/main" id="{6C6C69FE-F3A7-4AD1-B49B-3557948BE7BF}"/>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9" name="直接箭头连接符 108">
                  <a:extLst>
                    <a:ext uri="{FF2B5EF4-FFF2-40B4-BE49-F238E27FC236}">
                      <a16:creationId xmlns:a16="http://schemas.microsoft.com/office/drawing/2014/main" id="{CC3792DA-1A9D-4D01-BC99-308ED3534F37}"/>
                    </a:ext>
                  </a:extLst>
                </p:cNvPr>
                <p:cNvCxnSpPr>
                  <a:cxnSpLocks/>
                  <a:stCxn id="108"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D2FFFF24-3E00-4FCA-95EF-2618DD4F9958}"/>
                    </a:ext>
                  </a:extLst>
                </p:cNvPr>
                <p:cNvCxnSpPr>
                  <a:cxnSpLocks/>
                  <a:stCxn id="108" idx="6"/>
                </p:cNvCxnSpPr>
                <p:nvPr/>
              </p:nvCxnSpPr>
              <p:spPr>
                <a:xfrm flipH="1">
                  <a:off x="6357579" y="2168856"/>
                  <a:ext cx="8427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A598FC95-FC82-4BBA-9467-29328F715020}"/>
                    </a:ext>
                  </a:extLst>
                </p:cNvPr>
                <p:cNvCxnSpPr>
                  <a:cxnSpLocks/>
                  <a:stCxn id="108"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5" name="文本框 104">
                <a:extLst>
                  <a:ext uri="{FF2B5EF4-FFF2-40B4-BE49-F238E27FC236}">
                    <a16:creationId xmlns:a16="http://schemas.microsoft.com/office/drawing/2014/main" id="{7D931B7A-86BC-4F54-9320-945FE7D3845F}"/>
                  </a:ext>
                </a:extLst>
              </p:cNvPr>
              <p:cNvSpPr txBox="1"/>
              <p:nvPr/>
            </p:nvSpPr>
            <p:spPr>
              <a:xfrm>
                <a:off x="2730689" y="525532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文本框 105">
                <a:extLst>
                  <a:ext uri="{FF2B5EF4-FFF2-40B4-BE49-F238E27FC236}">
                    <a16:creationId xmlns:a16="http://schemas.microsoft.com/office/drawing/2014/main" id="{F0B963E0-10DB-4C70-9090-0F4912D6B1D2}"/>
                  </a:ext>
                </a:extLst>
              </p:cNvPr>
              <p:cNvSpPr txBox="1"/>
              <p:nvPr/>
            </p:nvSpPr>
            <p:spPr>
              <a:xfrm>
                <a:off x="3019179" y="399245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文本框 106">
                <a:extLst>
                  <a:ext uri="{FF2B5EF4-FFF2-40B4-BE49-F238E27FC236}">
                    <a16:creationId xmlns:a16="http://schemas.microsoft.com/office/drawing/2014/main" id="{9234241A-F31A-4205-B0CF-DF64545A7E5A}"/>
                  </a:ext>
                </a:extLst>
              </p:cNvPr>
              <p:cNvSpPr txBox="1"/>
              <p:nvPr/>
            </p:nvSpPr>
            <p:spPr>
              <a:xfrm>
                <a:off x="2153795" y="4690250"/>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03" name="文本框 102">
              <a:extLst>
                <a:ext uri="{FF2B5EF4-FFF2-40B4-BE49-F238E27FC236}">
                  <a16:creationId xmlns:a16="http://schemas.microsoft.com/office/drawing/2014/main" id="{6DF469EE-577B-42FF-8211-CD7B56E85810}"/>
                </a:ext>
              </a:extLst>
            </p:cNvPr>
            <p:cNvSpPr txBox="1"/>
            <p:nvPr/>
          </p:nvSpPr>
          <p:spPr>
            <a:xfrm>
              <a:off x="2655219"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相机坐标系</a:t>
              </a:r>
            </a:p>
          </p:txBody>
        </p:sp>
      </p:grpSp>
      <p:sp>
        <p:nvSpPr>
          <p:cNvPr id="88" name="任意多边形: 形状 87">
            <a:extLst>
              <a:ext uri="{FF2B5EF4-FFF2-40B4-BE49-F238E27FC236}">
                <a16:creationId xmlns:a16="http://schemas.microsoft.com/office/drawing/2014/main" id="{39AB81CA-1436-4736-9C14-AF20ED77A062}"/>
              </a:ext>
            </a:extLst>
          </p:cNvPr>
          <p:cNvSpPr/>
          <p:nvPr/>
        </p:nvSpPr>
        <p:spPr>
          <a:xfrm>
            <a:off x="2940436" y="2546954"/>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B050"/>
              </a:solidFill>
            </a:endParaRPr>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74A08D6F-EDBD-4EC0-AA8C-67A0F983D7D3}"/>
                  </a:ext>
                </a:extLst>
              </p:cNvPr>
              <p:cNvSpPr txBox="1"/>
              <p:nvPr/>
            </p:nvSpPr>
            <p:spPr>
              <a:xfrm>
                <a:off x="3189988" y="1708271"/>
                <a:ext cx="1534394" cy="688394"/>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1700" i="1">
                          <a:solidFill>
                            <a:srgbClr val="00B050"/>
                          </a:solidFill>
                          <a:latin typeface="Cambria Math" panose="02040503050406030204" pitchFamily="18" charset="0"/>
                        </a:rPr>
                        <m:t>𝑅</m:t>
                      </m:r>
                      <m:d>
                        <m:dPr>
                          <m:begChr m:val="["/>
                          <m:endChr m:val="]"/>
                          <m:ctrlPr>
                            <a:rPr lang="en-US" altLang="zh-CN" sz="1700" b="0" i="1" smtClean="0">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𝑋</m:t>
                                </m:r>
                              </m:e>
                            </m:mr>
                            <m:mr>
                              <m:e>
                                <m:r>
                                  <a:rPr lang="en-US" altLang="zh-CN" sz="1700" b="0" i="1" smtClean="0">
                                    <a:solidFill>
                                      <a:srgbClr val="00B050"/>
                                    </a:solidFill>
                                    <a:latin typeface="Cambria Math" panose="02040503050406030204" pitchFamily="18" charset="0"/>
                                  </a:rPr>
                                  <m:t>𝑌</m:t>
                                </m:r>
                              </m:e>
                            </m:mr>
                            <m:mr>
                              <m:e>
                                <m:r>
                                  <a:rPr lang="en-US" altLang="zh-CN" sz="1700" b="0" i="1" smtClean="0">
                                    <a:solidFill>
                                      <a:srgbClr val="00B050"/>
                                    </a:solidFill>
                                    <a:latin typeface="Cambria Math" panose="02040503050406030204" pitchFamily="18" charset="0"/>
                                  </a:rPr>
                                  <m:t>𝑍</m:t>
                                </m:r>
                              </m:e>
                            </m:mr>
                          </m:m>
                        </m:e>
                      </m:d>
                      <m:r>
                        <a:rPr lang="en-US" altLang="zh-CN" sz="1700" b="0" i="1" smtClean="0">
                          <a:solidFill>
                            <a:srgbClr val="00B050"/>
                          </a:solidFill>
                          <a:latin typeface="Cambria Math" panose="02040503050406030204" pitchFamily="18" charset="0"/>
                        </a:rPr>
                        <m:t>+</m:t>
                      </m:r>
                      <m:r>
                        <a:rPr lang="en-US" altLang="zh-CN" sz="1700" i="1">
                          <a:solidFill>
                            <a:srgbClr val="00B050"/>
                          </a:solidFill>
                          <a:latin typeface="Cambria Math" panose="02040503050406030204" pitchFamily="18" charset="0"/>
                        </a:rPr>
                        <m:t>𝑇</m:t>
                      </m:r>
                      <m:r>
                        <a:rPr lang="en-US" altLang="zh-CN" sz="1700" b="0" i="1" smtClean="0">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𝑥</m:t>
                                </m:r>
                              </m:e>
                            </m:mr>
                            <m:mr>
                              <m:e>
                                <m:r>
                                  <a:rPr lang="en-US" altLang="zh-CN" sz="1700" b="0" i="1" smtClean="0">
                                    <a:solidFill>
                                      <a:srgbClr val="00B050"/>
                                    </a:solidFill>
                                    <a:latin typeface="Cambria Math" panose="02040503050406030204" pitchFamily="18" charset="0"/>
                                  </a:rPr>
                                  <m:t>𝑦</m:t>
                                </m:r>
                              </m:e>
                            </m:mr>
                            <m:mr>
                              <m:e>
                                <m:r>
                                  <a:rPr lang="en-US" altLang="zh-CN" sz="1700" b="0" i="1" smtClean="0">
                                    <a:solidFill>
                                      <a:srgbClr val="00B050"/>
                                    </a:solidFill>
                                    <a:latin typeface="Cambria Math" panose="02040503050406030204" pitchFamily="18" charset="0"/>
                                  </a:rPr>
                                  <m:t>𝑧</m:t>
                                </m:r>
                              </m:e>
                            </m:mr>
                          </m:m>
                        </m:e>
                      </m:d>
                    </m:oMath>
                  </m:oMathPara>
                </a14:m>
                <a:endParaRPr lang="zh-CN" altLang="en-US" sz="1700" dirty="0">
                  <a:solidFill>
                    <a:srgbClr val="00B050"/>
                  </a:solidFill>
                </a:endParaRPr>
              </a:p>
            </p:txBody>
          </p:sp>
        </mc:Choice>
        <mc:Fallback xmlns="">
          <p:sp>
            <p:nvSpPr>
              <p:cNvPr id="89" name="文本框 88">
                <a:extLst>
                  <a:ext uri="{FF2B5EF4-FFF2-40B4-BE49-F238E27FC236}">
                    <a16:creationId xmlns:a16="http://schemas.microsoft.com/office/drawing/2014/main" id="{74A08D6F-EDBD-4EC0-AA8C-67A0F983D7D3}"/>
                  </a:ext>
                </a:extLst>
              </p:cNvPr>
              <p:cNvSpPr txBox="1">
                <a:spLocks noRot="1" noChangeAspect="1" noMove="1" noResize="1" noEditPoints="1" noAdjustHandles="1" noChangeArrowheads="1" noChangeShapeType="1" noTextEdit="1"/>
              </p:cNvSpPr>
              <p:nvPr/>
            </p:nvSpPr>
            <p:spPr>
              <a:xfrm>
                <a:off x="3189988" y="1708271"/>
                <a:ext cx="1534394" cy="688394"/>
              </a:xfrm>
              <a:prstGeom prst="rect">
                <a:avLst/>
              </a:prstGeom>
              <a:blipFill>
                <a:blip r:embed="rId8"/>
                <a:stretch>
                  <a:fillRect/>
                </a:stretch>
              </a:blipFill>
              <a:ln>
                <a:noFill/>
              </a:ln>
            </p:spPr>
            <p:txBody>
              <a:bodyPr/>
              <a:lstStyle/>
              <a:p>
                <a:r>
                  <a:rPr lang="en-US">
                    <a:noFill/>
                  </a:rPr>
                  <a:t> </a:t>
                </a:r>
              </a:p>
            </p:txBody>
          </p:sp>
        </mc:Fallback>
      </mc:AlternateContent>
      <p:sp>
        <p:nvSpPr>
          <p:cNvPr id="112" name="任意多边形: 形状 111">
            <a:extLst>
              <a:ext uri="{FF2B5EF4-FFF2-40B4-BE49-F238E27FC236}">
                <a16:creationId xmlns:a16="http://schemas.microsoft.com/office/drawing/2014/main" id="{FB2BEF6A-C9F6-4F8C-A80C-F1B0F0C47692}"/>
              </a:ext>
            </a:extLst>
          </p:cNvPr>
          <p:cNvSpPr/>
          <p:nvPr/>
        </p:nvSpPr>
        <p:spPr>
          <a:xfrm>
            <a:off x="5114354" y="2528779"/>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B050"/>
              </a:solidFill>
            </a:endParaRPr>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08DD17BF-17CC-4B3A-9C41-D77435FE0885}"/>
                  </a:ext>
                </a:extLst>
              </p:cNvPr>
              <p:cNvSpPr txBox="1"/>
              <p:nvPr/>
            </p:nvSpPr>
            <p:spPr>
              <a:xfrm>
                <a:off x="5041125" y="1680500"/>
                <a:ext cx="2179956" cy="720518"/>
              </a:xfrm>
              <a:prstGeom prst="rect">
                <a:avLst/>
              </a:prstGeom>
              <a:noFill/>
              <a:ln>
                <a:noFill/>
              </a:ln>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f>
                        <m:fPr>
                          <m:ctrlPr>
                            <a:rPr lang="en-US" altLang="zh-CN" sz="1700" i="1" smtClean="0">
                              <a:solidFill>
                                <a:srgbClr val="00B050"/>
                              </a:solidFill>
                              <a:latin typeface="Cambria Math" panose="02040503050406030204" pitchFamily="18" charset="0"/>
                            </a:rPr>
                          </m:ctrlPr>
                        </m:fPr>
                        <m:num>
                          <m:r>
                            <a:rPr lang="en-US" altLang="zh-CN" sz="1700" b="0" i="1" smtClean="0">
                              <a:solidFill>
                                <a:srgbClr val="00B050"/>
                              </a:solidFill>
                              <a:latin typeface="Cambria Math" panose="02040503050406030204" pitchFamily="18" charset="0"/>
                            </a:rPr>
                            <m:t>1</m:t>
                          </m:r>
                        </m:num>
                        <m:den>
                          <m:r>
                            <a:rPr lang="en-US" altLang="zh-CN" sz="1700" b="0" i="1" smtClean="0">
                              <a:solidFill>
                                <a:srgbClr val="00B050"/>
                              </a:solidFill>
                              <a:latin typeface="Cambria Math" panose="02040503050406030204" pitchFamily="18" charset="0"/>
                            </a:rPr>
                            <m:t>𝑧</m:t>
                          </m:r>
                        </m:den>
                      </m:f>
                      <m:d>
                        <m:dPr>
                          <m:begChr m:val="["/>
                          <m:endChr m:val="]"/>
                          <m:ctrlPr>
                            <a:rPr lang="en-US" altLang="zh-CN" sz="1700" i="1">
                              <a:solidFill>
                                <a:srgbClr val="00B050"/>
                              </a:solidFill>
                              <a:latin typeface="Cambria Math" panose="02040503050406030204" pitchFamily="18" charset="0"/>
                            </a:rPr>
                          </m:ctrlPr>
                        </m:dPr>
                        <m:e>
                          <m:m>
                            <m:mPr>
                              <m:mcs>
                                <m:mc>
                                  <m:mcPr>
                                    <m:count m:val="3"/>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1</m:t>
                                </m:r>
                              </m:e>
                            </m:mr>
                          </m:m>
                        </m:e>
                      </m:d>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𝑥</m:t>
                                </m:r>
                              </m:e>
                            </m:mr>
                            <m:mr>
                              <m:e>
                                <m:r>
                                  <a:rPr lang="en-US" altLang="zh-CN" sz="1700" i="1">
                                    <a:solidFill>
                                      <a:srgbClr val="00B050"/>
                                    </a:solidFill>
                                    <a:latin typeface="Cambria Math" panose="02040503050406030204" pitchFamily="18" charset="0"/>
                                  </a:rPr>
                                  <m:t>𝑦</m:t>
                                </m:r>
                              </m:e>
                            </m:mr>
                            <m:mr>
                              <m:e>
                                <m:r>
                                  <a:rPr lang="en-US" altLang="zh-CN" sz="1700" i="1">
                                    <a:solidFill>
                                      <a:srgbClr val="00B050"/>
                                    </a:solidFill>
                                    <a:latin typeface="Cambria Math" panose="02040503050406030204" pitchFamily="18" charset="0"/>
                                  </a:rPr>
                                  <m:t>𝑧</m:t>
                                </m:r>
                              </m:e>
                            </m:mr>
                          </m:m>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𝑥</m:t>
                                    </m:r>
                                  </m:e>
                                  <m:sup>
                                    <m:r>
                                      <a:rPr lang="en-US" altLang="zh-CN" sz="1700" i="1">
                                        <a:solidFill>
                                          <a:srgbClr val="00B050"/>
                                        </a:solidFill>
                                        <a:latin typeface="Cambria Math" panose="02040503050406030204" pitchFamily="18" charset="0"/>
                                      </a:rPr>
                                      <m:t>′</m:t>
                                    </m:r>
                                  </m:sup>
                                </m:sSup>
                              </m:e>
                            </m:m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𝑦</m:t>
                                    </m:r>
                                  </m:e>
                                  <m:sup>
                                    <m:r>
                                      <a:rPr lang="en-US" altLang="zh-CN" sz="1700" i="1">
                                        <a:solidFill>
                                          <a:srgbClr val="00B050"/>
                                        </a:solidFill>
                                        <a:latin typeface="Cambria Math" panose="02040503050406030204" pitchFamily="18" charset="0"/>
                                      </a:rPr>
                                      <m:t>′</m:t>
                                    </m:r>
                                  </m:sup>
                                </m:sSup>
                              </m:e>
                            </m:mr>
                            <m:mr>
                              <m:e>
                                <m:r>
                                  <a:rPr lang="en-US" altLang="zh-CN" sz="1700" b="0" i="1" smtClean="0">
                                    <a:solidFill>
                                      <a:srgbClr val="00B050"/>
                                    </a:solidFill>
                                    <a:latin typeface="Cambria Math" panose="02040503050406030204" pitchFamily="18" charset="0"/>
                                  </a:rPr>
                                  <m:t>1</m:t>
                                </m:r>
                              </m:e>
                            </m:mr>
                          </m:m>
                        </m:e>
                      </m:d>
                    </m:oMath>
                  </m:oMathPara>
                </a14:m>
                <a:endParaRPr lang="zh-CN" altLang="en-US" sz="1700" i="1" dirty="0">
                  <a:solidFill>
                    <a:srgbClr val="00B050"/>
                  </a:solidFill>
                  <a:latin typeface="Cambria Math" panose="02040503050406030204" pitchFamily="18" charset="0"/>
                </a:endParaRPr>
              </a:p>
            </p:txBody>
          </p:sp>
        </mc:Choice>
        <mc:Fallback xmlns="">
          <p:sp>
            <p:nvSpPr>
              <p:cNvPr id="113" name="文本框 112">
                <a:extLst>
                  <a:ext uri="{FF2B5EF4-FFF2-40B4-BE49-F238E27FC236}">
                    <a16:creationId xmlns:a16="http://schemas.microsoft.com/office/drawing/2014/main" id="{08DD17BF-17CC-4B3A-9C41-D77435FE0885}"/>
                  </a:ext>
                </a:extLst>
              </p:cNvPr>
              <p:cNvSpPr txBox="1">
                <a:spLocks noRot="1" noChangeAspect="1" noMove="1" noResize="1" noEditPoints="1" noAdjustHandles="1" noChangeArrowheads="1" noChangeShapeType="1" noTextEdit="1"/>
              </p:cNvSpPr>
              <p:nvPr/>
            </p:nvSpPr>
            <p:spPr>
              <a:xfrm>
                <a:off x="5041125" y="1680500"/>
                <a:ext cx="2179956" cy="720518"/>
              </a:xfrm>
              <a:prstGeom prst="rect">
                <a:avLst/>
              </a:prstGeom>
              <a:blipFill>
                <a:blip r:embed="rId9"/>
                <a:stretch>
                  <a:fillRect/>
                </a:stretch>
              </a:blipFill>
              <a:ln>
                <a:noFill/>
              </a:ln>
            </p:spPr>
            <p:txBody>
              <a:bodyPr/>
              <a:lstStyle/>
              <a:p>
                <a:r>
                  <a:rPr lang="en-US">
                    <a:noFill/>
                  </a:rPr>
                  <a:t> </a:t>
                </a:r>
              </a:p>
            </p:txBody>
          </p:sp>
        </mc:Fallback>
      </mc:AlternateContent>
      <p:sp>
        <p:nvSpPr>
          <p:cNvPr id="114" name="任意多边形: 形状 113">
            <a:extLst>
              <a:ext uri="{FF2B5EF4-FFF2-40B4-BE49-F238E27FC236}">
                <a16:creationId xmlns:a16="http://schemas.microsoft.com/office/drawing/2014/main" id="{33FE4FE3-3ABF-49A6-9260-BB966DAE0305}"/>
              </a:ext>
            </a:extLst>
          </p:cNvPr>
          <p:cNvSpPr/>
          <p:nvPr/>
        </p:nvSpPr>
        <p:spPr>
          <a:xfrm>
            <a:off x="7264912" y="2528779"/>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B050"/>
              </a:solidFill>
            </a:endParaRPr>
          </a:p>
        </p:txBody>
      </p: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6BF56D1A-63C4-41F7-A484-7CCFA704B921}"/>
                  </a:ext>
                </a:extLst>
              </p:cNvPr>
              <p:cNvSpPr txBox="1"/>
              <p:nvPr/>
            </p:nvSpPr>
            <p:spPr>
              <a:xfrm>
                <a:off x="7390680" y="1700196"/>
                <a:ext cx="1609094" cy="496161"/>
              </a:xfrm>
              <a:prstGeom prst="rect">
                <a:avLst/>
              </a:prstGeom>
              <a:noFill/>
              <a:ln>
                <a:noFill/>
              </a:ln>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sz="1700" i="1" smtClean="0">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𝑥</m:t>
                                  </m:r>
                                </m:e>
                                <m:sup>
                                  <m:r>
                                    <a:rPr lang="en-US" altLang="zh-CN" sz="1700" i="1">
                                      <a:solidFill>
                                        <a:srgbClr val="00B050"/>
                                      </a:solidFill>
                                      <a:latin typeface="Cambria Math" panose="02040503050406030204" pitchFamily="18" charset="0"/>
                                    </a:rPr>
                                    <m:t>′</m:t>
                                  </m:r>
                                </m:sup>
                              </m:sSup>
                            </m:e>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𝑦</m:t>
                                  </m:r>
                                </m:e>
                                <m:sup>
                                  <m:r>
                                    <a:rPr lang="en-US" altLang="zh-CN" sz="1700" i="1">
                                      <a:solidFill>
                                        <a:srgbClr val="00B050"/>
                                      </a:solidFill>
                                      <a:latin typeface="Cambria Math" panose="02040503050406030204" pitchFamily="18" charset="0"/>
                                    </a:rPr>
                                    <m:t>′</m:t>
                                  </m:r>
                                </m:sup>
                              </m:sSup>
                            </m:e>
                          </m:eqArr>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sSub>
                                <m:sSubPr>
                                  <m:ctrlPr>
                                    <a:rPr lang="en-US" altLang="zh-CN" sz="1700" i="1">
                                      <a:solidFill>
                                        <a:srgbClr val="00B050"/>
                                      </a:solidFill>
                                      <a:latin typeface="Cambria Math" panose="02040503050406030204" pitchFamily="18" charset="0"/>
                                    </a:rPr>
                                  </m:ctrlPr>
                                </m:sSubPr>
                                <m:e>
                                  <m:r>
                                    <a:rPr lang="en-US" altLang="zh-CN" sz="1700" i="1">
                                      <a:solidFill>
                                        <a:srgbClr val="00B050"/>
                                      </a:solidFill>
                                      <a:latin typeface="Cambria Math" panose="02040503050406030204" pitchFamily="18" charset="0"/>
                                    </a:rPr>
                                    <m:t>𝑐</m:t>
                                  </m:r>
                                </m:e>
                                <m:sub>
                                  <m:r>
                                    <a:rPr lang="en-US" altLang="zh-CN" sz="1700" i="1">
                                      <a:solidFill>
                                        <a:srgbClr val="00B050"/>
                                      </a:solidFill>
                                      <a:latin typeface="Cambria Math" panose="02040503050406030204" pitchFamily="18" charset="0"/>
                                    </a:rPr>
                                    <m:t>𝑥</m:t>
                                  </m:r>
                                </m:sub>
                              </m:sSub>
                            </m:e>
                            <m:e>
                              <m:sSub>
                                <m:sSubPr>
                                  <m:ctrlPr>
                                    <a:rPr lang="en-US" altLang="zh-CN" sz="1700" i="1">
                                      <a:solidFill>
                                        <a:srgbClr val="00B050"/>
                                      </a:solidFill>
                                      <a:latin typeface="Cambria Math" panose="02040503050406030204" pitchFamily="18" charset="0"/>
                                    </a:rPr>
                                  </m:ctrlPr>
                                </m:sSubPr>
                                <m:e>
                                  <m:r>
                                    <a:rPr lang="en-US" altLang="zh-CN" sz="1700" i="1">
                                      <a:solidFill>
                                        <a:srgbClr val="00B050"/>
                                      </a:solidFill>
                                      <a:latin typeface="Cambria Math" panose="02040503050406030204" pitchFamily="18" charset="0"/>
                                    </a:rPr>
                                    <m:t>𝑐</m:t>
                                  </m:r>
                                </m:e>
                                <m:sub>
                                  <m:r>
                                    <a:rPr lang="en-US" altLang="zh-CN" sz="1700" i="1">
                                      <a:solidFill>
                                        <a:srgbClr val="00B050"/>
                                      </a:solidFill>
                                      <a:latin typeface="Cambria Math" panose="02040503050406030204" pitchFamily="18" charset="0"/>
                                    </a:rPr>
                                    <m:t>𝑦</m:t>
                                  </m:r>
                                </m:sub>
                              </m:sSub>
                            </m:e>
                          </m:eqArr>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r>
                                <m:rPr>
                                  <m:sty m:val="p"/>
                                </m:rPr>
                                <a:rPr lang="en-US" altLang="zh-CN" sz="1700" i="1">
                                  <a:solidFill>
                                    <a:srgbClr val="00B050"/>
                                  </a:solidFill>
                                  <a:latin typeface="Cambria Math" panose="02040503050406030204" pitchFamily="18" charset="0"/>
                                </a:rPr>
                                <m:t>u</m:t>
                              </m:r>
                            </m:e>
                            <m:e>
                              <m:r>
                                <a:rPr lang="en-US" altLang="zh-CN" sz="1700" b="0" i="1" smtClean="0">
                                  <a:solidFill>
                                    <a:srgbClr val="00B050"/>
                                  </a:solidFill>
                                  <a:latin typeface="Cambria Math" panose="02040503050406030204" pitchFamily="18" charset="0"/>
                                </a:rPr>
                                <m:t>𝑣</m:t>
                              </m:r>
                            </m:e>
                          </m:eqArr>
                        </m:e>
                      </m:d>
                    </m:oMath>
                  </m:oMathPara>
                </a14:m>
                <a:endParaRPr lang="zh-CN" altLang="en-US" sz="1700" i="1" dirty="0">
                  <a:solidFill>
                    <a:srgbClr val="00B050"/>
                  </a:solidFill>
                  <a:latin typeface="Cambria Math" panose="02040503050406030204" pitchFamily="18" charset="0"/>
                </a:endParaRPr>
              </a:p>
            </p:txBody>
          </p:sp>
        </mc:Choice>
        <mc:Fallback xmlns="">
          <p:sp>
            <p:nvSpPr>
              <p:cNvPr id="115" name="文本框 114">
                <a:extLst>
                  <a:ext uri="{FF2B5EF4-FFF2-40B4-BE49-F238E27FC236}">
                    <a16:creationId xmlns:a16="http://schemas.microsoft.com/office/drawing/2014/main" id="{6BF56D1A-63C4-41F7-A484-7CCFA704B921}"/>
                  </a:ext>
                </a:extLst>
              </p:cNvPr>
              <p:cNvSpPr txBox="1">
                <a:spLocks noRot="1" noChangeAspect="1" noMove="1" noResize="1" noEditPoints="1" noAdjustHandles="1" noChangeArrowheads="1" noChangeShapeType="1" noTextEdit="1"/>
              </p:cNvSpPr>
              <p:nvPr/>
            </p:nvSpPr>
            <p:spPr>
              <a:xfrm>
                <a:off x="7390680" y="1700196"/>
                <a:ext cx="1609094" cy="496161"/>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E15593E-3E6B-973A-B6A3-581A6F82F991}"/>
                  </a:ext>
                </a:extLst>
              </p:cNvPr>
              <p:cNvSpPr txBox="1"/>
              <p:nvPr/>
            </p:nvSpPr>
            <p:spPr>
              <a:xfrm>
                <a:off x="9178916" y="1830486"/>
                <a:ext cx="2560320" cy="585930"/>
              </a:xfrm>
              <a:prstGeom prst="rect">
                <a:avLst/>
              </a:prstGeom>
              <a:noFill/>
            </p:spPr>
            <p:txBody>
              <a:bodyPr wrap="square" rtlCol="0">
                <a:spAutoFit/>
              </a:bodyPr>
              <a:lstStyle/>
              <a:p>
                <a:r>
                  <a:rPr lang="en-CN" dirty="0">
                    <a:latin typeface="Microsoft YaHei" panose="020B0503020204020204" pitchFamily="34" charset="-122"/>
                    <a:ea typeface="Microsoft YaHei" panose="020B0503020204020204" pitchFamily="34" charset="-122"/>
                  </a:rPr>
                  <a:t>其中</a:t>
                </a:r>
                <a:r>
                  <a:rPr lang="zh-CN" altLang="en-US" dirty="0">
                    <a:latin typeface="Microsoft YaHei" panose="020B0503020204020204" pitchFamily="34" charset="-122"/>
                    <a:ea typeface="Microsoft YaHei" panose="020B0503020204020204" pitchFamily="34" charset="-122"/>
                  </a:rPr>
                  <a:t>，</a:t>
                </a:r>
                <a:r>
                  <a:rPr lang="en-US" altLang="zh-CN" dirty="0">
                    <a:solidFill>
                      <a:srgbClr val="00B050"/>
                    </a:solidFill>
                  </a:rPr>
                  <a:t> </a:t>
                </a:r>
                <a14:m>
                  <m:oMath xmlns:m="http://schemas.openxmlformats.org/officeDocument/2006/math">
                    <m:d>
                      <m:dPr>
                        <m:begChr m:val="["/>
                        <m:endChr m:val="]"/>
                        <m:ctrlPr>
                          <a:rPr lang="en-US" altLang="zh-CN" i="1">
                            <a:solidFill>
                              <a:srgbClr val="00B050"/>
                            </a:solidFill>
                            <a:latin typeface="Cambria Math" panose="02040503050406030204" pitchFamily="18" charset="0"/>
                          </a:rPr>
                        </m:ctrlPr>
                      </m:dPr>
                      <m:e>
                        <m:eqArr>
                          <m:eqArrPr>
                            <m:ctrlPr>
                              <a:rPr lang="en-US" altLang="zh-CN" i="1">
                                <a:solidFill>
                                  <a:srgbClr val="00B050"/>
                                </a:solidFill>
                                <a:latin typeface="Cambria Math" panose="02040503050406030204" pitchFamily="18" charset="0"/>
                              </a:rPr>
                            </m:ctrlPr>
                          </m:eqArr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𝑐</m:t>
                                </m:r>
                              </m:e>
                              <m:sub>
                                <m:r>
                                  <a:rPr lang="en-US" altLang="zh-CN" i="1">
                                    <a:solidFill>
                                      <a:srgbClr val="00B050"/>
                                    </a:solidFill>
                                    <a:latin typeface="Cambria Math" panose="02040503050406030204" pitchFamily="18" charset="0"/>
                                  </a:rPr>
                                  <m:t>𝑥</m:t>
                                </m:r>
                              </m:sub>
                            </m:sSub>
                          </m:e>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𝑐</m:t>
                                </m:r>
                              </m:e>
                              <m:sub>
                                <m:r>
                                  <a:rPr lang="en-US" altLang="zh-CN" i="1">
                                    <a:solidFill>
                                      <a:srgbClr val="00B050"/>
                                    </a:solidFill>
                                    <a:latin typeface="Cambria Math" panose="02040503050406030204" pitchFamily="18" charset="0"/>
                                  </a:rPr>
                                  <m:t>𝑦</m:t>
                                </m:r>
                              </m:sub>
                            </m:sSub>
                          </m:e>
                        </m:eqArr>
                      </m:e>
                    </m:d>
                  </m:oMath>
                </a14:m>
                <a:r>
                  <a:rPr lang="zh-CN" altLang="en-US" dirty="0">
                    <a:latin typeface="Microsoft YaHei" panose="020B0503020204020204" pitchFamily="34" charset="-122"/>
                    <a:ea typeface="Microsoft YaHei" panose="020B0503020204020204" pitchFamily="34" charset="-122"/>
                  </a:rPr>
                  <a:t> 是偏移向量</a:t>
                </a:r>
                <a:endParaRPr lang="en-CN" dirty="0">
                  <a:latin typeface="Microsoft YaHei" panose="020B0503020204020204" pitchFamily="34" charset="-122"/>
                  <a:ea typeface="Microsoft YaHei" panose="020B0503020204020204" pitchFamily="34" charset="-122"/>
                </a:endParaRPr>
              </a:p>
            </p:txBody>
          </p:sp>
        </mc:Choice>
        <mc:Fallback xmlns="">
          <p:sp>
            <p:nvSpPr>
              <p:cNvPr id="3" name="TextBox 2">
                <a:extLst>
                  <a:ext uri="{FF2B5EF4-FFF2-40B4-BE49-F238E27FC236}">
                    <a16:creationId xmlns:a16="http://schemas.microsoft.com/office/drawing/2014/main" id="{8E15593E-3E6B-973A-B6A3-581A6F82F991}"/>
                  </a:ext>
                </a:extLst>
              </p:cNvPr>
              <p:cNvSpPr txBox="1">
                <a:spLocks noRot="1" noChangeAspect="1" noMove="1" noResize="1" noEditPoints="1" noAdjustHandles="1" noChangeArrowheads="1" noChangeShapeType="1" noTextEdit="1"/>
              </p:cNvSpPr>
              <p:nvPr/>
            </p:nvSpPr>
            <p:spPr>
              <a:xfrm>
                <a:off x="9178916" y="1830486"/>
                <a:ext cx="2560320" cy="585930"/>
              </a:xfrm>
              <a:prstGeom prst="rect">
                <a:avLst/>
              </a:prstGeom>
              <a:blipFill>
                <a:blip r:embed="rId11"/>
                <a:stretch>
                  <a:fillRect l="-2143" r="-1429"/>
                </a:stretch>
              </a:blipFill>
            </p:spPr>
            <p:txBody>
              <a:bodyPr/>
              <a:lstStyle/>
              <a:p>
                <a:r>
                  <a:rPr lang="en-US">
                    <a:noFill/>
                  </a:rPr>
                  <a:t> </a:t>
                </a:r>
              </a:p>
            </p:txBody>
          </p:sp>
        </mc:Fallback>
      </mc:AlternateContent>
      <p:cxnSp>
        <p:nvCxnSpPr>
          <p:cNvPr id="5" name="直接连接符 4">
            <a:extLst>
              <a:ext uri="{FF2B5EF4-FFF2-40B4-BE49-F238E27FC236}">
                <a16:creationId xmlns:a16="http://schemas.microsoft.com/office/drawing/2014/main" id="{F5CD8025-318A-8478-49DE-D27361DAD9AC}"/>
              </a:ext>
            </a:extLst>
          </p:cNvPr>
          <p:cNvCxnSpPr/>
          <p:nvPr/>
        </p:nvCxnSpPr>
        <p:spPr>
          <a:xfrm>
            <a:off x="4898240" y="1429966"/>
            <a:ext cx="0" cy="13739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A7AAC65-6B2D-FC55-4768-977E1BC48472}"/>
              </a:ext>
            </a:extLst>
          </p:cNvPr>
          <p:cNvCxnSpPr/>
          <p:nvPr/>
        </p:nvCxnSpPr>
        <p:spPr>
          <a:xfrm>
            <a:off x="7306529" y="1429966"/>
            <a:ext cx="0" cy="13739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16" name="组合 115">
            <a:extLst>
              <a:ext uri="{FF2B5EF4-FFF2-40B4-BE49-F238E27FC236}">
                <a16:creationId xmlns:a16="http://schemas.microsoft.com/office/drawing/2014/main" id="{7ECD3394-3825-4645-B4FC-91273759AE5A}"/>
              </a:ext>
            </a:extLst>
          </p:cNvPr>
          <p:cNvGrpSpPr/>
          <p:nvPr/>
        </p:nvGrpSpPr>
        <p:grpSpPr>
          <a:xfrm>
            <a:off x="2580295" y="3155015"/>
            <a:ext cx="980387" cy="906004"/>
            <a:chOff x="2580295" y="3155015"/>
            <a:chExt cx="980387" cy="906004"/>
          </a:xfrm>
        </p:grpSpPr>
        <p:sp>
          <p:nvSpPr>
            <p:cNvPr id="117" name="立方体 116">
              <a:extLst>
                <a:ext uri="{FF2B5EF4-FFF2-40B4-BE49-F238E27FC236}">
                  <a16:creationId xmlns:a16="http://schemas.microsoft.com/office/drawing/2014/main" id="{EAABD14B-F58A-417C-B9A8-77F8E1E94CDE}"/>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立方体 117">
              <a:extLst>
                <a:ext uri="{FF2B5EF4-FFF2-40B4-BE49-F238E27FC236}">
                  <a16:creationId xmlns:a16="http://schemas.microsoft.com/office/drawing/2014/main" id="{7B2FCBAB-C1E1-41D8-9F3F-71F80809EA7B}"/>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立方体 118">
              <a:extLst>
                <a:ext uri="{FF2B5EF4-FFF2-40B4-BE49-F238E27FC236}">
                  <a16:creationId xmlns:a16="http://schemas.microsoft.com/office/drawing/2014/main" id="{82928774-0821-49D0-B729-3446BD36EFFA}"/>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0" name="组合 119">
            <a:extLst>
              <a:ext uri="{FF2B5EF4-FFF2-40B4-BE49-F238E27FC236}">
                <a16:creationId xmlns:a16="http://schemas.microsoft.com/office/drawing/2014/main" id="{8FB7D366-AA14-4FCD-9900-3663BF11B8F2}"/>
              </a:ext>
            </a:extLst>
          </p:cNvPr>
          <p:cNvGrpSpPr/>
          <p:nvPr/>
        </p:nvGrpSpPr>
        <p:grpSpPr>
          <a:xfrm>
            <a:off x="4110746" y="3366055"/>
            <a:ext cx="980387" cy="906004"/>
            <a:chOff x="2580295" y="3155015"/>
            <a:chExt cx="980387" cy="906004"/>
          </a:xfrm>
        </p:grpSpPr>
        <p:sp>
          <p:nvSpPr>
            <p:cNvPr id="121" name="立方体 120">
              <a:extLst>
                <a:ext uri="{FF2B5EF4-FFF2-40B4-BE49-F238E27FC236}">
                  <a16:creationId xmlns:a16="http://schemas.microsoft.com/office/drawing/2014/main" id="{A0BFC2CC-51D7-4E5D-A5B3-1C6135BAD8A9}"/>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立方体 121">
              <a:extLst>
                <a:ext uri="{FF2B5EF4-FFF2-40B4-BE49-F238E27FC236}">
                  <a16:creationId xmlns:a16="http://schemas.microsoft.com/office/drawing/2014/main" id="{92A0005A-ED00-4B85-89E0-71277F461B55}"/>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立方体 122">
              <a:extLst>
                <a:ext uri="{FF2B5EF4-FFF2-40B4-BE49-F238E27FC236}">
                  <a16:creationId xmlns:a16="http://schemas.microsoft.com/office/drawing/2014/main" id="{789A6919-0AE6-4740-914E-C4E7896F0632}"/>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a:extLst>
              <a:ext uri="{FF2B5EF4-FFF2-40B4-BE49-F238E27FC236}">
                <a16:creationId xmlns:a16="http://schemas.microsoft.com/office/drawing/2014/main" id="{29DE5DC4-526E-4960-B45A-99C7179529F3}"/>
              </a:ext>
            </a:extLst>
          </p:cNvPr>
          <p:cNvGrpSpPr/>
          <p:nvPr/>
        </p:nvGrpSpPr>
        <p:grpSpPr>
          <a:xfrm>
            <a:off x="6940570" y="3418224"/>
            <a:ext cx="443344" cy="710360"/>
            <a:chOff x="6920471" y="3423996"/>
            <a:chExt cx="464878" cy="710360"/>
          </a:xfrm>
        </p:grpSpPr>
        <p:sp>
          <p:nvSpPr>
            <p:cNvPr id="133" name="流程图: 数据 132">
              <a:extLst>
                <a:ext uri="{FF2B5EF4-FFF2-40B4-BE49-F238E27FC236}">
                  <a16:creationId xmlns:a16="http://schemas.microsoft.com/office/drawing/2014/main" id="{CEF4A56A-BA91-4639-B70F-AE4069519847}"/>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流程图: 数据 133">
              <a:extLst>
                <a:ext uri="{FF2B5EF4-FFF2-40B4-BE49-F238E27FC236}">
                  <a16:creationId xmlns:a16="http://schemas.microsoft.com/office/drawing/2014/main" id="{E4595A89-2A29-4348-A507-9E6E7A5EBC39}"/>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流程图: 数据 134">
              <a:extLst>
                <a:ext uri="{FF2B5EF4-FFF2-40B4-BE49-F238E27FC236}">
                  <a16:creationId xmlns:a16="http://schemas.microsoft.com/office/drawing/2014/main" id="{E647FDBE-E2F7-46EC-81BE-084FB63314D1}"/>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a:extLst>
              <a:ext uri="{FF2B5EF4-FFF2-40B4-BE49-F238E27FC236}">
                <a16:creationId xmlns:a16="http://schemas.microsoft.com/office/drawing/2014/main" id="{942A8757-7565-4DFF-BB12-E62613B6E9EA}"/>
              </a:ext>
            </a:extLst>
          </p:cNvPr>
          <p:cNvGrpSpPr/>
          <p:nvPr/>
        </p:nvGrpSpPr>
        <p:grpSpPr>
          <a:xfrm>
            <a:off x="6397461" y="2809446"/>
            <a:ext cx="1463347" cy="2022347"/>
            <a:chOff x="6397461" y="2809446"/>
            <a:chExt cx="1463347" cy="2022347"/>
          </a:xfrm>
        </p:grpSpPr>
        <p:grpSp>
          <p:nvGrpSpPr>
            <p:cNvPr id="141" name="组合 140">
              <a:extLst>
                <a:ext uri="{FF2B5EF4-FFF2-40B4-BE49-F238E27FC236}">
                  <a16:creationId xmlns:a16="http://schemas.microsoft.com/office/drawing/2014/main" id="{4BB31EC0-DDC9-4A96-A8E9-0DA5DA89EFB6}"/>
                </a:ext>
              </a:extLst>
            </p:cNvPr>
            <p:cNvGrpSpPr/>
            <p:nvPr/>
          </p:nvGrpSpPr>
          <p:grpSpPr>
            <a:xfrm>
              <a:off x="6397461" y="2809446"/>
              <a:ext cx="1463347" cy="2022347"/>
              <a:chOff x="5562661" y="4231541"/>
              <a:chExt cx="1463347" cy="2022347"/>
            </a:xfrm>
          </p:grpSpPr>
          <p:grpSp>
            <p:nvGrpSpPr>
              <p:cNvPr id="146" name="组合 145">
                <a:extLst>
                  <a:ext uri="{FF2B5EF4-FFF2-40B4-BE49-F238E27FC236}">
                    <a16:creationId xmlns:a16="http://schemas.microsoft.com/office/drawing/2014/main" id="{72C27BA8-7342-4F6B-BE12-CD04394DA644}"/>
                  </a:ext>
                </a:extLst>
              </p:cNvPr>
              <p:cNvGrpSpPr/>
              <p:nvPr/>
            </p:nvGrpSpPr>
            <p:grpSpPr>
              <a:xfrm>
                <a:off x="5981290" y="4231541"/>
                <a:ext cx="827738" cy="1637474"/>
                <a:chOff x="4440777" y="3998178"/>
                <a:chExt cx="827738" cy="1637474"/>
              </a:xfrm>
            </p:grpSpPr>
            <p:sp>
              <p:nvSpPr>
                <p:cNvPr id="148" name="文本框 147">
                  <a:extLst>
                    <a:ext uri="{FF2B5EF4-FFF2-40B4-BE49-F238E27FC236}">
                      <a16:creationId xmlns:a16="http://schemas.microsoft.com/office/drawing/2014/main" id="{AA29E5F8-B718-47CD-85C7-14F724D6F6F9}"/>
                    </a:ext>
                  </a:extLst>
                </p:cNvPr>
                <p:cNvSpPr txBox="1"/>
                <p:nvPr/>
              </p:nvSpPr>
              <p:spPr>
                <a:xfrm>
                  <a:off x="4562248" y="526632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9" name="组合 148">
                  <a:extLst>
                    <a:ext uri="{FF2B5EF4-FFF2-40B4-BE49-F238E27FC236}">
                      <a16:creationId xmlns:a16="http://schemas.microsoft.com/office/drawing/2014/main" id="{E801A4CD-6897-462F-9085-E8F88963658A}"/>
                    </a:ext>
                  </a:extLst>
                </p:cNvPr>
                <p:cNvGrpSpPr/>
                <p:nvPr/>
              </p:nvGrpSpPr>
              <p:grpSpPr>
                <a:xfrm>
                  <a:off x="4440777" y="4302469"/>
                  <a:ext cx="483581" cy="1202993"/>
                  <a:chOff x="6716703" y="1412776"/>
                  <a:chExt cx="483581" cy="1202993"/>
                </a:xfrm>
              </p:grpSpPr>
              <p:sp>
                <p:nvSpPr>
                  <p:cNvPr id="151" name="椭圆 150">
                    <a:extLst>
                      <a:ext uri="{FF2B5EF4-FFF2-40B4-BE49-F238E27FC236}">
                        <a16:creationId xmlns:a16="http://schemas.microsoft.com/office/drawing/2014/main" id="{8543BA26-9590-4285-A417-876D2C6703D4}"/>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52" name="直接箭头连接符 151">
                    <a:extLst>
                      <a:ext uri="{FF2B5EF4-FFF2-40B4-BE49-F238E27FC236}">
                        <a16:creationId xmlns:a16="http://schemas.microsoft.com/office/drawing/2014/main" id="{673EFD2C-4953-46CF-B75C-BC7DDA0FDF89}"/>
                      </a:ext>
                    </a:extLst>
                  </p:cNvPr>
                  <p:cNvCxnSpPr>
                    <a:cxnSpLocks/>
                    <a:stCxn id="151" idx="3"/>
                  </p:cNvCxnSpPr>
                  <p:nvPr/>
                </p:nvCxnSpPr>
                <p:spPr>
                  <a:xfrm flipH="1">
                    <a:off x="6716703" y="2194312"/>
                    <a:ext cx="422125" cy="421457"/>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781C5AC-2F5F-47DB-8D63-05042EA056FA}"/>
                      </a:ext>
                    </a:extLst>
                  </p:cNvPr>
                  <p:cNvCxnSpPr>
                    <a:cxnSpLocks/>
                    <a:stCxn id="151"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50" name="文本框 149">
                  <a:extLst>
                    <a:ext uri="{FF2B5EF4-FFF2-40B4-BE49-F238E27FC236}">
                      <a16:creationId xmlns:a16="http://schemas.microsoft.com/office/drawing/2014/main" id="{6BED7BD0-62EE-41CE-B0DF-87BB5DF5D273}"/>
                    </a:ext>
                  </a:extLst>
                </p:cNvPr>
                <p:cNvSpPr txBox="1"/>
                <p:nvPr/>
              </p:nvSpPr>
              <p:spPr>
                <a:xfrm>
                  <a:off x="4899547" y="399817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47" name="文本框 146">
                <a:extLst>
                  <a:ext uri="{FF2B5EF4-FFF2-40B4-BE49-F238E27FC236}">
                    <a16:creationId xmlns:a16="http://schemas.microsoft.com/office/drawing/2014/main" id="{3D914F79-D5CC-44BC-9E04-FECA86073F76}"/>
                  </a:ext>
                </a:extLst>
              </p:cNvPr>
              <p:cNvSpPr txBox="1"/>
              <p:nvPr/>
            </p:nvSpPr>
            <p:spPr>
              <a:xfrm>
                <a:off x="5562661" y="5915334"/>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成像坐标系</a:t>
                </a:r>
              </a:p>
            </p:txBody>
          </p:sp>
        </p:grpSp>
        <p:grpSp>
          <p:nvGrpSpPr>
            <p:cNvPr id="142" name="组合 141">
              <a:extLst>
                <a:ext uri="{FF2B5EF4-FFF2-40B4-BE49-F238E27FC236}">
                  <a16:creationId xmlns:a16="http://schemas.microsoft.com/office/drawing/2014/main" id="{6AD6013F-DB1A-44EA-9E11-CB9820DD3305}"/>
                </a:ext>
              </a:extLst>
            </p:cNvPr>
            <p:cNvGrpSpPr/>
            <p:nvPr/>
          </p:nvGrpSpPr>
          <p:grpSpPr>
            <a:xfrm>
              <a:off x="6940570" y="3418224"/>
              <a:ext cx="443344" cy="710360"/>
              <a:chOff x="6920471" y="3423996"/>
              <a:chExt cx="464878" cy="710360"/>
            </a:xfrm>
          </p:grpSpPr>
          <p:sp>
            <p:nvSpPr>
              <p:cNvPr id="143" name="流程图: 数据 142">
                <a:extLst>
                  <a:ext uri="{FF2B5EF4-FFF2-40B4-BE49-F238E27FC236}">
                    <a16:creationId xmlns:a16="http://schemas.microsoft.com/office/drawing/2014/main" id="{CCB9AFB9-886B-41C0-BB06-666A538061AE}"/>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流程图: 数据 143">
                <a:extLst>
                  <a:ext uri="{FF2B5EF4-FFF2-40B4-BE49-F238E27FC236}">
                    <a16:creationId xmlns:a16="http://schemas.microsoft.com/office/drawing/2014/main" id="{49ED2CE5-2F3A-4CDD-9071-B906FAD34151}"/>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流程图: 数据 144">
                <a:extLst>
                  <a:ext uri="{FF2B5EF4-FFF2-40B4-BE49-F238E27FC236}">
                    <a16:creationId xmlns:a16="http://schemas.microsoft.com/office/drawing/2014/main" id="{573C434B-6488-4501-8C23-5E2F17FE84E6}"/>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4" name="组合 153">
            <a:extLst>
              <a:ext uri="{FF2B5EF4-FFF2-40B4-BE49-F238E27FC236}">
                <a16:creationId xmlns:a16="http://schemas.microsoft.com/office/drawing/2014/main" id="{4A549DAA-8B9D-4C10-9D38-1975E6A884E2}"/>
              </a:ext>
            </a:extLst>
          </p:cNvPr>
          <p:cNvGrpSpPr/>
          <p:nvPr/>
        </p:nvGrpSpPr>
        <p:grpSpPr>
          <a:xfrm>
            <a:off x="8541418" y="2803876"/>
            <a:ext cx="1463347" cy="2027913"/>
            <a:chOff x="8541418" y="2803876"/>
            <a:chExt cx="1463347" cy="2027913"/>
          </a:xfrm>
        </p:grpSpPr>
        <p:cxnSp>
          <p:nvCxnSpPr>
            <p:cNvPr id="155" name="直接连接符 154">
              <a:extLst>
                <a:ext uri="{FF2B5EF4-FFF2-40B4-BE49-F238E27FC236}">
                  <a16:creationId xmlns:a16="http://schemas.microsoft.com/office/drawing/2014/main" id="{166D88DD-DD5B-4C6C-AAE4-CA1CFC561884}"/>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B8A09139-B0A2-4501-8539-3AB658D09CB1}"/>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D957E7B9-A3C8-4924-86C5-2A79EF4E67E6}"/>
                </a:ext>
              </a:extLst>
            </p:cNvPr>
            <p:cNvCxnSpPr>
              <a:cxnSpLocks/>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14816334-0753-4B8F-B241-39A698FDD1A1}"/>
                </a:ext>
              </a:extLst>
            </p:cNvPr>
            <p:cNvCxnSpPr>
              <a:cxnSpLocks/>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159" name="组合 158">
              <a:extLst>
                <a:ext uri="{FF2B5EF4-FFF2-40B4-BE49-F238E27FC236}">
                  <a16:creationId xmlns:a16="http://schemas.microsoft.com/office/drawing/2014/main" id="{2EB52CB0-6149-4E15-8117-4BB50BAFCC4F}"/>
                </a:ext>
              </a:extLst>
            </p:cNvPr>
            <p:cNvGrpSpPr/>
            <p:nvPr/>
          </p:nvGrpSpPr>
          <p:grpSpPr>
            <a:xfrm>
              <a:off x="8541418" y="2803876"/>
              <a:ext cx="1463347" cy="2027913"/>
              <a:chOff x="7209861" y="4231541"/>
              <a:chExt cx="1463347" cy="2027913"/>
            </a:xfrm>
          </p:grpSpPr>
          <p:grpSp>
            <p:nvGrpSpPr>
              <p:cNvPr id="168" name="组合 167">
                <a:extLst>
                  <a:ext uri="{FF2B5EF4-FFF2-40B4-BE49-F238E27FC236}">
                    <a16:creationId xmlns:a16="http://schemas.microsoft.com/office/drawing/2014/main" id="{7D027C89-B891-434A-9BDD-9AD7AE363E08}"/>
                  </a:ext>
                </a:extLst>
              </p:cNvPr>
              <p:cNvGrpSpPr/>
              <p:nvPr/>
            </p:nvGrpSpPr>
            <p:grpSpPr>
              <a:xfrm>
                <a:off x="7632035" y="4231541"/>
                <a:ext cx="822877" cy="1649164"/>
                <a:chOff x="6311959" y="3985828"/>
                <a:chExt cx="822877" cy="1649164"/>
              </a:xfrm>
            </p:grpSpPr>
            <p:grpSp>
              <p:nvGrpSpPr>
                <p:cNvPr id="170" name="组合 169">
                  <a:extLst>
                    <a:ext uri="{FF2B5EF4-FFF2-40B4-BE49-F238E27FC236}">
                      <a16:creationId xmlns:a16="http://schemas.microsoft.com/office/drawing/2014/main" id="{95E078CC-B2BC-4C0F-AD12-E75C84941C20}"/>
                    </a:ext>
                  </a:extLst>
                </p:cNvPr>
                <p:cNvGrpSpPr/>
                <p:nvPr/>
              </p:nvGrpSpPr>
              <p:grpSpPr>
                <a:xfrm>
                  <a:off x="6311959" y="4290119"/>
                  <a:ext cx="468044" cy="1224136"/>
                  <a:chOff x="6732240" y="1412776"/>
                  <a:chExt cx="468044" cy="1224136"/>
                </a:xfrm>
              </p:grpSpPr>
              <p:sp>
                <p:nvSpPr>
                  <p:cNvPr id="173" name="椭圆 172">
                    <a:extLst>
                      <a:ext uri="{FF2B5EF4-FFF2-40B4-BE49-F238E27FC236}">
                        <a16:creationId xmlns:a16="http://schemas.microsoft.com/office/drawing/2014/main" id="{F2EBA32A-3A89-42CE-B3DD-CC8C3145FBBC}"/>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74" name="直接箭头连接符 173">
                    <a:extLst>
                      <a:ext uri="{FF2B5EF4-FFF2-40B4-BE49-F238E27FC236}">
                        <a16:creationId xmlns:a16="http://schemas.microsoft.com/office/drawing/2014/main" id="{8605FE36-B374-43E1-BAD7-C79DF384C962}"/>
                      </a:ext>
                    </a:extLst>
                  </p:cNvPr>
                  <p:cNvCxnSpPr>
                    <a:cxnSpLocks/>
                    <a:stCxn id="173"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AE8CDB31-CA3E-4CDA-B0E9-27A4C45586DC}"/>
                      </a:ext>
                    </a:extLst>
                  </p:cNvPr>
                  <p:cNvCxnSpPr>
                    <a:cxnSpLocks/>
                    <a:stCxn id="173"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71" name="文本框 170">
                  <a:extLst>
                    <a:ext uri="{FF2B5EF4-FFF2-40B4-BE49-F238E27FC236}">
                      <a16:creationId xmlns:a16="http://schemas.microsoft.com/office/drawing/2014/main" id="{9CDE3AE8-EEAF-44C9-86A4-8F590A33CC14}"/>
                    </a:ext>
                  </a:extLst>
                </p:cNvPr>
                <p:cNvSpPr txBox="1"/>
                <p:nvPr/>
              </p:nvSpPr>
              <p:spPr>
                <a:xfrm>
                  <a:off x="6391590" y="526566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2" name="文本框 171">
                  <a:extLst>
                    <a:ext uri="{FF2B5EF4-FFF2-40B4-BE49-F238E27FC236}">
                      <a16:creationId xmlns:a16="http://schemas.microsoft.com/office/drawing/2014/main" id="{4A2A1628-08BE-4E19-BE80-915D8D96E3FA}"/>
                    </a:ext>
                  </a:extLst>
                </p:cNvPr>
                <p:cNvSpPr txBox="1"/>
                <p:nvPr/>
              </p:nvSpPr>
              <p:spPr>
                <a:xfrm>
                  <a:off x="6765868" y="398582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69" name="文本框 168">
                <a:extLst>
                  <a:ext uri="{FF2B5EF4-FFF2-40B4-BE49-F238E27FC236}">
                    <a16:creationId xmlns:a16="http://schemas.microsoft.com/office/drawing/2014/main" id="{EC082BC9-8DB0-425B-8A5E-D3B502A24395}"/>
                  </a:ext>
                </a:extLst>
              </p:cNvPr>
              <p:cNvSpPr txBox="1"/>
              <p:nvPr/>
            </p:nvSpPr>
            <p:spPr>
              <a:xfrm>
                <a:off x="7209861"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图像坐标系</a:t>
                </a:r>
              </a:p>
            </p:txBody>
          </p:sp>
        </p:grpSp>
        <p:cxnSp>
          <p:nvCxnSpPr>
            <p:cNvPr id="160" name="直接连接符 159">
              <a:extLst>
                <a:ext uri="{FF2B5EF4-FFF2-40B4-BE49-F238E27FC236}">
                  <a16:creationId xmlns:a16="http://schemas.microsoft.com/office/drawing/2014/main" id="{6D8AD720-A5D2-46D2-AC4D-ADE9B0DB75DA}"/>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3BF1B53A-0D66-46F9-8AAB-08BBAE88947F}"/>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C52E5D88-7F42-462E-980D-301EE6939B79}"/>
                </a:ext>
              </a:extLst>
            </p:cNvPr>
            <p:cNvCxnSpPr>
              <a:cxnSpLocks/>
              <a:endCxn id="173" idx="3"/>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8AEC11B1-0ADE-4CF8-A5A7-B7793B9F578E}"/>
                </a:ext>
              </a:extLst>
            </p:cNvPr>
            <p:cNvCxnSpPr>
              <a:cxnSpLocks/>
              <a:stCxn id="173" idx="0"/>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164" name="组合 163">
              <a:extLst>
                <a:ext uri="{FF2B5EF4-FFF2-40B4-BE49-F238E27FC236}">
                  <a16:creationId xmlns:a16="http://schemas.microsoft.com/office/drawing/2014/main" id="{4A3529EE-F5A8-4BDB-9E8D-19D5B94608BE}"/>
                </a:ext>
              </a:extLst>
            </p:cNvPr>
            <p:cNvGrpSpPr/>
            <p:nvPr/>
          </p:nvGrpSpPr>
          <p:grpSpPr>
            <a:xfrm>
              <a:off x="8911076" y="3261855"/>
              <a:ext cx="443344" cy="710360"/>
              <a:chOff x="6920471" y="3423996"/>
              <a:chExt cx="464878" cy="710360"/>
            </a:xfrm>
          </p:grpSpPr>
          <p:sp>
            <p:nvSpPr>
              <p:cNvPr id="165" name="流程图: 数据 164">
                <a:extLst>
                  <a:ext uri="{FF2B5EF4-FFF2-40B4-BE49-F238E27FC236}">
                    <a16:creationId xmlns:a16="http://schemas.microsoft.com/office/drawing/2014/main" id="{CED4B98E-D0D5-4F6F-95FE-CC9F12FE17F3}"/>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流程图: 数据 165">
                <a:extLst>
                  <a:ext uri="{FF2B5EF4-FFF2-40B4-BE49-F238E27FC236}">
                    <a16:creationId xmlns:a16="http://schemas.microsoft.com/office/drawing/2014/main" id="{8ECC8235-7694-45C8-B2A6-8E83811B8B68}"/>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流程图: 数据 166">
                <a:extLst>
                  <a:ext uri="{FF2B5EF4-FFF2-40B4-BE49-F238E27FC236}">
                    <a16:creationId xmlns:a16="http://schemas.microsoft.com/office/drawing/2014/main" id="{8AA7F4F1-4041-4889-A4BA-375F6DC718D2}"/>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053874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目录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2</a:t>
            </a:fld>
            <a:endParaRPr lang="zh-CN"/>
          </a:p>
        </p:txBody>
      </p:sp>
      <p:sp>
        <p:nvSpPr>
          <p:cNvPr id="5" name="内容占位符 2">
            <a:extLst>
              <a:ext uri="{FF2B5EF4-FFF2-40B4-BE49-F238E27FC236}">
                <a16:creationId xmlns:a16="http://schemas.microsoft.com/office/drawing/2014/main" id="{EEBE8A38-73C9-4C0B-B71F-FAB1B38FBD4D}"/>
              </a:ext>
            </a:extLst>
          </p:cNvPr>
          <p:cNvSpPr txBox="1">
            <a:spLocks/>
          </p:cNvSpPr>
          <p:nvPr/>
        </p:nvSpPr>
        <p:spPr>
          <a:xfrm>
            <a:off x="838200" y="1047362"/>
            <a:ext cx="5448300" cy="5005137"/>
          </a:xfrm>
          <a:prstGeom prst="rect">
            <a:avLst/>
          </a:prstGeom>
        </p:spPr>
        <p:txBody>
          <a:bodyPr vert="horz" lIns="91440" tIns="45720" rIns="91440" bIns="45720" anchor="ctr">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50000"/>
              </a:lnSpc>
              <a:spcBef>
                <a:spcPts val="600"/>
              </a:spcBef>
              <a:buNone/>
            </a:pPr>
            <a:r>
              <a:rPr lang="en-US" altLang="zh-CN" b="1" dirty="0"/>
              <a:t>1. </a:t>
            </a:r>
            <a:r>
              <a:rPr lang="zh-CN" altLang="en-US" b="1" dirty="0"/>
              <a:t>从三维到二维</a:t>
            </a:r>
            <a:r>
              <a:rPr lang="en-US" altLang="zh-CN" b="1" dirty="0"/>
              <a:t>-</a:t>
            </a:r>
            <a:r>
              <a:rPr lang="zh-CN" altLang="en-US" b="1" dirty="0"/>
              <a:t>摄像机几何</a:t>
            </a:r>
          </a:p>
          <a:p>
            <a:pPr>
              <a:lnSpc>
                <a:spcPct val="150000"/>
              </a:lnSpc>
              <a:spcBef>
                <a:spcPts val="600"/>
              </a:spcBef>
              <a:buNone/>
            </a:pPr>
            <a:r>
              <a:rPr lang="en-US" altLang="zh-CN" b="1" dirty="0"/>
              <a:t>2. </a:t>
            </a:r>
            <a:r>
              <a:rPr lang="zh-CN" altLang="en-US" b="1" dirty="0"/>
              <a:t>从二维到三维</a:t>
            </a:r>
            <a:r>
              <a:rPr lang="en-US" altLang="zh-CN" b="1" dirty="0"/>
              <a:t>-</a:t>
            </a:r>
            <a:r>
              <a:rPr lang="zh-CN" altLang="en-US" b="1" dirty="0"/>
              <a:t>三维重建</a:t>
            </a:r>
            <a:endParaRPr lang="en-US" altLang="zh-CN" b="1" dirty="0"/>
          </a:p>
          <a:p>
            <a:pPr>
              <a:lnSpc>
                <a:spcPct val="150000"/>
              </a:lnSpc>
              <a:spcBef>
                <a:spcPts val="600"/>
              </a:spcBef>
              <a:buNone/>
            </a:pPr>
            <a:r>
              <a:rPr lang="en-US" altLang="zh-CN" b="1" dirty="0"/>
              <a:t>3. </a:t>
            </a:r>
            <a:r>
              <a:rPr lang="zh-CN" altLang="en-US" b="1" dirty="0"/>
              <a:t>前沿研究</a:t>
            </a:r>
          </a:p>
        </p:txBody>
      </p:sp>
    </p:spTree>
    <p:extLst>
      <p:ext uri="{BB962C8B-B14F-4D97-AF65-F5344CB8AC3E}">
        <p14:creationId xmlns:p14="http://schemas.microsoft.com/office/powerpoint/2010/main" val="3841513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20</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a:xfrm>
            <a:off x="794455" y="1047362"/>
            <a:ext cx="10688483" cy="5314937"/>
          </a:xfrm>
        </p:spPr>
        <p:txBody>
          <a:bodyPr>
            <a:normAutofit/>
          </a:bodyPr>
          <a:lstStyle/>
          <a:p>
            <a:pPr marL="0" indent="0" algn="ctr">
              <a:buNone/>
            </a:pPr>
            <a:r>
              <a:rPr lang="zh-CN" altLang="en-US" b="1" dirty="0">
                <a:solidFill>
                  <a:srgbClr val="9A0001"/>
                </a:solidFill>
              </a:rPr>
              <a:t>成像过程</a:t>
            </a:r>
          </a:p>
        </p:txBody>
      </p:sp>
      <p:sp>
        <p:nvSpPr>
          <p:cNvPr id="62" name="箭头: 右 61">
            <a:extLst>
              <a:ext uri="{FF2B5EF4-FFF2-40B4-BE49-F238E27FC236}">
                <a16:creationId xmlns:a16="http://schemas.microsoft.com/office/drawing/2014/main" id="{38642423-626F-4857-8E5F-C8EC5BA0F453}"/>
              </a:ext>
            </a:extLst>
          </p:cNvPr>
          <p:cNvSpPr/>
          <p:nvPr/>
        </p:nvSpPr>
        <p:spPr>
          <a:xfrm>
            <a:off x="3419468" y="3686339"/>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右 62">
            <a:extLst>
              <a:ext uri="{FF2B5EF4-FFF2-40B4-BE49-F238E27FC236}">
                <a16:creationId xmlns:a16="http://schemas.microsoft.com/office/drawing/2014/main" id="{640B2C05-73E1-4C41-B6CD-6B376D0DB41E}"/>
              </a:ext>
            </a:extLst>
          </p:cNvPr>
          <p:cNvSpPr/>
          <p:nvPr/>
        </p:nvSpPr>
        <p:spPr>
          <a:xfrm>
            <a:off x="5827152" y="3669747"/>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101388E3-4A84-4E52-8180-A357B2450489}"/>
              </a:ext>
            </a:extLst>
          </p:cNvPr>
          <p:cNvSpPr/>
          <p:nvPr/>
        </p:nvSpPr>
        <p:spPr>
          <a:xfrm>
            <a:off x="8036856" y="3685474"/>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大括号 64">
            <a:extLst>
              <a:ext uri="{FF2B5EF4-FFF2-40B4-BE49-F238E27FC236}">
                <a16:creationId xmlns:a16="http://schemas.microsoft.com/office/drawing/2014/main" id="{5AD288A3-622B-4461-85BF-AEF11FF90452}"/>
              </a:ext>
            </a:extLst>
          </p:cNvPr>
          <p:cNvSpPr/>
          <p:nvPr/>
        </p:nvSpPr>
        <p:spPr>
          <a:xfrm rot="5400000">
            <a:off x="5728006" y="3462097"/>
            <a:ext cx="573427" cy="361875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7C9F74A1-C097-4FF8-9A2A-D8E874954700}"/>
              </a:ext>
            </a:extLst>
          </p:cNvPr>
          <p:cNvSpPr txBox="1"/>
          <p:nvPr/>
        </p:nvSpPr>
        <p:spPr>
          <a:xfrm>
            <a:off x="5283045" y="5652853"/>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小孔成像</a:t>
            </a:r>
          </a:p>
        </p:txBody>
      </p:sp>
      <p:sp>
        <p:nvSpPr>
          <p:cNvPr id="67" name="文本框 66">
            <a:extLst>
              <a:ext uri="{FF2B5EF4-FFF2-40B4-BE49-F238E27FC236}">
                <a16:creationId xmlns:a16="http://schemas.microsoft.com/office/drawing/2014/main" id="{7156DE54-FC94-43CB-A0A0-221B993B046B}"/>
              </a:ext>
            </a:extLst>
          </p:cNvPr>
          <p:cNvSpPr txBox="1"/>
          <p:nvPr/>
        </p:nvSpPr>
        <p:spPr>
          <a:xfrm>
            <a:off x="2717430" y="6000167"/>
            <a:ext cx="1985150" cy="584775"/>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世界坐标系到相机坐标系的映射</a:t>
            </a:r>
          </a:p>
        </p:txBody>
      </p:sp>
      <p:sp>
        <p:nvSpPr>
          <p:cNvPr id="68" name="右大括号 67">
            <a:extLst>
              <a:ext uri="{FF2B5EF4-FFF2-40B4-BE49-F238E27FC236}">
                <a16:creationId xmlns:a16="http://schemas.microsoft.com/office/drawing/2014/main" id="{DA93123D-BE86-43E2-980C-02A6890E9BBE}"/>
              </a:ext>
            </a:extLst>
          </p:cNvPr>
          <p:cNvSpPr/>
          <p:nvPr/>
        </p:nvSpPr>
        <p:spPr>
          <a:xfrm rot="5400000">
            <a:off x="3474371" y="4157984"/>
            <a:ext cx="573427" cy="291809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右大括号 68">
            <a:extLst>
              <a:ext uri="{FF2B5EF4-FFF2-40B4-BE49-F238E27FC236}">
                <a16:creationId xmlns:a16="http://schemas.microsoft.com/office/drawing/2014/main" id="{6334A82C-A6F5-4EC1-A388-7836983EC42C}"/>
              </a:ext>
            </a:extLst>
          </p:cNvPr>
          <p:cNvSpPr/>
          <p:nvPr/>
        </p:nvSpPr>
        <p:spPr>
          <a:xfrm rot="5400000">
            <a:off x="7924438" y="4173080"/>
            <a:ext cx="573427" cy="291809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9A76EA48-F050-4873-9508-C9D690100838}"/>
              </a:ext>
            </a:extLst>
          </p:cNvPr>
          <p:cNvSpPr txBox="1"/>
          <p:nvPr/>
        </p:nvSpPr>
        <p:spPr>
          <a:xfrm>
            <a:off x="7146465" y="6034153"/>
            <a:ext cx="2223715"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成像平面转化成图像</a:t>
            </a:r>
          </a:p>
        </p:txBody>
      </p:sp>
      <p:sp>
        <p:nvSpPr>
          <p:cNvPr id="144" name="任意多边形: 形状 143">
            <a:extLst>
              <a:ext uri="{FF2B5EF4-FFF2-40B4-BE49-F238E27FC236}">
                <a16:creationId xmlns:a16="http://schemas.microsoft.com/office/drawing/2014/main" id="{9A64F3DC-D537-4BE5-96F9-1253D5AB9E81}"/>
              </a:ext>
            </a:extLst>
          </p:cNvPr>
          <p:cNvSpPr/>
          <p:nvPr/>
        </p:nvSpPr>
        <p:spPr>
          <a:xfrm>
            <a:off x="2940436" y="2546954"/>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3271680D-43EF-484C-94DD-84CE7FA6ABD7}"/>
                  </a:ext>
                </a:extLst>
              </p:cNvPr>
              <p:cNvSpPr txBox="1"/>
              <p:nvPr/>
            </p:nvSpPr>
            <p:spPr>
              <a:xfrm>
                <a:off x="3189988" y="1708271"/>
                <a:ext cx="1534394" cy="68839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1700" i="1">
                          <a:solidFill>
                            <a:srgbClr val="00B050"/>
                          </a:solidFill>
                          <a:latin typeface="Cambria Math" panose="02040503050406030204" pitchFamily="18" charset="0"/>
                        </a:rPr>
                        <m:t>𝑅</m:t>
                      </m:r>
                      <m:d>
                        <m:dPr>
                          <m:begChr m:val="["/>
                          <m:endChr m:val="]"/>
                          <m:ctrlPr>
                            <a:rPr lang="en-US" altLang="zh-CN" sz="1700" b="0" i="1" smtClean="0">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𝑋</m:t>
                                </m:r>
                              </m:e>
                            </m:mr>
                            <m:mr>
                              <m:e>
                                <m:r>
                                  <a:rPr lang="en-US" altLang="zh-CN" sz="1700" b="0" i="1" smtClean="0">
                                    <a:solidFill>
                                      <a:srgbClr val="00B050"/>
                                    </a:solidFill>
                                    <a:latin typeface="Cambria Math" panose="02040503050406030204" pitchFamily="18" charset="0"/>
                                  </a:rPr>
                                  <m:t>𝑌</m:t>
                                </m:r>
                              </m:e>
                            </m:mr>
                            <m:mr>
                              <m:e>
                                <m:r>
                                  <a:rPr lang="en-US" altLang="zh-CN" sz="1700" b="0" i="1" smtClean="0">
                                    <a:solidFill>
                                      <a:srgbClr val="00B050"/>
                                    </a:solidFill>
                                    <a:latin typeface="Cambria Math" panose="02040503050406030204" pitchFamily="18" charset="0"/>
                                  </a:rPr>
                                  <m:t>𝑍</m:t>
                                </m:r>
                              </m:e>
                            </m:mr>
                          </m:m>
                        </m:e>
                      </m:d>
                      <m:r>
                        <a:rPr lang="en-US" altLang="zh-CN" sz="1700" b="0" i="1" smtClean="0">
                          <a:solidFill>
                            <a:srgbClr val="00B050"/>
                          </a:solidFill>
                          <a:latin typeface="Cambria Math" panose="02040503050406030204" pitchFamily="18" charset="0"/>
                        </a:rPr>
                        <m:t>+</m:t>
                      </m:r>
                      <m:r>
                        <a:rPr lang="en-US" altLang="zh-CN" sz="1700" i="1">
                          <a:solidFill>
                            <a:srgbClr val="00B050"/>
                          </a:solidFill>
                          <a:latin typeface="Cambria Math" panose="02040503050406030204" pitchFamily="18" charset="0"/>
                        </a:rPr>
                        <m:t>𝑇</m:t>
                      </m:r>
                      <m:r>
                        <a:rPr lang="en-US" altLang="zh-CN" sz="1700" b="0" i="1" smtClean="0">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𝑥</m:t>
                                </m:r>
                              </m:e>
                            </m:mr>
                            <m:mr>
                              <m:e>
                                <m:r>
                                  <a:rPr lang="en-US" altLang="zh-CN" sz="1700" b="0" i="1" smtClean="0">
                                    <a:solidFill>
                                      <a:srgbClr val="00B050"/>
                                    </a:solidFill>
                                    <a:latin typeface="Cambria Math" panose="02040503050406030204" pitchFamily="18" charset="0"/>
                                  </a:rPr>
                                  <m:t>𝑦</m:t>
                                </m:r>
                              </m:e>
                            </m:mr>
                            <m:mr>
                              <m:e>
                                <m:r>
                                  <a:rPr lang="en-US" altLang="zh-CN" sz="1700" b="0" i="1" smtClean="0">
                                    <a:solidFill>
                                      <a:srgbClr val="00B050"/>
                                    </a:solidFill>
                                    <a:latin typeface="Cambria Math" panose="02040503050406030204" pitchFamily="18" charset="0"/>
                                  </a:rPr>
                                  <m:t>𝑧</m:t>
                                </m:r>
                              </m:e>
                            </m:mr>
                          </m:m>
                        </m:e>
                      </m:d>
                    </m:oMath>
                  </m:oMathPara>
                </a14:m>
                <a:endParaRPr lang="zh-CN" altLang="en-US" sz="1700" dirty="0">
                  <a:solidFill>
                    <a:srgbClr val="00B050"/>
                  </a:solidFill>
                </a:endParaRPr>
              </a:p>
            </p:txBody>
          </p:sp>
        </mc:Choice>
        <mc:Fallback xmlns="">
          <p:sp>
            <p:nvSpPr>
              <p:cNvPr id="145" name="文本框 144">
                <a:extLst>
                  <a:ext uri="{FF2B5EF4-FFF2-40B4-BE49-F238E27FC236}">
                    <a16:creationId xmlns:a16="http://schemas.microsoft.com/office/drawing/2014/main" id="{3271680D-43EF-484C-94DD-84CE7FA6ABD7}"/>
                  </a:ext>
                </a:extLst>
              </p:cNvPr>
              <p:cNvSpPr txBox="1">
                <a:spLocks noRot="1" noChangeAspect="1" noMove="1" noResize="1" noEditPoints="1" noAdjustHandles="1" noChangeArrowheads="1" noChangeShapeType="1" noTextEdit="1"/>
              </p:cNvSpPr>
              <p:nvPr/>
            </p:nvSpPr>
            <p:spPr>
              <a:xfrm>
                <a:off x="3189988" y="1708271"/>
                <a:ext cx="1534394" cy="688394"/>
              </a:xfrm>
              <a:prstGeom prst="rect">
                <a:avLst/>
              </a:prstGeom>
              <a:blipFill>
                <a:blip r:embed="rId8"/>
                <a:stretch>
                  <a:fillRect/>
                </a:stretch>
              </a:blipFill>
            </p:spPr>
            <p:txBody>
              <a:bodyPr/>
              <a:lstStyle/>
              <a:p>
                <a:r>
                  <a:rPr lang="en-US">
                    <a:noFill/>
                  </a:rPr>
                  <a:t> </a:t>
                </a:r>
              </a:p>
            </p:txBody>
          </p:sp>
        </mc:Fallback>
      </mc:AlternateContent>
      <p:sp>
        <p:nvSpPr>
          <p:cNvPr id="146" name="任意多边形: 形状 145">
            <a:extLst>
              <a:ext uri="{FF2B5EF4-FFF2-40B4-BE49-F238E27FC236}">
                <a16:creationId xmlns:a16="http://schemas.microsoft.com/office/drawing/2014/main" id="{FA2EA52A-6EA2-4AD2-A999-25DC3EA32A0B}"/>
              </a:ext>
            </a:extLst>
          </p:cNvPr>
          <p:cNvSpPr/>
          <p:nvPr/>
        </p:nvSpPr>
        <p:spPr>
          <a:xfrm>
            <a:off x="5114354" y="2528779"/>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AE781632-F4C0-493F-987E-A246729D9984}"/>
                  </a:ext>
                </a:extLst>
              </p:cNvPr>
              <p:cNvSpPr txBox="1"/>
              <p:nvPr/>
            </p:nvSpPr>
            <p:spPr>
              <a:xfrm>
                <a:off x="5041125" y="1680500"/>
                <a:ext cx="2179956" cy="720518"/>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f>
                        <m:fPr>
                          <m:ctrlPr>
                            <a:rPr lang="en-US" altLang="zh-CN" sz="1700" i="1" smtClean="0">
                              <a:solidFill>
                                <a:srgbClr val="00B050"/>
                              </a:solidFill>
                              <a:latin typeface="Cambria Math" panose="02040503050406030204" pitchFamily="18" charset="0"/>
                            </a:rPr>
                          </m:ctrlPr>
                        </m:fPr>
                        <m:num>
                          <m:r>
                            <a:rPr lang="en-US" altLang="zh-CN" sz="1700" b="0" i="1" smtClean="0">
                              <a:solidFill>
                                <a:srgbClr val="00B050"/>
                              </a:solidFill>
                              <a:latin typeface="Cambria Math" panose="02040503050406030204" pitchFamily="18" charset="0"/>
                            </a:rPr>
                            <m:t>1</m:t>
                          </m:r>
                        </m:num>
                        <m:den>
                          <m:r>
                            <a:rPr lang="en-US" altLang="zh-CN" sz="1700" b="0" i="1" smtClean="0">
                              <a:solidFill>
                                <a:srgbClr val="00B050"/>
                              </a:solidFill>
                              <a:latin typeface="Cambria Math" panose="02040503050406030204" pitchFamily="18" charset="0"/>
                            </a:rPr>
                            <m:t>𝑧</m:t>
                          </m:r>
                        </m:den>
                      </m:f>
                      <m:d>
                        <m:dPr>
                          <m:begChr m:val="["/>
                          <m:endChr m:val="]"/>
                          <m:ctrlPr>
                            <a:rPr lang="en-US" altLang="zh-CN" sz="1700" i="1">
                              <a:solidFill>
                                <a:srgbClr val="00B050"/>
                              </a:solidFill>
                              <a:latin typeface="Cambria Math" panose="02040503050406030204" pitchFamily="18" charset="0"/>
                            </a:rPr>
                          </m:ctrlPr>
                        </m:dPr>
                        <m:e>
                          <m:m>
                            <m:mPr>
                              <m:mcs>
                                <m:mc>
                                  <m:mcPr>
                                    <m:count m:val="3"/>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1</m:t>
                                </m:r>
                              </m:e>
                            </m:mr>
                          </m:m>
                        </m:e>
                      </m:d>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𝑥</m:t>
                                </m:r>
                              </m:e>
                            </m:mr>
                            <m:mr>
                              <m:e>
                                <m:r>
                                  <a:rPr lang="en-US" altLang="zh-CN" sz="1700" i="1">
                                    <a:solidFill>
                                      <a:srgbClr val="00B050"/>
                                    </a:solidFill>
                                    <a:latin typeface="Cambria Math" panose="02040503050406030204" pitchFamily="18" charset="0"/>
                                  </a:rPr>
                                  <m:t>𝑦</m:t>
                                </m:r>
                              </m:e>
                            </m:mr>
                            <m:mr>
                              <m:e>
                                <m:r>
                                  <a:rPr lang="en-US" altLang="zh-CN" sz="1700" i="1">
                                    <a:solidFill>
                                      <a:srgbClr val="00B050"/>
                                    </a:solidFill>
                                    <a:latin typeface="Cambria Math" panose="02040503050406030204" pitchFamily="18" charset="0"/>
                                  </a:rPr>
                                  <m:t>𝑧</m:t>
                                </m:r>
                              </m:e>
                            </m:mr>
                          </m:m>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𝑥</m:t>
                                    </m:r>
                                  </m:e>
                                  <m:sup>
                                    <m:r>
                                      <a:rPr lang="en-US" altLang="zh-CN" sz="1700" i="1">
                                        <a:solidFill>
                                          <a:srgbClr val="00B050"/>
                                        </a:solidFill>
                                        <a:latin typeface="Cambria Math" panose="02040503050406030204" pitchFamily="18" charset="0"/>
                                      </a:rPr>
                                      <m:t>′</m:t>
                                    </m:r>
                                  </m:sup>
                                </m:sSup>
                              </m:e>
                            </m:m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𝑦</m:t>
                                    </m:r>
                                  </m:e>
                                  <m:sup>
                                    <m:r>
                                      <a:rPr lang="en-US" altLang="zh-CN" sz="1700" i="1">
                                        <a:solidFill>
                                          <a:srgbClr val="00B050"/>
                                        </a:solidFill>
                                        <a:latin typeface="Cambria Math" panose="02040503050406030204" pitchFamily="18" charset="0"/>
                                      </a:rPr>
                                      <m:t>′</m:t>
                                    </m:r>
                                  </m:sup>
                                </m:sSup>
                              </m:e>
                            </m:mr>
                            <m:mr>
                              <m:e>
                                <m:r>
                                  <a:rPr lang="en-US" altLang="zh-CN" sz="1700" b="0" i="1" smtClean="0">
                                    <a:solidFill>
                                      <a:srgbClr val="00B050"/>
                                    </a:solidFill>
                                    <a:latin typeface="Cambria Math" panose="02040503050406030204" pitchFamily="18" charset="0"/>
                                  </a:rPr>
                                  <m:t>1</m:t>
                                </m:r>
                              </m:e>
                            </m:mr>
                          </m:m>
                        </m:e>
                      </m:d>
                    </m:oMath>
                  </m:oMathPara>
                </a14:m>
                <a:endParaRPr lang="zh-CN" altLang="en-US" sz="1700" i="1" dirty="0">
                  <a:solidFill>
                    <a:srgbClr val="00B050"/>
                  </a:solidFill>
                  <a:latin typeface="Cambria Math" panose="02040503050406030204" pitchFamily="18" charset="0"/>
                </a:endParaRPr>
              </a:p>
            </p:txBody>
          </p:sp>
        </mc:Choice>
        <mc:Fallback xmlns="">
          <p:sp>
            <p:nvSpPr>
              <p:cNvPr id="147" name="文本框 146">
                <a:extLst>
                  <a:ext uri="{FF2B5EF4-FFF2-40B4-BE49-F238E27FC236}">
                    <a16:creationId xmlns:a16="http://schemas.microsoft.com/office/drawing/2014/main" id="{AE781632-F4C0-493F-987E-A246729D9984}"/>
                  </a:ext>
                </a:extLst>
              </p:cNvPr>
              <p:cNvSpPr txBox="1">
                <a:spLocks noRot="1" noChangeAspect="1" noMove="1" noResize="1" noEditPoints="1" noAdjustHandles="1" noChangeArrowheads="1" noChangeShapeType="1" noTextEdit="1"/>
              </p:cNvSpPr>
              <p:nvPr/>
            </p:nvSpPr>
            <p:spPr>
              <a:xfrm>
                <a:off x="5041125" y="1680500"/>
                <a:ext cx="2179956" cy="720518"/>
              </a:xfrm>
              <a:prstGeom prst="rect">
                <a:avLst/>
              </a:prstGeom>
              <a:blipFill>
                <a:blip r:embed="rId9"/>
                <a:stretch>
                  <a:fillRect/>
                </a:stretch>
              </a:blipFill>
            </p:spPr>
            <p:txBody>
              <a:bodyPr/>
              <a:lstStyle/>
              <a:p>
                <a:r>
                  <a:rPr lang="en-US">
                    <a:noFill/>
                  </a:rPr>
                  <a:t> </a:t>
                </a:r>
              </a:p>
            </p:txBody>
          </p:sp>
        </mc:Fallback>
      </mc:AlternateContent>
      <p:sp>
        <p:nvSpPr>
          <p:cNvPr id="148" name="任意多边形: 形状 147">
            <a:extLst>
              <a:ext uri="{FF2B5EF4-FFF2-40B4-BE49-F238E27FC236}">
                <a16:creationId xmlns:a16="http://schemas.microsoft.com/office/drawing/2014/main" id="{5D8231A7-1071-45A5-9311-338C372E49E2}"/>
              </a:ext>
            </a:extLst>
          </p:cNvPr>
          <p:cNvSpPr/>
          <p:nvPr/>
        </p:nvSpPr>
        <p:spPr>
          <a:xfrm>
            <a:off x="7264912" y="2528779"/>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4F54DD66-B2A5-4EC3-8DDC-843BF93BCCAA}"/>
                  </a:ext>
                </a:extLst>
              </p:cNvPr>
              <p:cNvSpPr txBox="1"/>
              <p:nvPr/>
            </p:nvSpPr>
            <p:spPr>
              <a:xfrm>
                <a:off x="7390680" y="1700196"/>
                <a:ext cx="1609094" cy="49616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𝑥</m:t>
                                  </m:r>
                                </m:e>
                                <m:sup>
                                  <m:r>
                                    <a:rPr lang="en-US" altLang="zh-CN" sz="1700" i="1">
                                      <a:solidFill>
                                        <a:srgbClr val="00B050"/>
                                      </a:solidFill>
                                      <a:latin typeface="Cambria Math" panose="02040503050406030204" pitchFamily="18" charset="0"/>
                                    </a:rPr>
                                    <m:t>′</m:t>
                                  </m:r>
                                </m:sup>
                              </m:sSup>
                            </m:e>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𝑦</m:t>
                                  </m:r>
                                </m:e>
                                <m:sup>
                                  <m:r>
                                    <a:rPr lang="en-US" altLang="zh-CN" sz="1700" i="1">
                                      <a:solidFill>
                                        <a:srgbClr val="00B050"/>
                                      </a:solidFill>
                                      <a:latin typeface="Cambria Math" panose="02040503050406030204" pitchFamily="18" charset="0"/>
                                    </a:rPr>
                                    <m:t>′</m:t>
                                  </m:r>
                                </m:sup>
                              </m:sSup>
                            </m:e>
                          </m:eqArr>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sSub>
                                <m:sSubPr>
                                  <m:ctrlPr>
                                    <a:rPr lang="en-US" altLang="zh-CN" sz="1700" i="1">
                                      <a:solidFill>
                                        <a:srgbClr val="00B050"/>
                                      </a:solidFill>
                                      <a:latin typeface="Cambria Math" panose="02040503050406030204" pitchFamily="18" charset="0"/>
                                    </a:rPr>
                                  </m:ctrlPr>
                                </m:sSubPr>
                                <m:e>
                                  <m:r>
                                    <a:rPr lang="en-US" altLang="zh-CN" sz="1700" i="1">
                                      <a:solidFill>
                                        <a:srgbClr val="00B050"/>
                                      </a:solidFill>
                                      <a:latin typeface="Cambria Math" panose="02040503050406030204" pitchFamily="18" charset="0"/>
                                    </a:rPr>
                                    <m:t>𝑐</m:t>
                                  </m:r>
                                </m:e>
                                <m:sub>
                                  <m:r>
                                    <a:rPr lang="en-US" altLang="zh-CN" sz="1700" i="1">
                                      <a:solidFill>
                                        <a:srgbClr val="00B050"/>
                                      </a:solidFill>
                                      <a:latin typeface="Cambria Math" panose="02040503050406030204" pitchFamily="18" charset="0"/>
                                    </a:rPr>
                                    <m:t>𝑥</m:t>
                                  </m:r>
                                </m:sub>
                              </m:sSub>
                            </m:e>
                            <m:e>
                              <m:sSub>
                                <m:sSubPr>
                                  <m:ctrlPr>
                                    <a:rPr lang="en-US" altLang="zh-CN" sz="1700" i="1">
                                      <a:solidFill>
                                        <a:srgbClr val="00B050"/>
                                      </a:solidFill>
                                      <a:latin typeface="Cambria Math" panose="02040503050406030204" pitchFamily="18" charset="0"/>
                                    </a:rPr>
                                  </m:ctrlPr>
                                </m:sSubPr>
                                <m:e>
                                  <m:r>
                                    <a:rPr lang="en-US" altLang="zh-CN" sz="1700" i="1">
                                      <a:solidFill>
                                        <a:srgbClr val="00B050"/>
                                      </a:solidFill>
                                      <a:latin typeface="Cambria Math" panose="02040503050406030204" pitchFamily="18" charset="0"/>
                                    </a:rPr>
                                    <m:t>𝑐</m:t>
                                  </m:r>
                                </m:e>
                                <m:sub>
                                  <m:r>
                                    <a:rPr lang="en-US" altLang="zh-CN" sz="1700" i="1">
                                      <a:solidFill>
                                        <a:srgbClr val="00B050"/>
                                      </a:solidFill>
                                      <a:latin typeface="Cambria Math" panose="02040503050406030204" pitchFamily="18" charset="0"/>
                                    </a:rPr>
                                    <m:t>𝑦</m:t>
                                  </m:r>
                                </m:sub>
                              </m:sSub>
                            </m:e>
                          </m:eqArr>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r>
                                <m:rPr>
                                  <m:sty m:val="p"/>
                                </m:rPr>
                                <a:rPr lang="en-US" altLang="zh-CN" sz="1700" i="1">
                                  <a:solidFill>
                                    <a:srgbClr val="00B050"/>
                                  </a:solidFill>
                                  <a:latin typeface="Cambria Math" panose="02040503050406030204" pitchFamily="18" charset="0"/>
                                </a:rPr>
                                <m:t>u</m:t>
                              </m:r>
                            </m:e>
                            <m:e>
                              <m:r>
                                <a:rPr lang="en-US" altLang="zh-CN" sz="1700" i="1">
                                  <a:solidFill>
                                    <a:srgbClr val="00B050"/>
                                  </a:solidFill>
                                  <a:latin typeface="Cambria Math" panose="02040503050406030204" pitchFamily="18" charset="0"/>
                                </a:rPr>
                                <m:t>𝑣</m:t>
                              </m:r>
                            </m:e>
                          </m:eqArr>
                        </m:e>
                      </m:d>
                    </m:oMath>
                  </m:oMathPara>
                </a14:m>
                <a:endParaRPr lang="zh-CN" altLang="en-US" sz="1700" i="1" dirty="0">
                  <a:solidFill>
                    <a:srgbClr val="00B050"/>
                  </a:solidFill>
                  <a:latin typeface="Cambria Math" panose="02040503050406030204" pitchFamily="18" charset="0"/>
                </a:endParaRPr>
              </a:p>
            </p:txBody>
          </p:sp>
        </mc:Choice>
        <mc:Fallback xmlns="">
          <p:sp>
            <p:nvSpPr>
              <p:cNvPr id="149" name="文本框 148">
                <a:extLst>
                  <a:ext uri="{FF2B5EF4-FFF2-40B4-BE49-F238E27FC236}">
                    <a16:creationId xmlns:a16="http://schemas.microsoft.com/office/drawing/2014/main" id="{4F54DD66-B2A5-4EC3-8DDC-843BF93BCCAA}"/>
                  </a:ext>
                </a:extLst>
              </p:cNvPr>
              <p:cNvSpPr txBox="1">
                <a:spLocks noRot="1" noChangeAspect="1" noMove="1" noResize="1" noEditPoints="1" noAdjustHandles="1" noChangeArrowheads="1" noChangeShapeType="1" noTextEdit="1"/>
              </p:cNvSpPr>
              <p:nvPr/>
            </p:nvSpPr>
            <p:spPr>
              <a:xfrm>
                <a:off x="7390680" y="1700196"/>
                <a:ext cx="1609094" cy="496161"/>
              </a:xfrm>
              <a:prstGeom prst="rect">
                <a:avLst/>
              </a:prstGeom>
              <a:blipFill>
                <a:blip r:embed="rId10"/>
                <a:stretch>
                  <a:fillRect/>
                </a:stretch>
              </a:blipFill>
            </p:spPr>
            <p:txBody>
              <a:bodyPr/>
              <a:lstStyle/>
              <a:p>
                <a:r>
                  <a:rPr lang="en-US">
                    <a:noFill/>
                  </a:rPr>
                  <a:t> </a:t>
                </a:r>
              </a:p>
            </p:txBody>
          </p:sp>
        </mc:Fallback>
      </mc:AlternateContent>
      <p:cxnSp>
        <p:nvCxnSpPr>
          <p:cNvPr id="3" name="直接连接符 2">
            <a:extLst>
              <a:ext uri="{FF2B5EF4-FFF2-40B4-BE49-F238E27FC236}">
                <a16:creationId xmlns:a16="http://schemas.microsoft.com/office/drawing/2014/main" id="{A55E4DC5-CC6B-2656-E02A-7BA37811B56C}"/>
              </a:ext>
            </a:extLst>
          </p:cNvPr>
          <p:cNvCxnSpPr/>
          <p:nvPr/>
        </p:nvCxnSpPr>
        <p:spPr>
          <a:xfrm>
            <a:off x="4898240" y="1429966"/>
            <a:ext cx="0" cy="13739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FE6E793B-C37C-FE4D-6129-8E0DFFE99D28}"/>
              </a:ext>
            </a:extLst>
          </p:cNvPr>
          <p:cNvCxnSpPr/>
          <p:nvPr/>
        </p:nvCxnSpPr>
        <p:spPr>
          <a:xfrm>
            <a:off x="7306529" y="1429966"/>
            <a:ext cx="0" cy="13739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44022BF8-62C2-4AF0-BDEB-585968463D4D}"/>
              </a:ext>
            </a:extLst>
          </p:cNvPr>
          <p:cNvGrpSpPr/>
          <p:nvPr/>
        </p:nvGrpSpPr>
        <p:grpSpPr>
          <a:xfrm>
            <a:off x="2126076" y="2877602"/>
            <a:ext cx="1463347" cy="1954187"/>
            <a:chOff x="2126076" y="2877602"/>
            <a:chExt cx="1463347" cy="1954187"/>
          </a:xfrm>
        </p:grpSpPr>
        <p:grpSp>
          <p:nvGrpSpPr>
            <p:cNvPr id="119" name="组合 118">
              <a:extLst>
                <a:ext uri="{FF2B5EF4-FFF2-40B4-BE49-F238E27FC236}">
                  <a16:creationId xmlns:a16="http://schemas.microsoft.com/office/drawing/2014/main" id="{52EF1E1A-23A3-4217-B784-C8DB51636F40}"/>
                </a:ext>
              </a:extLst>
            </p:cNvPr>
            <p:cNvGrpSpPr/>
            <p:nvPr/>
          </p:nvGrpSpPr>
          <p:grpSpPr>
            <a:xfrm>
              <a:off x="2126076" y="2877602"/>
              <a:ext cx="1463347" cy="1954187"/>
              <a:chOff x="508986" y="4305267"/>
              <a:chExt cx="1463347" cy="1954187"/>
            </a:xfrm>
          </p:grpSpPr>
          <p:grpSp>
            <p:nvGrpSpPr>
              <p:cNvPr id="120" name="组合 119">
                <a:extLst>
                  <a:ext uri="{FF2B5EF4-FFF2-40B4-BE49-F238E27FC236}">
                    <a16:creationId xmlns:a16="http://schemas.microsoft.com/office/drawing/2014/main" id="{DB81F47F-0BA9-4487-B5FA-8E3E9ECA471C}"/>
                  </a:ext>
                </a:extLst>
              </p:cNvPr>
              <p:cNvGrpSpPr/>
              <p:nvPr/>
            </p:nvGrpSpPr>
            <p:grpSpPr>
              <a:xfrm>
                <a:off x="679364" y="4305267"/>
                <a:ext cx="1136657" cy="1576886"/>
                <a:chOff x="397574" y="4062531"/>
                <a:chExt cx="1136657" cy="1576886"/>
              </a:xfrm>
            </p:grpSpPr>
            <p:grpSp>
              <p:nvGrpSpPr>
                <p:cNvPr id="122" name="组合 121">
                  <a:extLst>
                    <a:ext uri="{FF2B5EF4-FFF2-40B4-BE49-F238E27FC236}">
                      <a16:creationId xmlns:a16="http://schemas.microsoft.com/office/drawing/2014/main" id="{C32CD74F-1A46-41C7-B1E9-46DE5A7C1DBC}"/>
                    </a:ext>
                  </a:extLst>
                </p:cNvPr>
                <p:cNvGrpSpPr/>
                <p:nvPr/>
              </p:nvGrpSpPr>
              <p:grpSpPr>
                <a:xfrm>
                  <a:off x="491946" y="4293096"/>
                  <a:ext cx="731674" cy="1224136"/>
                  <a:chOff x="6468610" y="1412776"/>
                  <a:chExt cx="731674" cy="1224136"/>
                </a:xfrm>
              </p:grpSpPr>
              <p:sp>
                <p:nvSpPr>
                  <p:cNvPr id="126" name="椭圆 125">
                    <a:extLst>
                      <a:ext uri="{FF2B5EF4-FFF2-40B4-BE49-F238E27FC236}">
                        <a16:creationId xmlns:a16="http://schemas.microsoft.com/office/drawing/2014/main" id="{8FA1B8EB-1CB7-4260-A8F8-E3839D302AA5}"/>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27" name="直接箭头连接符 126">
                    <a:extLst>
                      <a:ext uri="{FF2B5EF4-FFF2-40B4-BE49-F238E27FC236}">
                        <a16:creationId xmlns:a16="http://schemas.microsoft.com/office/drawing/2014/main" id="{6C85D4F1-2459-4D03-91E0-644103B2C7A2}"/>
                      </a:ext>
                    </a:extLst>
                  </p:cNvPr>
                  <p:cNvCxnSpPr>
                    <a:cxnSpLocks/>
                    <a:stCxn id="126"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C7421C4F-7DD3-4F22-B11E-3E5332EAAFA9}"/>
                      </a:ext>
                    </a:extLst>
                  </p:cNvPr>
                  <p:cNvCxnSpPr>
                    <a:cxnSpLocks/>
                    <a:stCxn id="126" idx="6"/>
                  </p:cNvCxnSpPr>
                  <p:nvPr/>
                </p:nvCxnSpPr>
                <p:spPr>
                  <a:xfrm flipH="1">
                    <a:off x="6468610" y="2168856"/>
                    <a:ext cx="731674"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DA13576A-1CC6-4BBE-AD79-423F0E6AFBCC}"/>
                      </a:ext>
                    </a:extLst>
                  </p:cNvPr>
                  <p:cNvCxnSpPr>
                    <a:cxnSpLocks/>
                    <a:stCxn id="126"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23" name="文本框 122">
                  <a:extLst>
                    <a:ext uri="{FF2B5EF4-FFF2-40B4-BE49-F238E27FC236}">
                      <a16:creationId xmlns:a16="http://schemas.microsoft.com/office/drawing/2014/main" id="{54EB51BA-67C2-452A-90FF-925A06C3330E}"/>
                    </a:ext>
                  </a:extLst>
                </p:cNvPr>
                <p:cNvSpPr txBox="1"/>
                <p:nvPr/>
              </p:nvSpPr>
              <p:spPr>
                <a:xfrm>
                  <a:off x="904248" y="5270085"/>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文本框 123">
                  <a:extLst>
                    <a:ext uri="{FF2B5EF4-FFF2-40B4-BE49-F238E27FC236}">
                      <a16:creationId xmlns:a16="http://schemas.microsoft.com/office/drawing/2014/main" id="{901AB067-C1A4-4BDE-AF23-94A43833E83C}"/>
                    </a:ext>
                  </a:extLst>
                </p:cNvPr>
                <p:cNvSpPr txBox="1"/>
                <p:nvPr/>
              </p:nvSpPr>
              <p:spPr>
                <a:xfrm>
                  <a:off x="1165263" y="4062531"/>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文本框 124">
                  <a:extLst>
                    <a:ext uri="{FF2B5EF4-FFF2-40B4-BE49-F238E27FC236}">
                      <a16:creationId xmlns:a16="http://schemas.microsoft.com/office/drawing/2014/main" id="{A6EBC57F-3EE5-40F2-BDBC-419201C4278A}"/>
                    </a:ext>
                  </a:extLst>
                </p:cNvPr>
                <p:cNvSpPr txBox="1"/>
                <p:nvPr/>
              </p:nvSpPr>
              <p:spPr>
                <a:xfrm>
                  <a:off x="397574" y="4686602"/>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1" name="文本框 120">
                <a:extLst>
                  <a:ext uri="{FF2B5EF4-FFF2-40B4-BE49-F238E27FC236}">
                    <a16:creationId xmlns:a16="http://schemas.microsoft.com/office/drawing/2014/main" id="{95C4539E-E26A-490D-964D-7D58C25FEF3E}"/>
                  </a:ext>
                </a:extLst>
              </p:cNvPr>
              <p:cNvSpPr txBox="1"/>
              <p:nvPr/>
            </p:nvSpPr>
            <p:spPr>
              <a:xfrm>
                <a:off x="508986"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a:t>
                </a:r>
              </a:p>
            </p:txBody>
          </p:sp>
        </p:grpSp>
        <p:grpSp>
          <p:nvGrpSpPr>
            <p:cNvPr id="141" name="组合 140">
              <a:extLst>
                <a:ext uri="{FF2B5EF4-FFF2-40B4-BE49-F238E27FC236}">
                  <a16:creationId xmlns:a16="http://schemas.microsoft.com/office/drawing/2014/main" id="{70571B61-D5C8-401F-92D6-ECBA247C6C12}"/>
                </a:ext>
              </a:extLst>
            </p:cNvPr>
            <p:cNvGrpSpPr/>
            <p:nvPr/>
          </p:nvGrpSpPr>
          <p:grpSpPr>
            <a:xfrm>
              <a:off x="2580295" y="3155015"/>
              <a:ext cx="980387" cy="906004"/>
              <a:chOff x="2580295" y="3155015"/>
              <a:chExt cx="980387" cy="906004"/>
            </a:xfrm>
          </p:grpSpPr>
          <p:sp>
            <p:nvSpPr>
              <p:cNvPr id="142" name="立方体 141">
                <a:extLst>
                  <a:ext uri="{FF2B5EF4-FFF2-40B4-BE49-F238E27FC236}">
                    <a16:creationId xmlns:a16="http://schemas.microsoft.com/office/drawing/2014/main" id="{A459BA97-C191-4B33-B4EE-BD71723E8B1D}"/>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立方体 142">
                <a:extLst>
                  <a:ext uri="{FF2B5EF4-FFF2-40B4-BE49-F238E27FC236}">
                    <a16:creationId xmlns:a16="http://schemas.microsoft.com/office/drawing/2014/main" id="{269D20F6-530B-4F5C-876F-75587843AC04}"/>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立方体 149">
                <a:extLst>
                  <a:ext uri="{FF2B5EF4-FFF2-40B4-BE49-F238E27FC236}">
                    <a16:creationId xmlns:a16="http://schemas.microsoft.com/office/drawing/2014/main" id="{CBFFDF95-DE74-4890-A9FE-D22C5D9D5DE6}"/>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 name="组合 7">
            <a:extLst>
              <a:ext uri="{FF2B5EF4-FFF2-40B4-BE49-F238E27FC236}">
                <a16:creationId xmlns:a16="http://schemas.microsoft.com/office/drawing/2014/main" id="{8ECEA225-DBA3-4ABF-8573-FB28FC291451}"/>
              </a:ext>
            </a:extLst>
          </p:cNvPr>
          <p:cNvGrpSpPr/>
          <p:nvPr/>
        </p:nvGrpSpPr>
        <p:grpSpPr>
          <a:xfrm>
            <a:off x="4110746" y="2803880"/>
            <a:ext cx="1588571" cy="2027913"/>
            <a:chOff x="4110746" y="2803876"/>
            <a:chExt cx="1588571" cy="2027913"/>
          </a:xfrm>
        </p:grpSpPr>
        <p:grpSp>
          <p:nvGrpSpPr>
            <p:cNvPr id="130" name="组合 129">
              <a:extLst>
                <a:ext uri="{FF2B5EF4-FFF2-40B4-BE49-F238E27FC236}">
                  <a16:creationId xmlns:a16="http://schemas.microsoft.com/office/drawing/2014/main" id="{D34A15C3-F79A-4D00-93AB-06CCEF83783A}"/>
                </a:ext>
              </a:extLst>
            </p:cNvPr>
            <p:cNvGrpSpPr/>
            <p:nvPr/>
          </p:nvGrpSpPr>
          <p:grpSpPr>
            <a:xfrm>
              <a:off x="4235970" y="2803876"/>
              <a:ext cx="1463347" cy="2027913"/>
              <a:chOff x="2655219" y="4231541"/>
              <a:chExt cx="1463347" cy="2027913"/>
            </a:xfrm>
          </p:grpSpPr>
          <p:grpSp>
            <p:nvGrpSpPr>
              <p:cNvPr id="131" name="组合 130">
                <a:extLst>
                  <a:ext uri="{FF2B5EF4-FFF2-40B4-BE49-F238E27FC236}">
                    <a16:creationId xmlns:a16="http://schemas.microsoft.com/office/drawing/2014/main" id="{D3DEC981-D2EC-45A0-AB8E-E1549EBA7D8F}"/>
                  </a:ext>
                </a:extLst>
              </p:cNvPr>
              <p:cNvGrpSpPr/>
              <p:nvPr/>
            </p:nvGrpSpPr>
            <p:grpSpPr>
              <a:xfrm>
                <a:off x="2809999" y="4231541"/>
                <a:ext cx="1234352" cy="1632202"/>
                <a:chOff x="2153795" y="3992453"/>
                <a:chExt cx="1234352" cy="1632202"/>
              </a:xfrm>
            </p:grpSpPr>
            <p:grpSp>
              <p:nvGrpSpPr>
                <p:cNvPr id="133" name="组合 132">
                  <a:extLst>
                    <a:ext uri="{FF2B5EF4-FFF2-40B4-BE49-F238E27FC236}">
                      <a16:creationId xmlns:a16="http://schemas.microsoft.com/office/drawing/2014/main" id="{09F6BA51-5970-462A-8852-FEF68F923054}"/>
                    </a:ext>
                  </a:extLst>
                </p:cNvPr>
                <p:cNvGrpSpPr/>
                <p:nvPr/>
              </p:nvGrpSpPr>
              <p:grpSpPr>
                <a:xfrm>
                  <a:off x="2212474" y="4296744"/>
                  <a:ext cx="842705" cy="1224136"/>
                  <a:chOff x="6357579" y="1412776"/>
                  <a:chExt cx="842705" cy="1224136"/>
                </a:xfrm>
              </p:grpSpPr>
              <p:sp>
                <p:nvSpPr>
                  <p:cNvPr id="137" name="椭圆 136">
                    <a:extLst>
                      <a:ext uri="{FF2B5EF4-FFF2-40B4-BE49-F238E27FC236}">
                        <a16:creationId xmlns:a16="http://schemas.microsoft.com/office/drawing/2014/main" id="{A4BEC389-8343-418B-8B64-7AC173935355}"/>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38" name="直接箭头连接符 137">
                    <a:extLst>
                      <a:ext uri="{FF2B5EF4-FFF2-40B4-BE49-F238E27FC236}">
                        <a16:creationId xmlns:a16="http://schemas.microsoft.com/office/drawing/2014/main" id="{8D56BA02-A02E-4B69-9F6A-E524AD90389A}"/>
                      </a:ext>
                    </a:extLst>
                  </p:cNvPr>
                  <p:cNvCxnSpPr>
                    <a:cxnSpLocks/>
                    <a:stCxn id="137"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77C933B4-8F3A-4F5D-8EB9-8305DA9F5D9F}"/>
                      </a:ext>
                    </a:extLst>
                  </p:cNvPr>
                  <p:cNvCxnSpPr>
                    <a:cxnSpLocks/>
                    <a:stCxn id="137" idx="6"/>
                  </p:cNvCxnSpPr>
                  <p:nvPr/>
                </p:nvCxnSpPr>
                <p:spPr>
                  <a:xfrm flipH="1">
                    <a:off x="6357579" y="2168856"/>
                    <a:ext cx="8427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9498408E-68B9-4AA9-96A9-DE2CF9D90612}"/>
                      </a:ext>
                    </a:extLst>
                  </p:cNvPr>
                  <p:cNvCxnSpPr>
                    <a:cxnSpLocks/>
                    <a:stCxn id="137"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34" name="文本框 133">
                  <a:extLst>
                    <a:ext uri="{FF2B5EF4-FFF2-40B4-BE49-F238E27FC236}">
                      <a16:creationId xmlns:a16="http://schemas.microsoft.com/office/drawing/2014/main" id="{DD3B6123-55B1-4DDA-9665-56A47D652556}"/>
                    </a:ext>
                  </a:extLst>
                </p:cNvPr>
                <p:cNvSpPr txBox="1"/>
                <p:nvPr/>
              </p:nvSpPr>
              <p:spPr>
                <a:xfrm>
                  <a:off x="2730689" y="525532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5" name="文本框 134">
                  <a:extLst>
                    <a:ext uri="{FF2B5EF4-FFF2-40B4-BE49-F238E27FC236}">
                      <a16:creationId xmlns:a16="http://schemas.microsoft.com/office/drawing/2014/main" id="{8C66E305-39FB-4DC6-93DE-4EA921E40EA3}"/>
                    </a:ext>
                  </a:extLst>
                </p:cNvPr>
                <p:cNvSpPr txBox="1"/>
                <p:nvPr/>
              </p:nvSpPr>
              <p:spPr>
                <a:xfrm>
                  <a:off x="3019179" y="399245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6" name="文本框 135">
                  <a:extLst>
                    <a:ext uri="{FF2B5EF4-FFF2-40B4-BE49-F238E27FC236}">
                      <a16:creationId xmlns:a16="http://schemas.microsoft.com/office/drawing/2014/main" id="{AAD3B462-2087-4753-A3DF-21421C014F57}"/>
                    </a:ext>
                  </a:extLst>
                </p:cNvPr>
                <p:cNvSpPr txBox="1"/>
                <p:nvPr/>
              </p:nvSpPr>
              <p:spPr>
                <a:xfrm>
                  <a:off x="2153795" y="4690250"/>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2" name="文本框 131">
                <a:extLst>
                  <a:ext uri="{FF2B5EF4-FFF2-40B4-BE49-F238E27FC236}">
                    <a16:creationId xmlns:a16="http://schemas.microsoft.com/office/drawing/2014/main" id="{7BE05FDD-4847-4EF2-91BF-EBB43F9E60FC}"/>
                  </a:ext>
                </a:extLst>
              </p:cNvPr>
              <p:cNvSpPr txBox="1"/>
              <p:nvPr/>
            </p:nvSpPr>
            <p:spPr>
              <a:xfrm>
                <a:off x="2655219"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相机坐标系</a:t>
                </a:r>
              </a:p>
            </p:txBody>
          </p:sp>
        </p:grpSp>
        <p:grpSp>
          <p:nvGrpSpPr>
            <p:cNvPr id="151" name="组合 150">
              <a:extLst>
                <a:ext uri="{FF2B5EF4-FFF2-40B4-BE49-F238E27FC236}">
                  <a16:creationId xmlns:a16="http://schemas.microsoft.com/office/drawing/2014/main" id="{B8522010-3098-492C-BA7C-156A7CCBD602}"/>
                </a:ext>
              </a:extLst>
            </p:cNvPr>
            <p:cNvGrpSpPr/>
            <p:nvPr/>
          </p:nvGrpSpPr>
          <p:grpSpPr>
            <a:xfrm>
              <a:off x="4110746" y="3366055"/>
              <a:ext cx="980387" cy="906004"/>
              <a:chOff x="2580295" y="3155015"/>
              <a:chExt cx="980387" cy="906004"/>
            </a:xfrm>
          </p:grpSpPr>
          <p:sp>
            <p:nvSpPr>
              <p:cNvPr id="152" name="立方体 151">
                <a:extLst>
                  <a:ext uri="{FF2B5EF4-FFF2-40B4-BE49-F238E27FC236}">
                    <a16:creationId xmlns:a16="http://schemas.microsoft.com/office/drawing/2014/main" id="{7B7CBE22-06AB-42D7-8CB1-95C736DBEA0F}"/>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立方体 152">
                <a:extLst>
                  <a:ext uri="{FF2B5EF4-FFF2-40B4-BE49-F238E27FC236}">
                    <a16:creationId xmlns:a16="http://schemas.microsoft.com/office/drawing/2014/main" id="{62E35D71-FDEC-4E64-8F02-575EBD750DCC}"/>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立方体 153">
                <a:extLst>
                  <a:ext uri="{FF2B5EF4-FFF2-40B4-BE49-F238E27FC236}">
                    <a16:creationId xmlns:a16="http://schemas.microsoft.com/office/drawing/2014/main" id="{C75F7A8D-D1A7-44A7-8BDB-E7DDDD8A9EF2}"/>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a:extLst>
              <a:ext uri="{FF2B5EF4-FFF2-40B4-BE49-F238E27FC236}">
                <a16:creationId xmlns:a16="http://schemas.microsoft.com/office/drawing/2014/main" id="{96A26C72-008F-4859-A396-E759A8C7763C}"/>
              </a:ext>
            </a:extLst>
          </p:cNvPr>
          <p:cNvGrpSpPr/>
          <p:nvPr/>
        </p:nvGrpSpPr>
        <p:grpSpPr>
          <a:xfrm>
            <a:off x="8541418" y="2803876"/>
            <a:ext cx="1463347" cy="2027913"/>
            <a:chOff x="8541418" y="2803876"/>
            <a:chExt cx="1463347" cy="2027913"/>
          </a:xfrm>
        </p:grpSpPr>
        <p:cxnSp>
          <p:nvCxnSpPr>
            <p:cNvPr id="60" name="直接连接符 59">
              <a:extLst>
                <a:ext uri="{FF2B5EF4-FFF2-40B4-BE49-F238E27FC236}">
                  <a16:creationId xmlns:a16="http://schemas.microsoft.com/office/drawing/2014/main" id="{204168BF-BEF1-486E-803B-3824BDB630F8}"/>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1933F58-4595-47CC-A130-7227566E564E}"/>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8D973F3F-5EBE-499A-9056-F32E95168A62}"/>
                </a:ext>
              </a:extLst>
            </p:cNvPr>
            <p:cNvCxnSpPr>
              <a:cxnSpLocks/>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B694CE2-EB94-40EA-AEEE-8589105ED64D}"/>
                </a:ext>
              </a:extLst>
            </p:cNvPr>
            <p:cNvCxnSpPr>
              <a:cxnSpLocks/>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7DCEE58F-8255-4F49-AD21-9FB7FBADD650}"/>
                </a:ext>
              </a:extLst>
            </p:cNvPr>
            <p:cNvGrpSpPr/>
            <p:nvPr/>
          </p:nvGrpSpPr>
          <p:grpSpPr>
            <a:xfrm>
              <a:off x="8541418" y="2803876"/>
              <a:ext cx="1463347" cy="2027913"/>
              <a:chOff x="7209861" y="4231541"/>
              <a:chExt cx="1463347" cy="2027913"/>
            </a:xfrm>
          </p:grpSpPr>
          <p:grpSp>
            <p:nvGrpSpPr>
              <p:cNvPr id="74" name="组合 73">
                <a:extLst>
                  <a:ext uri="{FF2B5EF4-FFF2-40B4-BE49-F238E27FC236}">
                    <a16:creationId xmlns:a16="http://schemas.microsoft.com/office/drawing/2014/main" id="{203913FA-2DB4-4585-A475-95FEA7823DF2}"/>
                  </a:ext>
                </a:extLst>
              </p:cNvPr>
              <p:cNvGrpSpPr/>
              <p:nvPr/>
            </p:nvGrpSpPr>
            <p:grpSpPr>
              <a:xfrm>
                <a:off x="7632035" y="4231541"/>
                <a:ext cx="822877" cy="1649164"/>
                <a:chOff x="6311959" y="3985828"/>
                <a:chExt cx="822877" cy="1649164"/>
              </a:xfrm>
            </p:grpSpPr>
            <p:grpSp>
              <p:nvGrpSpPr>
                <p:cNvPr id="76" name="组合 75">
                  <a:extLst>
                    <a:ext uri="{FF2B5EF4-FFF2-40B4-BE49-F238E27FC236}">
                      <a16:creationId xmlns:a16="http://schemas.microsoft.com/office/drawing/2014/main" id="{3600A5D4-063C-4006-BA7C-217CAB91EB96}"/>
                    </a:ext>
                  </a:extLst>
                </p:cNvPr>
                <p:cNvGrpSpPr/>
                <p:nvPr/>
              </p:nvGrpSpPr>
              <p:grpSpPr>
                <a:xfrm>
                  <a:off x="6311959" y="4290119"/>
                  <a:ext cx="468044" cy="1224136"/>
                  <a:chOff x="6732240" y="1412776"/>
                  <a:chExt cx="468044" cy="1224136"/>
                </a:xfrm>
              </p:grpSpPr>
              <p:sp>
                <p:nvSpPr>
                  <p:cNvPr id="79" name="椭圆 78">
                    <a:extLst>
                      <a:ext uri="{FF2B5EF4-FFF2-40B4-BE49-F238E27FC236}">
                        <a16:creationId xmlns:a16="http://schemas.microsoft.com/office/drawing/2014/main" id="{2943BB06-EFA3-4C83-AE6A-63567388DC61}"/>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80" name="直接箭头连接符 79">
                    <a:extLst>
                      <a:ext uri="{FF2B5EF4-FFF2-40B4-BE49-F238E27FC236}">
                        <a16:creationId xmlns:a16="http://schemas.microsoft.com/office/drawing/2014/main" id="{C9634040-E4CC-484F-B978-445B4A2E74EF}"/>
                      </a:ext>
                    </a:extLst>
                  </p:cNvPr>
                  <p:cNvCxnSpPr>
                    <a:cxnSpLocks/>
                    <a:stCxn id="79"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C3C7B1B8-4FD7-4E0C-B67E-473E525820FA}"/>
                      </a:ext>
                    </a:extLst>
                  </p:cNvPr>
                  <p:cNvCxnSpPr>
                    <a:cxnSpLocks/>
                    <a:stCxn id="79"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1D0885C4-0929-4D3B-8428-50B1C948CE8C}"/>
                    </a:ext>
                  </a:extLst>
                </p:cNvPr>
                <p:cNvSpPr txBox="1"/>
                <p:nvPr/>
              </p:nvSpPr>
              <p:spPr>
                <a:xfrm>
                  <a:off x="6391590" y="526566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文本框 77">
                  <a:extLst>
                    <a:ext uri="{FF2B5EF4-FFF2-40B4-BE49-F238E27FC236}">
                      <a16:creationId xmlns:a16="http://schemas.microsoft.com/office/drawing/2014/main" id="{C4F8A810-E0C1-4D87-B9F3-76A962DABACA}"/>
                    </a:ext>
                  </a:extLst>
                </p:cNvPr>
                <p:cNvSpPr txBox="1"/>
                <p:nvPr/>
              </p:nvSpPr>
              <p:spPr>
                <a:xfrm>
                  <a:off x="6765868" y="398582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5" name="文本框 74">
                <a:extLst>
                  <a:ext uri="{FF2B5EF4-FFF2-40B4-BE49-F238E27FC236}">
                    <a16:creationId xmlns:a16="http://schemas.microsoft.com/office/drawing/2014/main" id="{E7C01CAD-9415-4442-9154-271BD5D0212F}"/>
                  </a:ext>
                </a:extLst>
              </p:cNvPr>
              <p:cNvSpPr txBox="1"/>
              <p:nvPr/>
            </p:nvSpPr>
            <p:spPr>
              <a:xfrm>
                <a:off x="7209861"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图像坐标系</a:t>
                </a:r>
              </a:p>
            </p:txBody>
          </p:sp>
        </p:grpSp>
        <p:cxnSp>
          <p:nvCxnSpPr>
            <p:cNvPr id="94" name="直接连接符 93">
              <a:extLst>
                <a:ext uri="{FF2B5EF4-FFF2-40B4-BE49-F238E27FC236}">
                  <a16:creationId xmlns:a16="http://schemas.microsoft.com/office/drawing/2014/main" id="{5EB20950-4ED6-4499-962A-1BCE068B53CE}"/>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2A224993-C7FA-4C08-A5FF-AA7146F87A5B}"/>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115D7D0E-5CE7-4E67-95CF-95483B06F52C}"/>
                </a:ext>
              </a:extLst>
            </p:cNvPr>
            <p:cNvCxnSpPr>
              <a:cxnSpLocks/>
              <a:endCxn id="79" idx="3"/>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EC69A398-8A8B-4903-9772-9F0428606E62}"/>
                </a:ext>
              </a:extLst>
            </p:cNvPr>
            <p:cNvCxnSpPr>
              <a:cxnSpLocks/>
              <a:stCxn id="79" idx="0"/>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167" name="组合 166">
              <a:extLst>
                <a:ext uri="{FF2B5EF4-FFF2-40B4-BE49-F238E27FC236}">
                  <a16:creationId xmlns:a16="http://schemas.microsoft.com/office/drawing/2014/main" id="{7CB63319-D02D-49BD-A7AE-20B1ABE8690B}"/>
                </a:ext>
              </a:extLst>
            </p:cNvPr>
            <p:cNvGrpSpPr/>
            <p:nvPr/>
          </p:nvGrpSpPr>
          <p:grpSpPr>
            <a:xfrm>
              <a:off x="8911076" y="3261855"/>
              <a:ext cx="443344" cy="710360"/>
              <a:chOff x="6920471" y="3423996"/>
              <a:chExt cx="464878" cy="710360"/>
            </a:xfrm>
          </p:grpSpPr>
          <p:sp>
            <p:nvSpPr>
              <p:cNvPr id="168" name="流程图: 数据 167">
                <a:extLst>
                  <a:ext uri="{FF2B5EF4-FFF2-40B4-BE49-F238E27FC236}">
                    <a16:creationId xmlns:a16="http://schemas.microsoft.com/office/drawing/2014/main" id="{28A51FB0-0080-4BDB-B238-09F9B46D63A7}"/>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流程图: 数据 168">
                <a:extLst>
                  <a:ext uri="{FF2B5EF4-FFF2-40B4-BE49-F238E27FC236}">
                    <a16:creationId xmlns:a16="http://schemas.microsoft.com/office/drawing/2014/main" id="{E8908F48-74A1-4F81-90EA-691E27B1005A}"/>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流程图: 数据 169">
                <a:extLst>
                  <a:ext uri="{FF2B5EF4-FFF2-40B4-BE49-F238E27FC236}">
                    <a16:creationId xmlns:a16="http://schemas.microsoft.com/office/drawing/2014/main" id="{77218421-827C-45BA-8FE8-3E75BFCA64C1}"/>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9" name="组合 178">
            <a:extLst>
              <a:ext uri="{FF2B5EF4-FFF2-40B4-BE49-F238E27FC236}">
                <a16:creationId xmlns:a16="http://schemas.microsoft.com/office/drawing/2014/main" id="{85A0E7D0-F3D2-4BFD-99A6-781354909D54}"/>
              </a:ext>
            </a:extLst>
          </p:cNvPr>
          <p:cNvGrpSpPr/>
          <p:nvPr/>
        </p:nvGrpSpPr>
        <p:grpSpPr>
          <a:xfrm>
            <a:off x="6397461" y="2809446"/>
            <a:ext cx="1463347" cy="2022347"/>
            <a:chOff x="6397461" y="2809446"/>
            <a:chExt cx="1463347" cy="2022347"/>
          </a:xfrm>
        </p:grpSpPr>
        <p:grpSp>
          <p:nvGrpSpPr>
            <p:cNvPr id="180" name="组合 179">
              <a:extLst>
                <a:ext uri="{FF2B5EF4-FFF2-40B4-BE49-F238E27FC236}">
                  <a16:creationId xmlns:a16="http://schemas.microsoft.com/office/drawing/2014/main" id="{42EE54EA-E4A3-451A-B3CF-13EA63E67805}"/>
                </a:ext>
              </a:extLst>
            </p:cNvPr>
            <p:cNvGrpSpPr/>
            <p:nvPr/>
          </p:nvGrpSpPr>
          <p:grpSpPr>
            <a:xfrm>
              <a:off x="6397461" y="2809446"/>
              <a:ext cx="1463347" cy="2022347"/>
              <a:chOff x="5562661" y="4231541"/>
              <a:chExt cx="1463347" cy="2022347"/>
            </a:xfrm>
          </p:grpSpPr>
          <p:grpSp>
            <p:nvGrpSpPr>
              <p:cNvPr id="185" name="组合 184">
                <a:extLst>
                  <a:ext uri="{FF2B5EF4-FFF2-40B4-BE49-F238E27FC236}">
                    <a16:creationId xmlns:a16="http://schemas.microsoft.com/office/drawing/2014/main" id="{3DEDD0D2-364C-42A4-8760-5308D936E5DE}"/>
                  </a:ext>
                </a:extLst>
              </p:cNvPr>
              <p:cNvGrpSpPr/>
              <p:nvPr/>
            </p:nvGrpSpPr>
            <p:grpSpPr>
              <a:xfrm>
                <a:off x="5981290" y="4231541"/>
                <a:ext cx="827738" cy="1637474"/>
                <a:chOff x="4440777" y="3998178"/>
                <a:chExt cx="827738" cy="1637474"/>
              </a:xfrm>
            </p:grpSpPr>
            <p:sp>
              <p:nvSpPr>
                <p:cNvPr id="187" name="文本框 186">
                  <a:extLst>
                    <a:ext uri="{FF2B5EF4-FFF2-40B4-BE49-F238E27FC236}">
                      <a16:creationId xmlns:a16="http://schemas.microsoft.com/office/drawing/2014/main" id="{E84E7C17-8F3A-404A-92FF-F62641599FC6}"/>
                    </a:ext>
                  </a:extLst>
                </p:cNvPr>
                <p:cNvSpPr txBox="1"/>
                <p:nvPr/>
              </p:nvSpPr>
              <p:spPr>
                <a:xfrm>
                  <a:off x="4562248" y="526632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88" name="组合 187">
                  <a:extLst>
                    <a:ext uri="{FF2B5EF4-FFF2-40B4-BE49-F238E27FC236}">
                      <a16:creationId xmlns:a16="http://schemas.microsoft.com/office/drawing/2014/main" id="{B5631296-1F8C-4348-AA8E-7ED369AD2A03}"/>
                    </a:ext>
                  </a:extLst>
                </p:cNvPr>
                <p:cNvGrpSpPr/>
                <p:nvPr/>
              </p:nvGrpSpPr>
              <p:grpSpPr>
                <a:xfrm>
                  <a:off x="4440777" y="4302469"/>
                  <a:ext cx="483581" cy="1202993"/>
                  <a:chOff x="6716703" y="1412776"/>
                  <a:chExt cx="483581" cy="1202993"/>
                </a:xfrm>
              </p:grpSpPr>
              <p:sp>
                <p:nvSpPr>
                  <p:cNvPr id="190" name="椭圆 189">
                    <a:extLst>
                      <a:ext uri="{FF2B5EF4-FFF2-40B4-BE49-F238E27FC236}">
                        <a16:creationId xmlns:a16="http://schemas.microsoft.com/office/drawing/2014/main" id="{E8C91D4A-9573-4540-9522-D5E5127895D1}"/>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91" name="直接箭头连接符 190">
                    <a:extLst>
                      <a:ext uri="{FF2B5EF4-FFF2-40B4-BE49-F238E27FC236}">
                        <a16:creationId xmlns:a16="http://schemas.microsoft.com/office/drawing/2014/main" id="{C5A17E25-D80D-483E-AAEE-BA6E0DE444A0}"/>
                      </a:ext>
                    </a:extLst>
                  </p:cNvPr>
                  <p:cNvCxnSpPr>
                    <a:cxnSpLocks/>
                    <a:stCxn id="190" idx="3"/>
                  </p:cNvCxnSpPr>
                  <p:nvPr/>
                </p:nvCxnSpPr>
                <p:spPr>
                  <a:xfrm flipH="1">
                    <a:off x="6716703" y="2194312"/>
                    <a:ext cx="422125" cy="421457"/>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9BA1B5D9-D640-4E90-AEE2-25C4F42FF0FB}"/>
                      </a:ext>
                    </a:extLst>
                  </p:cNvPr>
                  <p:cNvCxnSpPr>
                    <a:cxnSpLocks/>
                    <a:stCxn id="190"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89" name="文本框 188">
                  <a:extLst>
                    <a:ext uri="{FF2B5EF4-FFF2-40B4-BE49-F238E27FC236}">
                      <a16:creationId xmlns:a16="http://schemas.microsoft.com/office/drawing/2014/main" id="{A90372E2-C48D-48CF-84A9-DF3B6B2D0126}"/>
                    </a:ext>
                  </a:extLst>
                </p:cNvPr>
                <p:cNvSpPr txBox="1"/>
                <p:nvPr/>
              </p:nvSpPr>
              <p:spPr>
                <a:xfrm>
                  <a:off x="4899547" y="399817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86" name="文本框 185">
                <a:extLst>
                  <a:ext uri="{FF2B5EF4-FFF2-40B4-BE49-F238E27FC236}">
                    <a16:creationId xmlns:a16="http://schemas.microsoft.com/office/drawing/2014/main" id="{B9EC0F8A-4A68-4955-B879-6476AFB5BEA1}"/>
                  </a:ext>
                </a:extLst>
              </p:cNvPr>
              <p:cNvSpPr txBox="1"/>
              <p:nvPr/>
            </p:nvSpPr>
            <p:spPr>
              <a:xfrm>
                <a:off x="5562661" y="5915334"/>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成像坐标系</a:t>
                </a:r>
              </a:p>
            </p:txBody>
          </p:sp>
        </p:grpSp>
        <p:grpSp>
          <p:nvGrpSpPr>
            <p:cNvPr id="181" name="组合 180">
              <a:extLst>
                <a:ext uri="{FF2B5EF4-FFF2-40B4-BE49-F238E27FC236}">
                  <a16:creationId xmlns:a16="http://schemas.microsoft.com/office/drawing/2014/main" id="{14EBC4F6-4D94-43EB-832D-50DDEADE0CEA}"/>
                </a:ext>
              </a:extLst>
            </p:cNvPr>
            <p:cNvGrpSpPr/>
            <p:nvPr/>
          </p:nvGrpSpPr>
          <p:grpSpPr>
            <a:xfrm>
              <a:off x="6940570" y="3418224"/>
              <a:ext cx="443344" cy="710360"/>
              <a:chOff x="6920471" y="3423996"/>
              <a:chExt cx="464878" cy="710360"/>
            </a:xfrm>
          </p:grpSpPr>
          <p:sp>
            <p:nvSpPr>
              <p:cNvPr id="182" name="流程图: 数据 181">
                <a:extLst>
                  <a:ext uri="{FF2B5EF4-FFF2-40B4-BE49-F238E27FC236}">
                    <a16:creationId xmlns:a16="http://schemas.microsoft.com/office/drawing/2014/main" id="{5F14650E-B179-4D2E-A651-4DFAACF92BF1}"/>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流程图: 数据 182">
                <a:extLst>
                  <a:ext uri="{FF2B5EF4-FFF2-40B4-BE49-F238E27FC236}">
                    <a16:creationId xmlns:a16="http://schemas.microsoft.com/office/drawing/2014/main" id="{7E54D54F-6B01-4C60-B641-2267D9ACCAE1}"/>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流程图: 数据 183">
                <a:extLst>
                  <a:ext uri="{FF2B5EF4-FFF2-40B4-BE49-F238E27FC236}">
                    <a16:creationId xmlns:a16="http://schemas.microsoft.com/office/drawing/2014/main" id="{612DE5EA-2F82-4354-8329-A29C10E96635}"/>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903486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21</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a:xfrm>
            <a:off x="794455" y="1047362"/>
            <a:ext cx="10688483" cy="5314937"/>
          </a:xfrm>
        </p:spPr>
        <p:txBody>
          <a:bodyPr>
            <a:normAutofit/>
          </a:bodyPr>
          <a:lstStyle/>
          <a:p>
            <a:pPr marL="0" indent="0" algn="ctr">
              <a:buNone/>
            </a:pPr>
            <a:r>
              <a:rPr lang="zh-CN" altLang="en-US" b="1" dirty="0">
                <a:solidFill>
                  <a:srgbClr val="9A0001"/>
                </a:solidFill>
              </a:rPr>
              <a:t>成像过程</a:t>
            </a:r>
          </a:p>
        </p:txBody>
      </p:sp>
      <p:sp>
        <p:nvSpPr>
          <p:cNvPr id="130" name="文本框 129">
            <a:extLst>
              <a:ext uri="{FF2B5EF4-FFF2-40B4-BE49-F238E27FC236}">
                <a16:creationId xmlns:a16="http://schemas.microsoft.com/office/drawing/2014/main" id="{FC64C5F3-62BB-482F-B147-889F8146A5D5}"/>
              </a:ext>
            </a:extLst>
          </p:cNvPr>
          <p:cNvSpPr txBox="1"/>
          <p:nvPr/>
        </p:nvSpPr>
        <p:spPr>
          <a:xfrm>
            <a:off x="3076265" y="3011433"/>
            <a:ext cx="1205166" cy="646331"/>
          </a:xfrm>
          <a:prstGeom prst="rect">
            <a:avLst/>
          </a:prstGeom>
          <a:noFill/>
        </p:spPr>
        <p:txBody>
          <a:bodyPr wrap="square">
            <a:spAutoFit/>
          </a:bodyPr>
          <a:lstStyle/>
          <a:p>
            <a:pPr algn="ctr"/>
            <a:r>
              <a:rPr lang="zh-CN" altLang="en-US" sz="1200" dirty="0">
                <a:solidFill>
                  <a:schemeClr val="bg1">
                    <a:lumMod val="50000"/>
                  </a:schemeClr>
                </a:solidFill>
                <a:latin typeface="微软雅黑" panose="020B0503020204020204" pitchFamily="34" charset="-122"/>
                <a:ea typeface="微软雅黑" panose="020B0503020204020204" pitchFamily="34" charset="-122"/>
              </a:rPr>
              <a:t>世界坐标系到相机坐标系的映射</a:t>
            </a:r>
          </a:p>
        </p:txBody>
      </p:sp>
      <p:sp>
        <p:nvSpPr>
          <p:cNvPr id="131" name="文本框 130">
            <a:extLst>
              <a:ext uri="{FF2B5EF4-FFF2-40B4-BE49-F238E27FC236}">
                <a16:creationId xmlns:a16="http://schemas.microsoft.com/office/drawing/2014/main" id="{728A7312-62AD-462F-859B-B8042A921F70}"/>
              </a:ext>
            </a:extLst>
          </p:cNvPr>
          <p:cNvSpPr txBox="1"/>
          <p:nvPr/>
        </p:nvSpPr>
        <p:spPr>
          <a:xfrm>
            <a:off x="5531872" y="3245085"/>
            <a:ext cx="1083766" cy="276999"/>
          </a:xfrm>
          <a:prstGeom prst="rect">
            <a:avLst/>
          </a:prstGeom>
          <a:noFill/>
        </p:spPr>
        <p:txBody>
          <a:bodyPr wrap="square">
            <a:spAutoFit/>
          </a:bodyPr>
          <a:lstStyle>
            <a:defPPr>
              <a:defRPr lang="zh-CN"/>
            </a:defPPr>
            <a:lvl1pPr algn="ct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小孔成像</a:t>
            </a:r>
          </a:p>
        </p:txBody>
      </p:sp>
      <p:sp>
        <p:nvSpPr>
          <p:cNvPr id="132" name="文本框 131">
            <a:extLst>
              <a:ext uri="{FF2B5EF4-FFF2-40B4-BE49-F238E27FC236}">
                <a16:creationId xmlns:a16="http://schemas.microsoft.com/office/drawing/2014/main" id="{7CAAAE40-E89E-4629-BE10-A536DE5E74CD}"/>
              </a:ext>
            </a:extLst>
          </p:cNvPr>
          <p:cNvSpPr txBox="1"/>
          <p:nvPr/>
        </p:nvSpPr>
        <p:spPr>
          <a:xfrm>
            <a:off x="7758940" y="3134322"/>
            <a:ext cx="1013733" cy="461665"/>
          </a:xfrm>
          <a:prstGeom prst="rect">
            <a:avLst/>
          </a:prstGeom>
          <a:noFill/>
        </p:spPr>
        <p:txBody>
          <a:bodyPr wrap="square">
            <a:spAutoFit/>
          </a:bodyPr>
          <a:lstStyle>
            <a:defPPr>
              <a:defRPr lang="zh-CN"/>
            </a:defPPr>
            <a:lvl1pPr algn="ct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t>成像平面转化成图像</a:t>
            </a:r>
          </a:p>
        </p:txBody>
      </p:sp>
      <p:sp>
        <p:nvSpPr>
          <p:cNvPr id="133" name="箭头: 下弧形 132">
            <a:extLst>
              <a:ext uri="{FF2B5EF4-FFF2-40B4-BE49-F238E27FC236}">
                <a16:creationId xmlns:a16="http://schemas.microsoft.com/office/drawing/2014/main" id="{FA0A0B4D-118E-4B2D-B8E3-6675D8B453F8}"/>
              </a:ext>
            </a:extLst>
          </p:cNvPr>
          <p:cNvSpPr/>
          <p:nvPr/>
        </p:nvSpPr>
        <p:spPr>
          <a:xfrm flipH="1">
            <a:off x="2398105" y="4827816"/>
            <a:ext cx="6841412" cy="914202"/>
          </a:xfrm>
          <a:prstGeom prst="curvedUp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文本框 133">
            <a:extLst>
              <a:ext uri="{FF2B5EF4-FFF2-40B4-BE49-F238E27FC236}">
                <a16:creationId xmlns:a16="http://schemas.microsoft.com/office/drawing/2014/main" id="{C67D2E58-E675-4F7C-AC5E-44460532CDEE}"/>
              </a:ext>
            </a:extLst>
          </p:cNvPr>
          <p:cNvSpPr txBox="1"/>
          <p:nvPr/>
        </p:nvSpPr>
        <p:spPr>
          <a:xfrm>
            <a:off x="5232216" y="5857847"/>
            <a:ext cx="1463347" cy="338554"/>
          </a:xfrm>
          <a:prstGeom prst="rect">
            <a:avLst/>
          </a:prstGeom>
          <a:noFill/>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三维重建</a:t>
            </a:r>
          </a:p>
        </p:txBody>
      </p:sp>
      <p:cxnSp>
        <p:nvCxnSpPr>
          <p:cNvPr id="148" name="连接符: 肘形 147">
            <a:extLst>
              <a:ext uri="{FF2B5EF4-FFF2-40B4-BE49-F238E27FC236}">
                <a16:creationId xmlns:a16="http://schemas.microsoft.com/office/drawing/2014/main" id="{D2779777-883C-4E63-BC0F-459F1B99EA74}"/>
              </a:ext>
            </a:extLst>
          </p:cNvPr>
          <p:cNvCxnSpPr>
            <a:cxnSpLocks/>
            <a:endCxn id="139" idx="3"/>
          </p:cNvCxnSpPr>
          <p:nvPr/>
        </p:nvCxnSpPr>
        <p:spPr>
          <a:xfrm>
            <a:off x="9422362" y="3209085"/>
            <a:ext cx="410012" cy="2917569"/>
          </a:xfrm>
          <a:prstGeom prst="bentConnector3">
            <a:avLst>
              <a:gd name="adj1" fmla="val 155754"/>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3" name="箭头: 右 162">
            <a:extLst>
              <a:ext uri="{FF2B5EF4-FFF2-40B4-BE49-F238E27FC236}">
                <a16:creationId xmlns:a16="http://schemas.microsoft.com/office/drawing/2014/main" id="{3ABD32D6-ACA2-4244-8F01-309FCB71F5D7}"/>
              </a:ext>
            </a:extLst>
          </p:cNvPr>
          <p:cNvSpPr/>
          <p:nvPr/>
        </p:nvSpPr>
        <p:spPr>
          <a:xfrm>
            <a:off x="3419468" y="3686343"/>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箭头: 右 163">
            <a:extLst>
              <a:ext uri="{FF2B5EF4-FFF2-40B4-BE49-F238E27FC236}">
                <a16:creationId xmlns:a16="http://schemas.microsoft.com/office/drawing/2014/main" id="{8437674F-EA2D-4AC3-B5C6-82E044C4E43D}"/>
              </a:ext>
            </a:extLst>
          </p:cNvPr>
          <p:cNvSpPr/>
          <p:nvPr/>
        </p:nvSpPr>
        <p:spPr>
          <a:xfrm>
            <a:off x="5827152" y="3669751"/>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箭头: 右 164">
            <a:extLst>
              <a:ext uri="{FF2B5EF4-FFF2-40B4-BE49-F238E27FC236}">
                <a16:creationId xmlns:a16="http://schemas.microsoft.com/office/drawing/2014/main" id="{8486DD10-456D-4E74-A073-770717DE87C7}"/>
              </a:ext>
            </a:extLst>
          </p:cNvPr>
          <p:cNvSpPr/>
          <p:nvPr/>
        </p:nvSpPr>
        <p:spPr>
          <a:xfrm>
            <a:off x="8036856" y="3685478"/>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EBBD924E-B3C6-4B31-B850-E74EA4C02080}"/>
              </a:ext>
            </a:extLst>
          </p:cNvPr>
          <p:cNvSpPr/>
          <p:nvPr/>
        </p:nvSpPr>
        <p:spPr>
          <a:xfrm>
            <a:off x="2778157" y="2546954"/>
            <a:ext cx="2195777"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5A506B2C-B99C-4E2F-A955-0063A257E441}"/>
                  </a:ext>
                </a:extLst>
              </p:cNvPr>
              <p:cNvSpPr txBox="1"/>
              <p:nvPr/>
            </p:nvSpPr>
            <p:spPr>
              <a:xfrm>
                <a:off x="3108848" y="1708271"/>
                <a:ext cx="1534394" cy="68839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1700" i="1">
                          <a:solidFill>
                            <a:srgbClr val="00B050"/>
                          </a:solidFill>
                          <a:latin typeface="Cambria Math" panose="02040503050406030204" pitchFamily="18" charset="0"/>
                        </a:rPr>
                        <m:t>𝑅</m:t>
                      </m:r>
                      <m:d>
                        <m:dPr>
                          <m:begChr m:val="["/>
                          <m:endChr m:val="]"/>
                          <m:ctrlPr>
                            <a:rPr lang="en-US" altLang="zh-CN" sz="1700" b="0" i="1" smtClean="0">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𝑋</m:t>
                                </m:r>
                              </m:e>
                            </m:mr>
                            <m:mr>
                              <m:e>
                                <m:r>
                                  <a:rPr lang="en-US" altLang="zh-CN" sz="1700" b="0" i="1" smtClean="0">
                                    <a:solidFill>
                                      <a:srgbClr val="00B050"/>
                                    </a:solidFill>
                                    <a:latin typeface="Cambria Math" panose="02040503050406030204" pitchFamily="18" charset="0"/>
                                  </a:rPr>
                                  <m:t>𝑌</m:t>
                                </m:r>
                              </m:e>
                            </m:mr>
                            <m:mr>
                              <m:e>
                                <m:r>
                                  <a:rPr lang="en-US" altLang="zh-CN" sz="1700" b="0" i="1" smtClean="0">
                                    <a:solidFill>
                                      <a:srgbClr val="00B050"/>
                                    </a:solidFill>
                                    <a:latin typeface="Cambria Math" panose="02040503050406030204" pitchFamily="18" charset="0"/>
                                  </a:rPr>
                                  <m:t>𝑍</m:t>
                                </m:r>
                              </m:e>
                            </m:mr>
                          </m:m>
                        </m:e>
                      </m:d>
                      <m:r>
                        <a:rPr lang="en-US" altLang="zh-CN" sz="1700" b="0" i="1" smtClean="0">
                          <a:solidFill>
                            <a:srgbClr val="00B050"/>
                          </a:solidFill>
                          <a:latin typeface="Cambria Math" panose="02040503050406030204" pitchFamily="18" charset="0"/>
                        </a:rPr>
                        <m:t>+</m:t>
                      </m:r>
                      <m:r>
                        <a:rPr lang="en-US" altLang="zh-CN" sz="1700" i="1">
                          <a:solidFill>
                            <a:srgbClr val="00B050"/>
                          </a:solidFill>
                          <a:latin typeface="Cambria Math" panose="02040503050406030204" pitchFamily="18" charset="0"/>
                        </a:rPr>
                        <m:t>𝑇</m:t>
                      </m:r>
                      <m:r>
                        <a:rPr lang="en-US" altLang="zh-CN" sz="1700" b="0" i="1" smtClean="0">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𝑥</m:t>
                                </m:r>
                              </m:e>
                            </m:mr>
                            <m:mr>
                              <m:e>
                                <m:r>
                                  <a:rPr lang="en-US" altLang="zh-CN" sz="1700" b="0" i="1" smtClean="0">
                                    <a:solidFill>
                                      <a:srgbClr val="00B050"/>
                                    </a:solidFill>
                                    <a:latin typeface="Cambria Math" panose="02040503050406030204" pitchFamily="18" charset="0"/>
                                  </a:rPr>
                                  <m:t>𝑦</m:t>
                                </m:r>
                              </m:e>
                            </m:mr>
                            <m:mr>
                              <m:e>
                                <m:r>
                                  <a:rPr lang="en-US" altLang="zh-CN" sz="1700" b="0" i="1" smtClean="0">
                                    <a:solidFill>
                                      <a:srgbClr val="00B050"/>
                                    </a:solidFill>
                                    <a:latin typeface="Cambria Math" panose="02040503050406030204" pitchFamily="18" charset="0"/>
                                  </a:rPr>
                                  <m:t>𝑧</m:t>
                                </m:r>
                              </m:e>
                            </m:mr>
                          </m:m>
                        </m:e>
                      </m:d>
                    </m:oMath>
                  </m:oMathPara>
                </a14:m>
                <a:endParaRPr lang="zh-CN" altLang="en-US" sz="1700" dirty="0">
                  <a:solidFill>
                    <a:srgbClr val="00B050"/>
                  </a:solidFill>
                </a:endParaRPr>
              </a:p>
            </p:txBody>
          </p:sp>
        </mc:Choice>
        <mc:Fallback xmlns="">
          <p:sp>
            <p:nvSpPr>
              <p:cNvPr id="107" name="文本框 106">
                <a:extLst>
                  <a:ext uri="{FF2B5EF4-FFF2-40B4-BE49-F238E27FC236}">
                    <a16:creationId xmlns:a16="http://schemas.microsoft.com/office/drawing/2014/main" id="{5A506B2C-B99C-4E2F-A955-0063A257E441}"/>
                  </a:ext>
                </a:extLst>
              </p:cNvPr>
              <p:cNvSpPr txBox="1">
                <a:spLocks noRot="1" noChangeAspect="1" noMove="1" noResize="1" noEditPoints="1" noAdjustHandles="1" noChangeArrowheads="1" noChangeShapeType="1" noTextEdit="1"/>
              </p:cNvSpPr>
              <p:nvPr/>
            </p:nvSpPr>
            <p:spPr>
              <a:xfrm>
                <a:off x="3108848" y="1708271"/>
                <a:ext cx="1534394" cy="688394"/>
              </a:xfrm>
              <a:prstGeom prst="rect">
                <a:avLst/>
              </a:prstGeom>
              <a:blipFill>
                <a:blip r:embed="rId8"/>
                <a:stretch>
                  <a:fillRect/>
                </a:stretch>
              </a:blipFill>
            </p:spPr>
            <p:txBody>
              <a:bodyPr/>
              <a:lstStyle/>
              <a:p>
                <a:r>
                  <a:rPr lang="en-US">
                    <a:noFill/>
                  </a:rPr>
                  <a:t> </a:t>
                </a:r>
              </a:p>
            </p:txBody>
          </p:sp>
        </mc:Fallback>
      </mc:AlternateContent>
      <p:sp>
        <p:nvSpPr>
          <p:cNvPr id="108" name="任意多边形: 形状 107">
            <a:extLst>
              <a:ext uri="{FF2B5EF4-FFF2-40B4-BE49-F238E27FC236}">
                <a16:creationId xmlns:a16="http://schemas.microsoft.com/office/drawing/2014/main" id="{E5732935-9218-4071-8E0F-5E43D9B7BECA}"/>
              </a:ext>
            </a:extLst>
          </p:cNvPr>
          <p:cNvSpPr/>
          <p:nvPr/>
        </p:nvSpPr>
        <p:spPr>
          <a:xfrm>
            <a:off x="5114354" y="2528779"/>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575619BD-190F-4E13-A8EA-8B6656E16B02}"/>
                  </a:ext>
                </a:extLst>
              </p:cNvPr>
              <p:cNvSpPr txBox="1"/>
              <p:nvPr/>
            </p:nvSpPr>
            <p:spPr>
              <a:xfrm>
                <a:off x="5041125" y="1680500"/>
                <a:ext cx="2179956" cy="720518"/>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f>
                        <m:fPr>
                          <m:ctrlPr>
                            <a:rPr lang="en-US" altLang="zh-CN" sz="1700" i="1" smtClean="0">
                              <a:solidFill>
                                <a:srgbClr val="00B050"/>
                              </a:solidFill>
                              <a:latin typeface="Cambria Math" panose="02040503050406030204" pitchFamily="18" charset="0"/>
                            </a:rPr>
                          </m:ctrlPr>
                        </m:fPr>
                        <m:num>
                          <m:r>
                            <a:rPr lang="en-US" altLang="zh-CN" sz="1700" b="0" i="1" smtClean="0">
                              <a:solidFill>
                                <a:srgbClr val="00B050"/>
                              </a:solidFill>
                              <a:latin typeface="Cambria Math" panose="02040503050406030204" pitchFamily="18" charset="0"/>
                            </a:rPr>
                            <m:t>1</m:t>
                          </m:r>
                        </m:num>
                        <m:den>
                          <m:r>
                            <a:rPr lang="en-US" altLang="zh-CN" sz="1700" b="0" i="1" smtClean="0">
                              <a:solidFill>
                                <a:srgbClr val="00B050"/>
                              </a:solidFill>
                              <a:latin typeface="Cambria Math" panose="02040503050406030204" pitchFamily="18" charset="0"/>
                            </a:rPr>
                            <m:t>𝑧</m:t>
                          </m:r>
                        </m:den>
                      </m:f>
                      <m:d>
                        <m:dPr>
                          <m:begChr m:val="["/>
                          <m:endChr m:val="]"/>
                          <m:ctrlPr>
                            <a:rPr lang="en-US" altLang="zh-CN" sz="1700" i="1">
                              <a:solidFill>
                                <a:srgbClr val="00B050"/>
                              </a:solidFill>
                              <a:latin typeface="Cambria Math" panose="02040503050406030204" pitchFamily="18" charset="0"/>
                            </a:rPr>
                          </m:ctrlPr>
                        </m:dPr>
                        <m:e>
                          <m:m>
                            <m:mPr>
                              <m:mcs>
                                <m:mc>
                                  <m:mcPr>
                                    <m:count m:val="3"/>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1</m:t>
                                </m:r>
                              </m:e>
                            </m:mr>
                          </m:m>
                        </m:e>
                      </m:d>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𝑥</m:t>
                                </m:r>
                              </m:e>
                            </m:mr>
                            <m:mr>
                              <m:e>
                                <m:r>
                                  <a:rPr lang="en-US" altLang="zh-CN" sz="1700" i="1">
                                    <a:solidFill>
                                      <a:srgbClr val="00B050"/>
                                    </a:solidFill>
                                    <a:latin typeface="Cambria Math" panose="02040503050406030204" pitchFamily="18" charset="0"/>
                                  </a:rPr>
                                  <m:t>𝑦</m:t>
                                </m:r>
                              </m:e>
                            </m:mr>
                            <m:mr>
                              <m:e>
                                <m:r>
                                  <a:rPr lang="en-US" altLang="zh-CN" sz="1700" i="1">
                                    <a:solidFill>
                                      <a:srgbClr val="00B050"/>
                                    </a:solidFill>
                                    <a:latin typeface="Cambria Math" panose="02040503050406030204" pitchFamily="18" charset="0"/>
                                  </a:rPr>
                                  <m:t>𝑧</m:t>
                                </m:r>
                              </m:e>
                            </m:mr>
                          </m:m>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𝑥</m:t>
                                    </m:r>
                                  </m:e>
                                  <m:sup>
                                    <m:r>
                                      <a:rPr lang="en-US" altLang="zh-CN" sz="1700" i="1">
                                        <a:solidFill>
                                          <a:srgbClr val="00B050"/>
                                        </a:solidFill>
                                        <a:latin typeface="Cambria Math" panose="02040503050406030204" pitchFamily="18" charset="0"/>
                                      </a:rPr>
                                      <m:t>′</m:t>
                                    </m:r>
                                  </m:sup>
                                </m:sSup>
                              </m:e>
                            </m:m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𝑦</m:t>
                                    </m:r>
                                  </m:e>
                                  <m:sup>
                                    <m:r>
                                      <a:rPr lang="en-US" altLang="zh-CN" sz="1700" i="1">
                                        <a:solidFill>
                                          <a:srgbClr val="00B050"/>
                                        </a:solidFill>
                                        <a:latin typeface="Cambria Math" panose="02040503050406030204" pitchFamily="18" charset="0"/>
                                      </a:rPr>
                                      <m:t>′</m:t>
                                    </m:r>
                                  </m:sup>
                                </m:sSup>
                              </m:e>
                            </m:mr>
                            <m:mr>
                              <m:e>
                                <m:r>
                                  <a:rPr lang="en-US" altLang="zh-CN" sz="1700" b="0" i="1" smtClean="0">
                                    <a:solidFill>
                                      <a:srgbClr val="00B050"/>
                                    </a:solidFill>
                                    <a:latin typeface="Cambria Math" panose="02040503050406030204" pitchFamily="18" charset="0"/>
                                  </a:rPr>
                                  <m:t>1</m:t>
                                </m:r>
                              </m:e>
                            </m:mr>
                          </m:m>
                        </m:e>
                      </m:d>
                    </m:oMath>
                  </m:oMathPara>
                </a14:m>
                <a:endParaRPr lang="zh-CN" altLang="en-US" sz="1700" i="1" dirty="0">
                  <a:solidFill>
                    <a:srgbClr val="00B050"/>
                  </a:solidFill>
                  <a:latin typeface="Cambria Math" panose="02040503050406030204" pitchFamily="18" charset="0"/>
                </a:endParaRPr>
              </a:p>
            </p:txBody>
          </p:sp>
        </mc:Choice>
        <mc:Fallback xmlns="">
          <p:sp>
            <p:nvSpPr>
              <p:cNvPr id="109" name="文本框 108">
                <a:extLst>
                  <a:ext uri="{FF2B5EF4-FFF2-40B4-BE49-F238E27FC236}">
                    <a16:creationId xmlns:a16="http://schemas.microsoft.com/office/drawing/2014/main" id="{575619BD-190F-4E13-A8EA-8B6656E16B02}"/>
                  </a:ext>
                </a:extLst>
              </p:cNvPr>
              <p:cNvSpPr txBox="1">
                <a:spLocks noRot="1" noChangeAspect="1" noMove="1" noResize="1" noEditPoints="1" noAdjustHandles="1" noChangeArrowheads="1" noChangeShapeType="1" noTextEdit="1"/>
              </p:cNvSpPr>
              <p:nvPr/>
            </p:nvSpPr>
            <p:spPr>
              <a:xfrm>
                <a:off x="5041125" y="1680500"/>
                <a:ext cx="2179956" cy="720518"/>
              </a:xfrm>
              <a:prstGeom prst="rect">
                <a:avLst/>
              </a:prstGeom>
              <a:blipFill>
                <a:blip r:embed="rId9"/>
                <a:stretch>
                  <a:fillRect/>
                </a:stretch>
              </a:blipFill>
            </p:spPr>
            <p:txBody>
              <a:bodyPr/>
              <a:lstStyle/>
              <a:p>
                <a:r>
                  <a:rPr lang="en-US">
                    <a:noFill/>
                  </a:rPr>
                  <a:t> </a:t>
                </a:r>
              </a:p>
            </p:txBody>
          </p:sp>
        </mc:Fallback>
      </mc:AlternateContent>
      <p:sp>
        <p:nvSpPr>
          <p:cNvPr id="110" name="任意多边形: 形状 109">
            <a:extLst>
              <a:ext uri="{FF2B5EF4-FFF2-40B4-BE49-F238E27FC236}">
                <a16:creationId xmlns:a16="http://schemas.microsoft.com/office/drawing/2014/main" id="{B739A022-4052-4A17-B7B1-9A050EA6AB99}"/>
              </a:ext>
            </a:extLst>
          </p:cNvPr>
          <p:cNvSpPr/>
          <p:nvPr/>
        </p:nvSpPr>
        <p:spPr>
          <a:xfrm>
            <a:off x="7264912" y="2528779"/>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1EFC44FF-181E-4C46-B5A9-C1EEC2A23327}"/>
                  </a:ext>
                </a:extLst>
              </p:cNvPr>
              <p:cNvSpPr txBox="1"/>
              <p:nvPr/>
            </p:nvSpPr>
            <p:spPr>
              <a:xfrm>
                <a:off x="7390680" y="1700196"/>
                <a:ext cx="1609094" cy="49616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𝑥</m:t>
                                  </m:r>
                                </m:e>
                                <m:sup>
                                  <m:r>
                                    <a:rPr lang="en-US" altLang="zh-CN" sz="1700" i="1">
                                      <a:solidFill>
                                        <a:srgbClr val="00B050"/>
                                      </a:solidFill>
                                      <a:latin typeface="Cambria Math" panose="02040503050406030204" pitchFamily="18" charset="0"/>
                                    </a:rPr>
                                    <m:t>′</m:t>
                                  </m:r>
                                </m:sup>
                              </m:sSup>
                            </m:e>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𝑦</m:t>
                                  </m:r>
                                </m:e>
                                <m:sup>
                                  <m:r>
                                    <a:rPr lang="en-US" altLang="zh-CN" sz="1700" i="1">
                                      <a:solidFill>
                                        <a:srgbClr val="00B050"/>
                                      </a:solidFill>
                                      <a:latin typeface="Cambria Math" panose="02040503050406030204" pitchFamily="18" charset="0"/>
                                    </a:rPr>
                                    <m:t>′</m:t>
                                  </m:r>
                                </m:sup>
                              </m:sSup>
                            </m:e>
                          </m:eqArr>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sSub>
                                <m:sSubPr>
                                  <m:ctrlPr>
                                    <a:rPr lang="en-US" altLang="zh-CN" sz="1700" i="1">
                                      <a:solidFill>
                                        <a:srgbClr val="00B050"/>
                                      </a:solidFill>
                                      <a:latin typeface="Cambria Math" panose="02040503050406030204" pitchFamily="18" charset="0"/>
                                    </a:rPr>
                                  </m:ctrlPr>
                                </m:sSubPr>
                                <m:e>
                                  <m:r>
                                    <a:rPr lang="en-US" altLang="zh-CN" sz="1700" i="1">
                                      <a:solidFill>
                                        <a:srgbClr val="00B050"/>
                                      </a:solidFill>
                                      <a:latin typeface="Cambria Math" panose="02040503050406030204" pitchFamily="18" charset="0"/>
                                    </a:rPr>
                                    <m:t>𝑐</m:t>
                                  </m:r>
                                </m:e>
                                <m:sub>
                                  <m:r>
                                    <a:rPr lang="en-US" altLang="zh-CN" sz="1700" i="1">
                                      <a:solidFill>
                                        <a:srgbClr val="00B050"/>
                                      </a:solidFill>
                                      <a:latin typeface="Cambria Math" panose="02040503050406030204" pitchFamily="18" charset="0"/>
                                    </a:rPr>
                                    <m:t>𝑥</m:t>
                                  </m:r>
                                </m:sub>
                              </m:sSub>
                            </m:e>
                            <m:e>
                              <m:sSub>
                                <m:sSubPr>
                                  <m:ctrlPr>
                                    <a:rPr lang="en-US" altLang="zh-CN" sz="1700" i="1">
                                      <a:solidFill>
                                        <a:srgbClr val="00B050"/>
                                      </a:solidFill>
                                      <a:latin typeface="Cambria Math" panose="02040503050406030204" pitchFamily="18" charset="0"/>
                                    </a:rPr>
                                  </m:ctrlPr>
                                </m:sSubPr>
                                <m:e>
                                  <m:r>
                                    <a:rPr lang="en-US" altLang="zh-CN" sz="1700" i="1">
                                      <a:solidFill>
                                        <a:srgbClr val="00B050"/>
                                      </a:solidFill>
                                      <a:latin typeface="Cambria Math" panose="02040503050406030204" pitchFamily="18" charset="0"/>
                                    </a:rPr>
                                    <m:t>𝑐</m:t>
                                  </m:r>
                                </m:e>
                                <m:sub>
                                  <m:r>
                                    <a:rPr lang="en-US" altLang="zh-CN" sz="1700" i="1">
                                      <a:solidFill>
                                        <a:srgbClr val="00B050"/>
                                      </a:solidFill>
                                      <a:latin typeface="Cambria Math" panose="02040503050406030204" pitchFamily="18" charset="0"/>
                                    </a:rPr>
                                    <m:t>𝑦</m:t>
                                  </m:r>
                                </m:sub>
                              </m:sSub>
                            </m:e>
                          </m:eqArr>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r>
                                <m:rPr>
                                  <m:sty m:val="p"/>
                                </m:rPr>
                                <a:rPr lang="en-US" altLang="zh-CN" sz="1700" i="1">
                                  <a:solidFill>
                                    <a:srgbClr val="00B050"/>
                                  </a:solidFill>
                                  <a:latin typeface="Cambria Math" panose="02040503050406030204" pitchFamily="18" charset="0"/>
                                </a:rPr>
                                <m:t>u</m:t>
                              </m:r>
                            </m:e>
                            <m:e>
                              <m:r>
                                <a:rPr lang="en-US" altLang="zh-CN" sz="1700" i="1">
                                  <a:solidFill>
                                    <a:srgbClr val="00B050"/>
                                  </a:solidFill>
                                  <a:latin typeface="Cambria Math" panose="02040503050406030204" pitchFamily="18" charset="0"/>
                                </a:rPr>
                                <m:t>𝑣</m:t>
                              </m:r>
                            </m:e>
                          </m:eqArr>
                        </m:e>
                      </m:d>
                    </m:oMath>
                  </m:oMathPara>
                </a14:m>
                <a:endParaRPr lang="zh-CN" altLang="en-US" sz="1700" i="1" dirty="0">
                  <a:solidFill>
                    <a:srgbClr val="00B050"/>
                  </a:solidFill>
                  <a:latin typeface="Cambria Math" panose="02040503050406030204" pitchFamily="18" charset="0"/>
                </a:endParaRPr>
              </a:p>
            </p:txBody>
          </p:sp>
        </mc:Choice>
        <mc:Fallback xmlns="">
          <p:sp>
            <p:nvSpPr>
              <p:cNvPr id="111" name="文本框 110">
                <a:extLst>
                  <a:ext uri="{FF2B5EF4-FFF2-40B4-BE49-F238E27FC236}">
                    <a16:creationId xmlns:a16="http://schemas.microsoft.com/office/drawing/2014/main" id="{1EFC44FF-181E-4C46-B5A9-C1EEC2A23327}"/>
                  </a:ext>
                </a:extLst>
              </p:cNvPr>
              <p:cNvSpPr txBox="1">
                <a:spLocks noRot="1" noChangeAspect="1" noMove="1" noResize="1" noEditPoints="1" noAdjustHandles="1" noChangeArrowheads="1" noChangeShapeType="1" noTextEdit="1"/>
              </p:cNvSpPr>
              <p:nvPr/>
            </p:nvSpPr>
            <p:spPr>
              <a:xfrm>
                <a:off x="7390680" y="1700196"/>
                <a:ext cx="1609094" cy="496161"/>
              </a:xfrm>
              <a:prstGeom prst="rect">
                <a:avLst/>
              </a:prstGeom>
              <a:blipFill>
                <a:blip r:embed="rId10"/>
                <a:stretch>
                  <a:fillRect/>
                </a:stretch>
              </a:blipFill>
            </p:spPr>
            <p:txBody>
              <a:bodyPr/>
              <a:lstStyle/>
              <a:p>
                <a:r>
                  <a:rPr lang="en-US">
                    <a:noFill/>
                  </a:rPr>
                  <a:t> </a:t>
                </a:r>
              </a:p>
            </p:txBody>
          </p:sp>
        </mc:Fallback>
      </mc:AlternateContent>
      <p:cxnSp>
        <p:nvCxnSpPr>
          <p:cNvPr id="3" name="直接连接符 2">
            <a:extLst>
              <a:ext uri="{FF2B5EF4-FFF2-40B4-BE49-F238E27FC236}">
                <a16:creationId xmlns:a16="http://schemas.microsoft.com/office/drawing/2014/main" id="{B06FE817-90FB-2AC3-9788-2A807ED4F441}"/>
              </a:ext>
            </a:extLst>
          </p:cNvPr>
          <p:cNvCxnSpPr/>
          <p:nvPr/>
        </p:nvCxnSpPr>
        <p:spPr>
          <a:xfrm>
            <a:off x="4898240" y="1429966"/>
            <a:ext cx="0" cy="13739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DF9506F-B1DC-F68E-5BAF-4D61C8D66ECD}"/>
              </a:ext>
            </a:extLst>
          </p:cNvPr>
          <p:cNvCxnSpPr/>
          <p:nvPr/>
        </p:nvCxnSpPr>
        <p:spPr>
          <a:xfrm>
            <a:off x="7306529" y="1429966"/>
            <a:ext cx="0" cy="13739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2DFC3C9-5C94-4411-8A32-B35F8E5A032A}"/>
              </a:ext>
            </a:extLst>
          </p:cNvPr>
          <p:cNvGrpSpPr/>
          <p:nvPr/>
        </p:nvGrpSpPr>
        <p:grpSpPr>
          <a:xfrm>
            <a:off x="6397461" y="2809446"/>
            <a:ext cx="1463347" cy="2022347"/>
            <a:chOff x="6397461" y="2809446"/>
            <a:chExt cx="1463347" cy="2022347"/>
          </a:xfrm>
        </p:grpSpPr>
        <p:grpSp>
          <p:nvGrpSpPr>
            <p:cNvPr id="193" name="组合 192">
              <a:extLst>
                <a:ext uri="{FF2B5EF4-FFF2-40B4-BE49-F238E27FC236}">
                  <a16:creationId xmlns:a16="http://schemas.microsoft.com/office/drawing/2014/main" id="{4729ABDE-FB19-4A2C-A07F-7B3A4F479FED}"/>
                </a:ext>
              </a:extLst>
            </p:cNvPr>
            <p:cNvGrpSpPr/>
            <p:nvPr/>
          </p:nvGrpSpPr>
          <p:grpSpPr>
            <a:xfrm>
              <a:off x="6397461" y="2809446"/>
              <a:ext cx="1463347" cy="2022347"/>
              <a:chOff x="5562661" y="4231541"/>
              <a:chExt cx="1463347" cy="2022347"/>
            </a:xfrm>
          </p:grpSpPr>
          <p:grpSp>
            <p:nvGrpSpPr>
              <p:cNvPr id="194" name="组合 193">
                <a:extLst>
                  <a:ext uri="{FF2B5EF4-FFF2-40B4-BE49-F238E27FC236}">
                    <a16:creationId xmlns:a16="http://schemas.microsoft.com/office/drawing/2014/main" id="{93D8FB6E-1DB5-4049-BCB2-095AC69ED5D3}"/>
                  </a:ext>
                </a:extLst>
              </p:cNvPr>
              <p:cNvGrpSpPr/>
              <p:nvPr/>
            </p:nvGrpSpPr>
            <p:grpSpPr>
              <a:xfrm>
                <a:off x="5981290" y="4231541"/>
                <a:ext cx="827738" cy="1637474"/>
                <a:chOff x="4440777" y="3998178"/>
                <a:chExt cx="827738" cy="1637474"/>
              </a:xfrm>
            </p:grpSpPr>
            <p:sp>
              <p:nvSpPr>
                <p:cNvPr id="196" name="文本框 195">
                  <a:extLst>
                    <a:ext uri="{FF2B5EF4-FFF2-40B4-BE49-F238E27FC236}">
                      <a16:creationId xmlns:a16="http://schemas.microsoft.com/office/drawing/2014/main" id="{5A77F31A-E8B1-4712-B9DC-65A264DB125E}"/>
                    </a:ext>
                  </a:extLst>
                </p:cNvPr>
                <p:cNvSpPr txBox="1"/>
                <p:nvPr/>
              </p:nvSpPr>
              <p:spPr>
                <a:xfrm>
                  <a:off x="4562248" y="526632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97" name="组合 196">
                  <a:extLst>
                    <a:ext uri="{FF2B5EF4-FFF2-40B4-BE49-F238E27FC236}">
                      <a16:creationId xmlns:a16="http://schemas.microsoft.com/office/drawing/2014/main" id="{A432247C-E680-4740-ADD9-3BD75776BDAA}"/>
                    </a:ext>
                  </a:extLst>
                </p:cNvPr>
                <p:cNvGrpSpPr/>
                <p:nvPr/>
              </p:nvGrpSpPr>
              <p:grpSpPr>
                <a:xfrm>
                  <a:off x="4440777" y="4302469"/>
                  <a:ext cx="483581" cy="1202993"/>
                  <a:chOff x="6716703" y="1412776"/>
                  <a:chExt cx="483581" cy="1202993"/>
                </a:xfrm>
              </p:grpSpPr>
              <p:sp>
                <p:nvSpPr>
                  <p:cNvPr id="199" name="椭圆 198">
                    <a:extLst>
                      <a:ext uri="{FF2B5EF4-FFF2-40B4-BE49-F238E27FC236}">
                        <a16:creationId xmlns:a16="http://schemas.microsoft.com/office/drawing/2014/main" id="{BFC6172B-8B9D-4831-BF14-EB287D72A07E}"/>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00" name="直接箭头连接符 199">
                    <a:extLst>
                      <a:ext uri="{FF2B5EF4-FFF2-40B4-BE49-F238E27FC236}">
                        <a16:creationId xmlns:a16="http://schemas.microsoft.com/office/drawing/2014/main" id="{2290E1EC-D09D-4BB1-B266-20FD01EE5F63}"/>
                      </a:ext>
                    </a:extLst>
                  </p:cNvPr>
                  <p:cNvCxnSpPr>
                    <a:cxnSpLocks/>
                    <a:stCxn id="199" idx="3"/>
                  </p:cNvCxnSpPr>
                  <p:nvPr/>
                </p:nvCxnSpPr>
                <p:spPr>
                  <a:xfrm flipH="1">
                    <a:off x="6716703" y="2194312"/>
                    <a:ext cx="422125" cy="421457"/>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BA409439-8CAA-4016-A929-386640E1B148}"/>
                      </a:ext>
                    </a:extLst>
                  </p:cNvPr>
                  <p:cNvCxnSpPr>
                    <a:cxnSpLocks/>
                    <a:stCxn id="199"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98" name="文本框 197">
                  <a:extLst>
                    <a:ext uri="{FF2B5EF4-FFF2-40B4-BE49-F238E27FC236}">
                      <a16:creationId xmlns:a16="http://schemas.microsoft.com/office/drawing/2014/main" id="{45F80ECF-5DCB-4251-8DCD-2AC35BE10F40}"/>
                    </a:ext>
                  </a:extLst>
                </p:cNvPr>
                <p:cNvSpPr txBox="1"/>
                <p:nvPr/>
              </p:nvSpPr>
              <p:spPr>
                <a:xfrm>
                  <a:off x="4899547" y="399817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5" name="文本框 194">
                <a:extLst>
                  <a:ext uri="{FF2B5EF4-FFF2-40B4-BE49-F238E27FC236}">
                    <a16:creationId xmlns:a16="http://schemas.microsoft.com/office/drawing/2014/main" id="{83BC6A0A-CF7F-4819-8AD0-E5A8BC5D9B9F}"/>
                  </a:ext>
                </a:extLst>
              </p:cNvPr>
              <p:cNvSpPr txBox="1"/>
              <p:nvPr/>
            </p:nvSpPr>
            <p:spPr>
              <a:xfrm>
                <a:off x="5562661" y="5915334"/>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成像坐标系</a:t>
                </a:r>
              </a:p>
            </p:txBody>
          </p:sp>
        </p:grpSp>
        <p:grpSp>
          <p:nvGrpSpPr>
            <p:cNvPr id="122" name="组合 121">
              <a:extLst>
                <a:ext uri="{FF2B5EF4-FFF2-40B4-BE49-F238E27FC236}">
                  <a16:creationId xmlns:a16="http://schemas.microsoft.com/office/drawing/2014/main" id="{05DDFA92-589F-410D-826F-EB88FBE0DB64}"/>
                </a:ext>
              </a:extLst>
            </p:cNvPr>
            <p:cNvGrpSpPr/>
            <p:nvPr/>
          </p:nvGrpSpPr>
          <p:grpSpPr>
            <a:xfrm>
              <a:off x="6940570" y="3418224"/>
              <a:ext cx="443344" cy="710360"/>
              <a:chOff x="6920471" y="3423996"/>
              <a:chExt cx="464878" cy="710360"/>
            </a:xfrm>
          </p:grpSpPr>
          <p:sp>
            <p:nvSpPr>
              <p:cNvPr id="123" name="流程图: 数据 122">
                <a:extLst>
                  <a:ext uri="{FF2B5EF4-FFF2-40B4-BE49-F238E27FC236}">
                    <a16:creationId xmlns:a16="http://schemas.microsoft.com/office/drawing/2014/main" id="{60D18A64-1274-4CE7-8B04-91C2D982A381}"/>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流程图: 数据 123">
                <a:extLst>
                  <a:ext uri="{FF2B5EF4-FFF2-40B4-BE49-F238E27FC236}">
                    <a16:creationId xmlns:a16="http://schemas.microsoft.com/office/drawing/2014/main" id="{F185E238-0C04-4728-AE89-129B8ADF59E8}"/>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流程图: 数据 124">
                <a:extLst>
                  <a:ext uri="{FF2B5EF4-FFF2-40B4-BE49-F238E27FC236}">
                    <a16:creationId xmlns:a16="http://schemas.microsoft.com/office/drawing/2014/main" id="{93DD364E-9043-4E6A-8C7C-805363A762E5}"/>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 name="组合 14">
            <a:extLst>
              <a:ext uri="{FF2B5EF4-FFF2-40B4-BE49-F238E27FC236}">
                <a16:creationId xmlns:a16="http://schemas.microsoft.com/office/drawing/2014/main" id="{073CFF03-A593-411B-86E0-E41640623ACF}"/>
              </a:ext>
            </a:extLst>
          </p:cNvPr>
          <p:cNvGrpSpPr/>
          <p:nvPr/>
        </p:nvGrpSpPr>
        <p:grpSpPr>
          <a:xfrm>
            <a:off x="8381477" y="5592306"/>
            <a:ext cx="1663766" cy="1216590"/>
            <a:chOff x="8381477" y="5592306"/>
            <a:chExt cx="1663766" cy="1216590"/>
          </a:xfrm>
        </p:grpSpPr>
        <p:sp>
          <p:nvSpPr>
            <p:cNvPr id="139" name="矩形 138">
              <a:extLst>
                <a:ext uri="{FF2B5EF4-FFF2-40B4-BE49-F238E27FC236}">
                  <a16:creationId xmlns:a16="http://schemas.microsoft.com/office/drawing/2014/main" id="{117E9C29-4BDB-42C6-BA73-52C6D5FB9E88}"/>
                </a:ext>
              </a:extLst>
            </p:cNvPr>
            <p:cNvSpPr/>
            <p:nvPr/>
          </p:nvSpPr>
          <p:spPr>
            <a:xfrm>
              <a:off x="8716277" y="5722937"/>
              <a:ext cx="1116097" cy="807434"/>
            </a:xfrm>
            <a:prstGeom prst="rect">
              <a:avLst/>
            </a:prstGeom>
            <a:solidFill>
              <a:schemeClr val="bg1"/>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箭头连接符 142">
              <a:extLst>
                <a:ext uri="{FF2B5EF4-FFF2-40B4-BE49-F238E27FC236}">
                  <a16:creationId xmlns:a16="http://schemas.microsoft.com/office/drawing/2014/main" id="{4D9E5BC4-16B7-4F69-8AE2-BCC6DB12BE68}"/>
                </a:ext>
              </a:extLst>
            </p:cNvPr>
            <p:cNvCxnSpPr>
              <a:cxnSpLocks/>
            </p:cNvCxnSpPr>
            <p:nvPr/>
          </p:nvCxnSpPr>
          <p:spPr>
            <a:xfrm flipH="1" flipV="1">
              <a:off x="8723892" y="5722937"/>
              <a:ext cx="2" cy="815764"/>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BF9E31C3-C443-4BC3-A7B3-98F17A80744E}"/>
                </a:ext>
              </a:extLst>
            </p:cNvPr>
            <p:cNvCxnSpPr>
              <a:cxnSpLocks/>
            </p:cNvCxnSpPr>
            <p:nvPr/>
          </p:nvCxnSpPr>
          <p:spPr>
            <a:xfrm flipV="1">
              <a:off x="8723892" y="6530371"/>
              <a:ext cx="1108482" cy="8329"/>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sp>
          <p:nvSpPr>
            <p:cNvPr id="145" name="椭圆 144">
              <a:extLst>
                <a:ext uri="{FF2B5EF4-FFF2-40B4-BE49-F238E27FC236}">
                  <a16:creationId xmlns:a16="http://schemas.microsoft.com/office/drawing/2014/main" id="{15BEDE78-1F08-45D1-BB58-93ECD8C3DFB5}"/>
                </a:ext>
              </a:extLst>
            </p:cNvPr>
            <p:cNvSpPr/>
            <p:nvPr/>
          </p:nvSpPr>
          <p:spPr>
            <a:xfrm>
              <a:off x="8687892" y="649105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6" name="文本框 145">
              <a:extLst>
                <a:ext uri="{FF2B5EF4-FFF2-40B4-BE49-F238E27FC236}">
                  <a16:creationId xmlns:a16="http://schemas.microsoft.com/office/drawing/2014/main" id="{F94FC1B3-B3FF-4C4C-8BCB-16AB9FFE7A1F}"/>
                </a:ext>
              </a:extLst>
            </p:cNvPr>
            <p:cNvSpPr txBox="1"/>
            <p:nvPr/>
          </p:nvSpPr>
          <p:spPr>
            <a:xfrm>
              <a:off x="9676275" y="6439564"/>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7" name="文本框 146">
              <a:extLst>
                <a:ext uri="{FF2B5EF4-FFF2-40B4-BE49-F238E27FC236}">
                  <a16:creationId xmlns:a16="http://schemas.microsoft.com/office/drawing/2014/main" id="{B66DA38F-4749-4239-A85B-5806D29EDD4E}"/>
                </a:ext>
              </a:extLst>
            </p:cNvPr>
            <p:cNvSpPr txBox="1"/>
            <p:nvPr/>
          </p:nvSpPr>
          <p:spPr>
            <a:xfrm>
              <a:off x="8381477" y="5592306"/>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 name="组合 10">
              <a:extLst>
                <a:ext uri="{FF2B5EF4-FFF2-40B4-BE49-F238E27FC236}">
                  <a16:creationId xmlns:a16="http://schemas.microsoft.com/office/drawing/2014/main" id="{32EE9B60-BAFB-4B87-8A74-968A21BEABF2}"/>
                </a:ext>
              </a:extLst>
            </p:cNvPr>
            <p:cNvGrpSpPr/>
            <p:nvPr/>
          </p:nvGrpSpPr>
          <p:grpSpPr>
            <a:xfrm>
              <a:off x="9006173" y="5797480"/>
              <a:ext cx="709171" cy="252000"/>
              <a:chOff x="8806434" y="6059459"/>
              <a:chExt cx="976995" cy="282884"/>
            </a:xfrm>
          </p:grpSpPr>
          <p:sp>
            <p:nvSpPr>
              <p:cNvPr id="10" name="矩形 9">
                <a:extLst>
                  <a:ext uri="{FF2B5EF4-FFF2-40B4-BE49-F238E27FC236}">
                    <a16:creationId xmlns:a16="http://schemas.microsoft.com/office/drawing/2014/main" id="{6448F1EB-5FD7-44A0-9BCC-2B784065691E}"/>
                  </a:ext>
                </a:extLst>
              </p:cNvPr>
              <p:cNvSpPr/>
              <p:nvPr/>
            </p:nvSpPr>
            <p:spPr>
              <a:xfrm>
                <a:off x="8806434" y="6059459"/>
                <a:ext cx="198383" cy="282884"/>
              </a:xfrm>
              <a:prstGeom prst="rec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1E2C0720-A390-498B-9F4D-AB3D59808E09}"/>
                  </a:ext>
                </a:extLst>
              </p:cNvPr>
              <p:cNvSpPr/>
              <p:nvPr/>
            </p:nvSpPr>
            <p:spPr>
              <a:xfrm>
                <a:off x="9195741" y="6059459"/>
                <a:ext cx="198383" cy="282884"/>
              </a:xfrm>
              <a:prstGeom prst="rec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79765A6E-133B-4C30-9032-56B7B4B231B8}"/>
                  </a:ext>
                </a:extLst>
              </p:cNvPr>
              <p:cNvSpPr/>
              <p:nvPr/>
            </p:nvSpPr>
            <p:spPr>
              <a:xfrm>
                <a:off x="9585046" y="6059459"/>
                <a:ext cx="198383" cy="282884"/>
              </a:xfrm>
              <a:prstGeom prst="rec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2" name="组合 241">
            <a:extLst>
              <a:ext uri="{FF2B5EF4-FFF2-40B4-BE49-F238E27FC236}">
                <a16:creationId xmlns:a16="http://schemas.microsoft.com/office/drawing/2014/main" id="{8E71E45C-9BEB-43E4-88A5-7EEFA79E797C}"/>
              </a:ext>
            </a:extLst>
          </p:cNvPr>
          <p:cNvGrpSpPr/>
          <p:nvPr/>
        </p:nvGrpSpPr>
        <p:grpSpPr>
          <a:xfrm>
            <a:off x="1721053" y="2877606"/>
            <a:ext cx="1463347" cy="1954187"/>
            <a:chOff x="2126076" y="2877602"/>
            <a:chExt cx="1463347" cy="1954187"/>
          </a:xfrm>
        </p:grpSpPr>
        <p:grpSp>
          <p:nvGrpSpPr>
            <p:cNvPr id="243" name="组合 242">
              <a:extLst>
                <a:ext uri="{FF2B5EF4-FFF2-40B4-BE49-F238E27FC236}">
                  <a16:creationId xmlns:a16="http://schemas.microsoft.com/office/drawing/2014/main" id="{25FE15A0-FB64-4A45-A4C1-B02E9608EEBD}"/>
                </a:ext>
              </a:extLst>
            </p:cNvPr>
            <p:cNvGrpSpPr/>
            <p:nvPr/>
          </p:nvGrpSpPr>
          <p:grpSpPr>
            <a:xfrm>
              <a:off x="2126076" y="2877602"/>
              <a:ext cx="1463347" cy="1954187"/>
              <a:chOff x="508986" y="4305267"/>
              <a:chExt cx="1463347" cy="1954187"/>
            </a:xfrm>
          </p:grpSpPr>
          <p:grpSp>
            <p:nvGrpSpPr>
              <p:cNvPr id="248" name="组合 247">
                <a:extLst>
                  <a:ext uri="{FF2B5EF4-FFF2-40B4-BE49-F238E27FC236}">
                    <a16:creationId xmlns:a16="http://schemas.microsoft.com/office/drawing/2014/main" id="{7CBAD181-E729-4BBF-ABE0-6B5B77359F44}"/>
                  </a:ext>
                </a:extLst>
              </p:cNvPr>
              <p:cNvGrpSpPr/>
              <p:nvPr/>
            </p:nvGrpSpPr>
            <p:grpSpPr>
              <a:xfrm>
                <a:off x="679364" y="4305267"/>
                <a:ext cx="1136657" cy="1576886"/>
                <a:chOff x="397574" y="4062531"/>
                <a:chExt cx="1136657" cy="1576886"/>
              </a:xfrm>
            </p:grpSpPr>
            <p:grpSp>
              <p:nvGrpSpPr>
                <p:cNvPr id="250" name="组合 249">
                  <a:extLst>
                    <a:ext uri="{FF2B5EF4-FFF2-40B4-BE49-F238E27FC236}">
                      <a16:creationId xmlns:a16="http://schemas.microsoft.com/office/drawing/2014/main" id="{0286AE59-CD29-4803-9722-5493390E9AE9}"/>
                    </a:ext>
                  </a:extLst>
                </p:cNvPr>
                <p:cNvGrpSpPr/>
                <p:nvPr/>
              </p:nvGrpSpPr>
              <p:grpSpPr>
                <a:xfrm>
                  <a:off x="491946" y="4293096"/>
                  <a:ext cx="731674" cy="1224136"/>
                  <a:chOff x="6468610" y="1412776"/>
                  <a:chExt cx="731674" cy="1224136"/>
                </a:xfrm>
              </p:grpSpPr>
              <p:sp>
                <p:nvSpPr>
                  <p:cNvPr id="254" name="椭圆 253">
                    <a:extLst>
                      <a:ext uri="{FF2B5EF4-FFF2-40B4-BE49-F238E27FC236}">
                        <a16:creationId xmlns:a16="http://schemas.microsoft.com/office/drawing/2014/main" id="{4AFDD9FB-0404-4FE5-9614-49E8D152C225}"/>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55" name="直接箭头连接符 254">
                    <a:extLst>
                      <a:ext uri="{FF2B5EF4-FFF2-40B4-BE49-F238E27FC236}">
                        <a16:creationId xmlns:a16="http://schemas.microsoft.com/office/drawing/2014/main" id="{89370481-D261-4EAC-88AA-DFAC30D6677A}"/>
                      </a:ext>
                    </a:extLst>
                  </p:cNvPr>
                  <p:cNvCxnSpPr>
                    <a:cxnSpLocks/>
                    <a:stCxn id="254"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7E7E1116-1A66-4AFB-A4B1-6DFC2D229954}"/>
                      </a:ext>
                    </a:extLst>
                  </p:cNvPr>
                  <p:cNvCxnSpPr>
                    <a:cxnSpLocks/>
                    <a:stCxn id="254" idx="6"/>
                  </p:cNvCxnSpPr>
                  <p:nvPr/>
                </p:nvCxnSpPr>
                <p:spPr>
                  <a:xfrm flipH="1">
                    <a:off x="6468610" y="2168856"/>
                    <a:ext cx="731674"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57" name="直接箭头连接符 256">
                    <a:extLst>
                      <a:ext uri="{FF2B5EF4-FFF2-40B4-BE49-F238E27FC236}">
                        <a16:creationId xmlns:a16="http://schemas.microsoft.com/office/drawing/2014/main" id="{72667738-7A84-41C6-A515-2591C776B2B1}"/>
                      </a:ext>
                    </a:extLst>
                  </p:cNvPr>
                  <p:cNvCxnSpPr>
                    <a:cxnSpLocks/>
                    <a:stCxn id="254"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251" name="文本框 250">
                  <a:extLst>
                    <a:ext uri="{FF2B5EF4-FFF2-40B4-BE49-F238E27FC236}">
                      <a16:creationId xmlns:a16="http://schemas.microsoft.com/office/drawing/2014/main" id="{2DFD0DBF-D538-4FEE-8620-C95B575DC425}"/>
                    </a:ext>
                  </a:extLst>
                </p:cNvPr>
                <p:cNvSpPr txBox="1"/>
                <p:nvPr/>
              </p:nvSpPr>
              <p:spPr>
                <a:xfrm>
                  <a:off x="904248" y="5270085"/>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2" name="文本框 251">
                  <a:extLst>
                    <a:ext uri="{FF2B5EF4-FFF2-40B4-BE49-F238E27FC236}">
                      <a16:creationId xmlns:a16="http://schemas.microsoft.com/office/drawing/2014/main" id="{E99B4ABC-F745-4747-AA12-93E07A39EBFC}"/>
                    </a:ext>
                  </a:extLst>
                </p:cNvPr>
                <p:cNvSpPr txBox="1"/>
                <p:nvPr/>
              </p:nvSpPr>
              <p:spPr>
                <a:xfrm>
                  <a:off x="1165263" y="4062531"/>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3" name="文本框 252">
                  <a:extLst>
                    <a:ext uri="{FF2B5EF4-FFF2-40B4-BE49-F238E27FC236}">
                      <a16:creationId xmlns:a16="http://schemas.microsoft.com/office/drawing/2014/main" id="{6DAD5512-9E18-4E20-A046-C187A40DBA75}"/>
                    </a:ext>
                  </a:extLst>
                </p:cNvPr>
                <p:cNvSpPr txBox="1"/>
                <p:nvPr/>
              </p:nvSpPr>
              <p:spPr>
                <a:xfrm>
                  <a:off x="397574" y="4686602"/>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49" name="文本框 248">
                <a:extLst>
                  <a:ext uri="{FF2B5EF4-FFF2-40B4-BE49-F238E27FC236}">
                    <a16:creationId xmlns:a16="http://schemas.microsoft.com/office/drawing/2014/main" id="{D6B12CDF-42F8-4784-B2E1-108C3A07A236}"/>
                  </a:ext>
                </a:extLst>
              </p:cNvPr>
              <p:cNvSpPr txBox="1"/>
              <p:nvPr/>
            </p:nvSpPr>
            <p:spPr>
              <a:xfrm>
                <a:off x="508986"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a:t>
                </a:r>
              </a:p>
            </p:txBody>
          </p:sp>
        </p:grpSp>
        <p:grpSp>
          <p:nvGrpSpPr>
            <p:cNvPr id="244" name="组合 243">
              <a:extLst>
                <a:ext uri="{FF2B5EF4-FFF2-40B4-BE49-F238E27FC236}">
                  <a16:creationId xmlns:a16="http://schemas.microsoft.com/office/drawing/2014/main" id="{0D5AD3B4-04CC-46B1-8103-C62EDB5E2206}"/>
                </a:ext>
              </a:extLst>
            </p:cNvPr>
            <p:cNvGrpSpPr/>
            <p:nvPr/>
          </p:nvGrpSpPr>
          <p:grpSpPr>
            <a:xfrm>
              <a:off x="2580295" y="3155015"/>
              <a:ext cx="980387" cy="906004"/>
              <a:chOff x="2580295" y="3155015"/>
              <a:chExt cx="980387" cy="906004"/>
            </a:xfrm>
          </p:grpSpPr>
          <p:sp>
            <p:nvSpPr>
              <p:cNvPr id="245" name="立方体 244">
                <a:extLst>
                  <a:ext uri="{FF2B5EF4-FFF2-40B4-BE49-F238E27FC236}">
                    <a16:creationId xmlns:a16="http://schemas.microsoft.com/office/drawing/2014/main" id="{381D94EA-6A71-4152-A4A6-DB188DFD6DE3}"/>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立方体 245">
                <a:extLst>
                  <a:ext uri="{FF2B5EF4-FFF2-40B4-BE49-F238E27FC236}">
                    <a16:creationId xmlns:a16="http://schemas.microsoft.com/office/drawing/2014/main" id="{E39EFE02-30DC-4ACC-A32B-A6A8663A29E9}"/>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立方体 246">
                <a:extLst>
                  <a:ext uri="{FF2B5EF4-FFF2-40B4-BE49-F238E27FC236}">
                    <a16:creationId xmlns:a16="http://schemas.microsoft.com/office/drawing/2014/main" id="{CC8C30B3-B368-4253-BA78-89B9A803E169}"/>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8" name="组合 257">
            <a:extLst>
              <a:ext uri="{FF2B5EF4-FFF2-40B4-BE49-F238E27FC236}">
                <a16:creationId xmlns:a16="http://schemas.microsoft.com/office/drawing/2014/main" id="{5494BFCD-F741-4784-B472-2133634FFE94}"/>
              </a:ext>
            </a:extLst>
          </p:cNvPr>
          <p:cNvGrpSpPr/>
          <p:nvPr/>
        </p:nvGrpSpPr>
        <p:grpSpPr>
          <a:xfrm>
            <a:off x="4110746" y="2803880"/>
            <a:ext cx="1588571" cy="2027913"/>
            <a:chOff x="4110746" y="2803876"/>
            <a:chExt cx="1588571" cy="2027913"/>
          </a:xfrm>
        </p:grpSpPr>
        <p:grpSp>
          <p:nvGrpSpPr>
            <p:cNvPr id="259" name="组合 258">
              <a:extLst>
                <a:ext uri="{FF2B5EF4-FFF2-40B4-BE49-F238E27FC236}">
                  <a16:creationId xmlns:a16="http://schemas.microsoft.com/office/drawing/2014/main" id="{733A09DB-01DF-4648-9E43-CD2A883A29BC}"/>
                </a:ext>
              </a:extLst>
            </p:cNvPr>
            <p:cNvGrpSpPr/>
            <p:nvPr/>
          </p:nvGrpSpPr>
          <p:grpSpPr>
            <a:xfrm>
              <a:off x="4235970" y="2803876"/>
              <a:ext cx="1463347" cy="2027913"/>
              <a:chOff x="2655219" y="4231541"/>
              <a:chExt cx="1463347" cy="2027913"/>
            </a:xfrm>
          </p:grpSpPr>
          <p:grpSp>
            <p:nvGrpSpPr>
              <p:cNvPr id="264" name="组合 263">
                <a:extLst>
                  <a:ext uri="{FF2B5EF4-FFF2-40B4-BE49-F238E27FC236}">
                    <a16:creationId xmlns:a16="http://schemas.microsoft.com/office/drawing/2014/main" id="{ECC10578-3E80-49EA-8FBB-7F875089FEDB}"/>
                  </a:ext>
                </a:extLst>
              </p:cNvPr>
              <p:cNvGrpSpPr/>
              <p:nvPr/>
            </p:nvGrpSpPr>
            <p:grpSpPr>
              <a:xfrm>
                <a:off x="2809999" y="4231541"/>
                <a:ext cx="1234352" cy="1632202"/>
                <a:chOff x="2153795" y="3992453"/>
                <a:chExt cx="1234352" cy="1632202"/>
              </a:xfrm>
            </p:grpSpPr>
            <p:grpSp>
              <p:nvGrpSpPr>
                <p:cNvPr id="266" name="组合 265">
                  <a:extLst>
                    <a:ext uri="{FF2B5EF4-FFF2-40B4-BE49-F238E27FC236}">
                      <a16:creationId xmlns:a16="http://schemas.microsoft.com/office/drawing/2014/main" id="{172067DF-CC4D-4E67-AAF3-13A7B6552D1C}"/>
                    </a:ext>
                  </a:extLst>
                </p:cNvPr>
                <p:cNvGrpSpPr/>
                <p:nvPr/>
              </p:nvGrpSpPr>
              <p:grpSpPr>
                <a:xfrm>
                  <a:off x="2212474" y="4296744"/>
                  <a:ext cx="842705" cy="1224136"/>
                  <a:chOff x="6357579" y="1412776"/>
                  <a:chExt cx="842705" cy="1224136"/>
                </a:xfrm>
              </p:grpSpPr>
              <p:sp>
                <p:nvSpPr>
                  <p:cNvPr id="270" name="椭圆 269">
                    <a:extLst>
                      <a:ext uri="{FF2B5EF4-FFF2-40B4-BE49-F238E27FC236}">
                        <a16:creationId xmlns:a16="http://schemas.microsoft.com/office/drawing/2014/main" id="{69186381-DB0D-4755-BBB6-945A61367AD1}"/>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1" name="直接箭头连接符 270">
                    <a:extLst>
                      <a:ext uri="{FF2B5EF4-FFF2-40B4-BE49-F238E27FC236}">
                        <a16:creationId xmlns:a16="http://schemas.microsoft.com/office/drawing/2014/main" id="{3B026228-545B-4F2B-BAE5-81763EFB5C24}"/>
                      </a:ext>
                    </a:extLst>
                  </p:cNvPr>
                  <p:cNvCxnSpPr>
                    <a:cxnSpLocks/>
                    <a:stCxn id="270"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1191A5EF-5FEB-404C-A133-AA5D6E019348}"/>
                      </a:ext>
                    </a:extLst>
                  </p:cNvPr>
                  <p:cNvCxnSpPr>
                    <a:cxnSpLocks/>
                    <a:stCxn id="270" idx="6"/>
                  </p:cNvCxnSpPr>
                  <p:nvPr/>
                </p:nvCxnSpPr>
                <p:spPr>
                  <a:xfrm flipH="1">
                    <a:off x="6357579" y="2168856"/>
                    <a:ext cx="8427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F347A9D8-DDAF-4D33-8CEC-F367875C61D5}"/>
                      </a:ext>
                    </a:extLst>
                  </p:cNvPr>
                  <p:cNvCxnSpPr>
                    <a:cxnSpLocks/>
                    <a:stCxn id="270"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267" name="文本框 266">
                  <a:extLst>
                    <a:ext uri="{FF2B5EF4-FFF2-40B4-BE49-F238E27FC236}">
                      <a16:creationId xmlns:a16="http://schemas.microsoft.com/office/drawing/2014/main" id="{C5841F2D-A081-4A3C-A274-94F2F1A785DD}"/>
                    </a:ext>
                  </a:extLst>
                </p:cNvPr>
                <p:cNvSpPr txBox="1"/>
                <p:nvPr/>
              </p:nvSpPr>
              <p:spPr>
                <a:xfrm>
                  <a:off x="2730689" y="525532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8" name="文本框 267">
                  <a:extLst>
                    <a:ext uri="{FF2B5EF4-FFF2-40B4-BE49-F238E27FC236}">
                      <a16:creationId xmlns:a16="http://schemas.microsoft.com/office/drawing/2014/main" id="{6199EAA9-D88E-4E2A-B236-4158AC68F690}"/>
                    </a:ext>
                  </a:extLst>
                </p:cNvPr>
                <p:cNvSpPr txBox="1"/>
                <p:nvPr/>
              </p:nvSpPr>
              <p:spPr>
                <a:xfrm>
                  <a:off x="3019179" y="399245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9" name="文本框 268">
                  <a:extLst>
                    <a:ext uri="{FF2B5EF4-FFF2-40B4-BE49-F238E27FC236}">
                      <a16:creationId xmlns:a16="http://schemas.microsoft.com/office/drawing/2014/main" id="{3F90CACC-2C95-4FBA-89C7-A2142692C387}"/>
                    </a:ext>
                  </a:extLst>
                </p:cNvPr>
                <p:cNvSpPr txBox="1"/>
                <p:nvPr/>
              </p:nvSpPr>
              <p:spPr>
                <a:xfrm>
                  <a:off x="2153795" y="4690250"/>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65" name="文本框 264">
                <a:extLst>
                  <a:ext uri="{FF2B5EF4-FFF2-40B4-BE49-F238E27FC236}">
                    <a16:creationId xmlns:a16="http://schemas.microsoft.com/office/drawing/2014/main" id="{FF4946AF-ADFC-4AD0-834F-36E14578F009}"/>
                  </a:ext>
                </a:extLst>
              </p:cNvPr>
              <p:cNvSpPr txBox="1"/>
              <p:nvPr/>
            </p:nvSpPr>
            <p:spPr>
              <a:xfrm>
                <a:off x="2655219"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相机坐标系</a:t>
                </a:r>
              </a:p>
            </p:txBody>
          </p:sp>
        </p:grpSp>
        <p:grpSp>
          <p:nvGrpSpPr>
            <p:cNvPr id="260" name="组合 259">
              <a:extLst>
                <a:ext uri="{FF2B5EF4-FFF2-40B4-BE49-F238E27FC236}">
                  <a16:creationId xmlns:a16="http://schemas.microsoft.com/office/drawing/2014/main" id="{8CE6E765-B926-43D0-9AB5-405400F68BA5}"/>
                </a:ext>
              </a:extLst>
            </p:cNvPr>
            <p:cNvGrpSpPr/>
            <p:nvPr/>
          </p:nvGrpSpPr>
          <p:grpSpPr>
            <a:xfrm>
              <a:off x="4110746" y="3366055"/>
              <a:ext cx="980387" cy="906004"/>
              <a:chOff x="2580295" y="3155015"/>
              <a:chExt cx="980387" cy="906004"/>
            </a:xfrm>
          </p:grpSpPr>
          <p:sp>
            <p:nvSpPr>
              <p:cNvPr id="261" name="立方体 260">
                <a:extLst>
                  <a:ext uri="{FF2B5EF4-FFF2-40B4-BE49-F238E27FC236}">
                    <a16:creationId xmlns:a16="http://schemas.microsoft.com/office/drawing/2014/main" id="{FFAADDF6-32C5-435F-B238-61BB3B26EF9E}"/>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立方体 261">
                <a:extLst>
                  <a:ext uri="{FF2B5EF4-FFF2-40B4-BE49-F238E27FC236}">
                    <a16:creationId xmlns:a16="http://schemas.microsoft.com/office/drawing/2014/main" id="{026EBCED-535E-4682-9F8E-06C5E5AE4586}"/>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立方体 262">
                <a:extLst>
                  <a:ext uri="{FF2B5EF4-FFF2-40B4-BE49-F238E27FC236}">
                    <a16:creationId xmlns:a16="http://schemas.microsoft.com/office/drawing/2014/main" id="{E1F9C16A-D1F5-4B9E-A16F-4ED019137F26}"/>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74" name="组合 273">
            <a:extLst>
              <a:ext uri="{FF2B5EF4-FFF2-40B4-BE49-F238E27FC236}">
                <a16:creationId xmlns:a16="http://schemas.microsoft.com/office/drawing/2014/main" id="{9D908918-0F3A-4FDD-B239-78FFE70A3380}"/>
              </a:ext>
            </a:extLst>
          </p:cNvPr>
          <p:cNvGrpSpPr/>
          <p:nvPr/>
        </p:nvGrpSpPr>
        <p:grpSpPr>
          <a:xfrm>
            <a:off x="8541418" y="2803876"/>
            <a:ext cx="1463347" cy="2027913"/>
            <a:chOff x="8541418" y="2803876"/>
            <a:chExt cx="1463347" cy="2027913"/>
          </a:xfrm>
        </p:grpSpPr>
        <p:cxnSp>
          <p:nvCxnSpPr>
            <p:cNvPr id="275" name="直接连接符 274">
              <a:extLst>
                <a:ext uri="{FF2B5EF4-FFF2-40B4-BE49-F238E27FC236}">
                  <a16:creationId xmlns:a16="http://schemas.microsoft.com/office/drawing/2014/main" id="{D45BAD69-F482-4B9D-BC92-6A472E930EAB}"/>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A12C4336-8A42-48B6-85BE-3E76F6F4EB51}"/>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B731798A-B79A-4EB7-97F9-5C9330622927}"/>
                </a:ext>
              </a:extLst>
            </p:cNvPr>
            <p:cNvCxnSpPr>
              <a:cxnSpLocks/>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A503131C-D211-40E0-8968-8F7D4AF92098}"/>
                </a:ext>
              </a:extLst>
            </p:cNvPr>
            <p:cNvCxnSpPr>
              <a:cxnSpLocks/>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279" name="组合 278">
              <a:extLst>
                <a:ext uri="{FF2B5EF4-FFF2-40B4-BE49-F238E27FC236}">
                  <a16:creationId xmlns:a16="http://schemas.microsoft.com/office/drawing/2014/main" id="{37360DBB-3378-4A70-B2BB-632A2321BB89}"/>
                </a:ext>
              </a:extLst>
            </p:cNvPr>
            <p:cNvGrpSpPr/>
            <p:nvPr/>
          </p:nvGrpSpPr>
          <p:grpSpPr>
            <a:xfrm>
              <a:off x="8541418" y="2803876"/>
              <a:ext cx="1463347" cy="2027913"/>
              <a:chOff x="7209861" y="4231541"/>
              <a:chExt cx="1463347" cy="2027913"/>
            </a:xfrm>
          </p:grpSpPr>
          <p:grpSp>
            <p:nvGrpSpPr>
              <p:cNvPr id="288" name="组合 287">
                <a:extLst>
                  <a:ext uri="{FF2B5EF4-FFF2-40B4-BE49-F238E27FC236}">
                    <a16:creationId xmlns:a16="http://schemas.microsoft.com/office/drawing/2014/main" id="{53961E7E-97EA-453C-A84D-487095407097}"/>
                  </a:ext>
                </a:extLst>
              </p:cNvPr>
              <p:cNvGrpSpPr/>
              <p:nvPr/>
            </p:nvGrpSpPr>
            <p:grpSpPr>
              <a:xfrm>
                <a:off x="7632035" y="4231541"/>
                <a:ext cx="822877" cy="1649164"/>
                <a:chOff x="6311959" y="3985828"/>
                <a:chExt cx="822877" cy="1649164"/>
              </a:xfrm>
            </p:grpSpPr>
            <p:grpSp>
              <p:nvGrpSpPr>
                <p:cNvPr id="290" name="组合 289">
                  <a:extLst>
                    <a:ext uri="{FF2B5EF4-FFF2-40B4-BE49-F238E27FC236}">
                      <a16:creationId xmlns:a16="http://schemas.microsoft.com/office/drawing/2014/main" id="{C5B935E2-4672-4A4C-98C1-AE0B2B3985D0}"/>
                    </a:ext>
                  </a:extLst>
                </p:cNvPr>
                <p:cNvGrpSpPr/>
                <p:nvPr/>
              </p:nvGrpSpPr>
              <p:grpSpPr>
                <a:xfrm>
                  <a:off x="6311959" y="4290119"/>
                  <a:ext cx="468044" cy="1224136"/>
                  <a:chOff x="6732240" y="1412776"/>
                  <a:chExt cx="468044" cy="1224136"/>
                </a:xfrm>
              </p:grpSpPr>
              <p:sp>
                <p:nvSpPr>
                  <p:cNvPr id="293" name="椭圆 292">
                    <a:extLst>
                      <a:ext uri="{FF2B5EF4-FFF2-40B4-BE49-F238E27FC236}">
                        <a16:creationId xmlns:a16="http://schemas.microsoft.com/office/drawing/2014/main" id="{2678C490-E21E-47B3-9148-04A6FBC18CA7}"/>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94" name="直接箭头连接符 293">
                    <a:extLst>
                      <a:ext uri="{FF2B5EF4-FFF2-40B4-BE49-F238E27FC236}">
                        <a16:creationId xmlns:a16="http://schemas.microsoft.com/office/drawing/2014/main" id="{04DC7262-79FE-416F-BDF9-F01A499C5FBC}"/>
                      </a:ext>
                    </a:extLst>
                  </p:cNvPr>
                  <p:cNvCxnSpPr>
                    <a:cxnSpLocks/>
                    <a:stCxn id="293"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8C3AA86D-1478-4313-BB0A-729F7E1BC85B}"/>
                      </a:ext>
                    </a:extLst>
                  </p:cNvPr>
                  <p:cNvCxnSpPr>
                    <a:cxnSpLocks/>
                    <a:stCxn id="293"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291" name="文本框 290">
                  <a:extLst>
                    <a:ext uri="{FF2B5EF4-FFF2-40B4-BE49-F238E27FC236}">
                      <a16:creationId xmlns:a16="http://schemas.microsoft.com/office/drawing/2014/main" id="{33020C06-A7B2-47CD-A4BA-C6D2B2D9FCCA}"/>
                    </a:ext>
                  </a:extLst>
                </p:cNvPr>
                <p:cNvSpPr txBox="1"/>
                <p:nvPr/>
              </p:nvSpPr>
              <p:spPr>
                <a:xfrm>
                  <a:off x="6391590" y="526566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2" name="文本框 291">
                  <a:extLst>
                    <a:ext uri="{FF2B5EF4-FFF2-40B4-BE49-F238E27FC236}">
                      <a16:creationId xmlns:a16="http://schemas.microsoft.com/office/drawing/2014/main" id="{B44848F5-80A0-4A0A-8663-FC2E9CF88F54}"/>
                    </a:ext>
                  </a:extLst>
                </p:cNvPr>
                <p:cNvSpPr txBox="1"/>
                <p:nvPr/>
              </p:nvSpPr>
              <p:spPr>
                <a:xfrm>
                  <a:off x="6765868" y="398582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89" name="文本框 288">
                <a:extLst>
                  <a:ext uri="{FF2B5EF4-FFF2-40B4-BE49-F238E27FC236}">
                    <a16:creationId xmlns:a16="http://schemas.microsoft.com/office/drawing/2014/main" id="{176CB0AE-E110-4469-937A-7A8430D6CEBB}"/>
                  </a:ext>
                </a:extLst>
              </p:cNvPr>
              <p:cNvSpPr txBox="1"/>
              <p:nvPr/>
            </p:nvSpPr>
            <p:spPr>
              <a:xfrm>
                <a:off x="7209861"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图像坐标系</a:t>
                </a:r>
              </a:p>
            </p:txBody>
          </p:sp>
        </p:grpSp>
        <p:cxnSp>
          <p:nvCxnSpPr>
            <p:cNvPr id="280" name="直接连接符 279">
              <a:extLst>
                <a:ext uri="{FF2B5EF4-FFF2-40B4-BE49-F238E27FC236}">
                  <a16:creationId xmlns:a16="http://schemas.microsoft.com/office/drawing/2014/main" id="{380FB298-BA9B-4793-B14C-2E816639ED27}"/>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27AEF7E8-25C9-4667-8F4B-281A09343ACF}"/>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36E20456-6A83-4307-9552-AB9065F93CAE}"/>
                </a:ext>
              </a:extLst>
            </p:cNvPr>
            <p:cNvCxnSpPr>
              <a:cxnSpLocks/>
              <a:endCxn id="293" idx="3"/>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8D08AC1F-FCC4-46CC-A93A-226E5002BC26}"/>
                </a:ext>
              </a:extLst>
            </p:cNvPr>
            <p:cNvCxnSpPr>
              <a:cxnSpLocks/>
              <a:stCxn id="293" idx="0"/>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284" name="组合 283">
              <a:extLst>
                <a:ext uri="{FF2B5EF4-FFF2-40B4-BE49-F238E27FC236}">
                  <a16:creationId xmlns:a16="http://schemas.microsoft.com/office/drawing/2014/main" id="{DBB52258-DFDB-4D4D-9427-7F53175BBE81}"/>
                </a:ext>
              </a:extLst>
            </p:cNvPr>
            <p:cNvGrpSpPr/>
            <p:nvPr/>
          </p:nvGrpSpPr>
          <p:grpSpPr>
            <a:xfrm>
              <a:off x="8911076" y="3261855"/>
              <a:ext cx="443344" cy="710360"/>
              <a:chOff x="6920471" y="3423996"/>
              <a:chExt cx="464878" cy="710360"/>
            </a:xfrm>
          </p:grpSpPr>
          <p:sp>
            <p:nvSpPr>
              <p:cNvPr id="285" name="流程图: 数据 284">
                <a:extLst>
                  <a:ext uri="{FF2B5EF4-FFF2-40B4-BE49-F238E27FC236}">
                    <a16:creationId xmlns:a16="http://schemas.microsoft.com/office/drawing/2014/main" id="{65FDCE06-A0A6-4D6F-842E-101B68C8FC85}"/>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流程图: 数据 285">
                <a:extLst>
                  <a:ext uri="{FF2B5EF4-FFF2-40B4-BE49-F238E27FC236}">
                    <a16:creationId xmlns:a16="http://schemas.microsoft.com/office/drawing/2014/main" id="{D6884685-6182-4E08-9CAD-1F8365746CF4}"/>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流程图: 数据 286">
                <a:extLst>
                  <a:ext uri="{FF2B5EF4-FFF2-40B4-BE49-F238E27FC236}">
                    <a16:creationId xmlns:a16="http://schemas.microsoft.com/office/drawing/2014/main" id="{B7A4C38F-E6CF-4EA9-8567-48C0DE6645E6}"/>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15078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22</a:t>
            </a:fld>
            <a:endParaRPr lang="zh-CN"/>
          </a:p>
        </p:txBody>
      </p:sp>
      <p:sp>
        <p:nvSpPr>
          <p:cNvPr id="236" name="内容占位符 5">
            <a:extLst>
              <a:ext uri="{FF2B5EF4-FFF2-40B4-BE49-F238E27FC236}">
                <a16:creationId xmlns:a16="http://schemas.microsoft.com/office/drawing/2014/main" id="{80D4AFB5-6C10-44A0-ABE6-9DE52098DDFC}"/>
              </a:ext>
            </a:extLst>
          </p:cNvPr>
          <p:cNvSpPr>
            <a:spLocks noGrp="1"/>
          </p:cNvSpPr>
          <p:nvPr>
            <p:ph idx="1"/>
          </p:nvPr>
        </p:nvSpPr>
        <p:spPr>
          <a:xfrm>
            <a:off x="557223" y="1107945"/>
            <a:ext cx="10688483" cy="1085027"/>
          </a:xfrm>
        </p:spPr>
        <p:txBody>
          <a:bodyPr>
            <a:normAutofit/>
          </a:bodyPr>
          <a:lstStyle/>
          <a:p>
            <a:pPr marL="0" indent="0">
              <a:buNone/>
            </a:pPr>
            <a:r>
              <a:rPr lang="zh-CN" altLang="en-US" b="1">
                <a:solidFill>
                  <a:srgbClr val="9A0001"/>
                </a:solidFill>
              </a:rPr>
              <a:t>成像过程公式化表达</a:t>
            </a:r>
          </a:p>
        </p:txBody>
      </p:sp>
      <p:sp>
        <p:nvSpPr>
          <p:cNvPr id="43" name="文本框 42">
            <a:extLst>
              <a:ext uri="{FF2B5EF4-FFF2-40B4-BE49-F238E27FC236}">
                <a16:creationId xmlns:a16="http://schemas.microsoft.com/office/drawing/2014/main" id="{D69A7FB2-8FB3-48D5-8B0F-53B86B2C4F16}"/>
              </a:ext>
            </a:extLst>
          </p:cNvPr>
          <p:cNvSpPr txBox="1"/>
          <p:nvPr/>
        </p:nvSpPr>
        <p:spPr>
          <a:xfrm>
            <a:off x="557224" y="3885305"/>
            <a:ext cx="10887170" cy="338554"/>
          </a:xfrm>
          <a:prstGeom prst="rect">
            <a:avLst/>
          </a:prstGeom>
          <a:noFill/>
        </p:spPr>
        <p:txBody>
          <a:bodyPr wrap="square">
            <a:spAutoFit/>
          </a:bodyPr>
          <a:lstStyle/>
          <a:p>
            <a:pPr algn="just"/>
            <a:r>
              <a:rPr lang="zh-CN" altLang="en-US" sz="1600">
                <a:latin typeface="微软雅黑" panose="020B0503020204020204" pitchFamily="34" charset="-122"/>
                <a:ea typeface="微软雅黑" panose="020B0503020204020204" pitchFamily="34" charset="-122"/>
              </a:rPr>
              <a:t>从世界坐标系到相机坐标系的映射过程可以拆解成绕坐标原点</a:t>
            </a:r>
            <a:r>
              <a:rPr lang="zh-CN" altLang="en-US" sz="1600" b="1">
                <a:solidFill>
                  <a:srgbClr val="00B050"/>
                </a:solidFill>
                <a:latin typeface="微软雅黑" panose="020B0503020204020204" pitchFamily="34" charset="-122"/>
                <a:ea typeface="微软雅黑" panose="020B0503020204020204" pitchFamily="34" charset="-122"/>
              </a:rPr>
              <a:t>旋转</a:t>
            </a:r>
            <a:r>
              <a:rPr lang="en-US" altLang="zh-CN" sz="16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600">
                <a:latin typeface="微软雅黑" panose="020B0503020204020204" pitchFamily="34" charset="-122"/>
                <a:ea typeface="微软雅黑" panose="020B0503020204020204" pitchFamily="34" charset="-122"/>
              </a:rPr>
              <a:t>和</a:t>
            </a:r>
            <a:r>
              <a:rPr lang="zh-CN" altLang="en-US" sz="1600" b="1">
                <a:solidFill>
                  <a:srgbClr val="00B050"/>
                </a:solidFill>
                <a:latin typeface="微软雅黑" panose="020B0503020204020204" pitchFamily="34" charset="-122"/>
                <a:ea typeface="微软雅黑" panose="020B0503020204020204" pitchFamily="34" charset="-122"/>
              </a:rPr>
              <a:t>平移</a:t>
            </a:r>
            <a:r>
              <a:rPr lang="en-US" altLang="zh-CN" sz="1600" b="1">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1600">
                <a:latin typeface="微软雅黑" panose="020B0503020204020204" pitchFamily="34" charset="-122"/>
                <a:ea typeface="微软雅黑" panose="020B0503020204020204" pitchFamily="34" charset="-122"/>
              </a:rPr>
              <a:t>两个过程，即：</a:t>
            </a: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A2A4444-0B10-488A-A864-9D12ADC51A6E}"/>
                  </a:ext>
                </a:extLst>
              </p:cNvPr>
              <p:cNvSpPr txBox="1"/>
              <p:nvPr/>
            </p:nvSpPr>
            <p:spPr>
              <a:xfrm>
                <a:off x="636878" y="5731248"/>
                <a:ext cx="10935362" cy="907108"/>
              </a:xfrm>
              <a:prstGeom prst="rect">
                <a:avLst/>
              </a:prstGeom>
              <a:noFill/>
            </p:spPr>
            <p:txBody>
              <a:bodyPr wrap="square" lIns="0" tIns="0" rIns="0" bIns="0" rtlCol="0">
                <a:spAutoFit/>
              </a:bodyPr>
              <a:lstStyle/>
              <a:p>
                <a:r>
                  <a:rPr lang="zh-CN" altLang="en-US" sz="1600">
                    <a:latin typeface="微软雅黑" panose="020B0503020204020204" pitchFamily="34" charset="-122"/>
                    <a:ea typeface="微软雅黑" panose="020B0503020204020204" pitchFamily="34" charset="-122"/>
                  </a:rPr>
                  <a:t>因此，世界坐标系中的点</a:t>
                </a:r>
                <a14:m>
                  <m:oMath xmlns:m="http://schemas.openxmlformats.org/officeDocument/2006/math">
                    <m:r>
                      <a:rPr lang="en-US" altLang="zh-CN" sz="1600" dirty="0">
                        <a:latin typeface="Cambria Math" panose="02040503050406030204" pitchFamily="18" charset="0"/>
                        <a:ea typeface="微软雅黑" panose="020B0503020204020204" pitchFamily="34" charset="-122"/>
                      </a:rPr>
                      <m:t>ℙ</m:t>
                    </m:r>
                    <m:r>
                      <a:rPr lang="en-US" altLang="zh-CN" sz="1600" dirty="0">
                        <a:latin typeface="Cambria Math" panose="02040503050406030204" pitchFamily="18" charset="0"/>
                        <a:ea typeface="微软雅黑" panose="020B0503020204020204" pitchFamily="34" charset="-122"/>
                      </a:rPr>
                      <m:t>=</m:t>
                    </m:r>
                    <m:d>
                      <m:dPr>
                        <m:ctrlPr>
                          <a:rPr lang="en-US" altLang="zh-CN" sz="1600" i="1" dirty="0">
                            <a:latin typeface="Cambria Math" panose="02040503050406030204" pitchFamily="18" charset="0"/>
                            <a:ea typeface="微软雅黑" panose="020B0503020204020204" pitchFamily="34" charset="-122"/>
                          </a:rPr>
                        </m:ctrlPr>
                      </m:dPr>
                      <m:e>
                        <m:r>
                          <m:rPr>
                            <m:sty m:val="p"/>
                          </m:rPr>
                          <a:rPr lang="en-US" altLang="zh-CN" sz="1600" dirty="0">
                            <a:latin typeface="Cambria Math" panose="02040503050406030204" pitchFamily="18" charset="0"/>
                            <a:ea typeface="微软雅黑" panose="020B0503020204020204" pitchFamily="34" charset="-122"/>
                          </a:rPr>
                          <m:t>X</m:t>
                        </m:r>
                        <m:r>
                          <a:rPr lang="en-US" altLang="zh-CN" sz="1600">
                            <a:latin typeface="Cambria Math" panose="02040503050406030204" pitchFamily="18" charset="0"/>
                            <a:ea typeface="微软雅黑" panose="020B0503020204020204" pitchFamily="34" charset="-122"/>
                          </a:rPr>
                          <m:t>, </m:t>
                        </m:r>
                        <m:r>
                          <a:rPr lang="en-US" altLang="zh-CN" sz="1600">
                            <a:latin typeface="Cambria Math" panose="02040503050406030204" pitchFamily="18" charset="0"/>
                            <a:ea typeface="微软雅黑" panose="020B0503020204020204" pitchFamily="34" charset="-122"/>
                          </a:rPr>
                          <m:t>𝑌</m:t>
                        </m:r>
                        <m:r>
                          <a:rPr lang="en-US" altLang="zh-CN" sz="160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𝑍</m:t>
                        </m:r>
                      </m:e>
                    </m:d>
                  </m:oMath>
                </a14:m>
                <a:r>
                  <a:rPr lang="zh-CN" altLang="en-US" sz="1600">
                    <a:latin typeface="微软雅黑" panose="020B0503020204020204" pitchFamily="34" charset="-122"/>
                    <a:ea typeface="微软雅黑" panose="020B0503020204020204" pitchFamily="34" charset="-122"/>
                  </a:rPr>
                  <a:t>到相机坐标系中点</a:t>
                </a:r>
                <a14:m>
                  <m:oMath xmlns:m="http://schemas.openxmlformats.org/officeDocument/2006/math">
                    <m:r>
                      <a:rPr lang="en-US" altLang="zh-CN" sz="1600" dirty="0">
                        <a:latin typeface="Cambria Math" panose="02040503050406030204" pitchFamily="18" charset="0"/>
                        <a:ea typeface="微软雅黑" panose="020B0503020204020204" pitchFamily="34" charset="-122"/>
                      </a:rPr>
                      <m:t>𝑃</m:t>
                    </m:r>
                    <m:r>
                      <a:rPr lang="en-US" altLang="zh-CN" sz="1600" dirty="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𝑥</m:t>
                    </m:r>
                    <m:r>
                      <a:rPr lang="en-US" altLang="zh-CN" sz="1600">
                        <a:latin typeface="Cambria Math" panose="02040503050406030204" pitchFamily="18" charset="0"/>
                        <a:ea typeface="微软雅黑" panose="020B0503020204020204" pitchFamily="34" charset="-122"/>
                      </a:rPr>
                      <m:t>, </m:t>
                    </m:r>
                    <m:r>
                      <a:rPr lang="en-US" altLang="zh-CN" sz="1600">
                        <a:latin typeface="Cambria Math" panose="02040503050406030204" pitchFamily="18" charset="0"/>
                        <a:ea typeface="微软雅黑" panose="020B0503020204020204" pitchFamily="34" charset="-122"/>
                      </a:rPr>
                      <m:t>𝑦</m:t>
                    </m:r>
                    <m:r>
                      <a:rPr lang="en-US" altLang="zh-CN" sz="160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𝑧</m:t>
                    </m:r>
                    <m:r>
                      <a:rPr lang="en-US" altLang="zh-CN" sz="1600">
                        <a:latin typeface="Cambria Math" panose="02040503050406030204" pitchFamily="18" charset="0"/>
                        <a:ea typeface="微软雅黑" panose="020B0503020204020204" pitchFamily="34" charset="-122"/>
                      </a:rPr>
                      <m:t>)</m:t>
                    </m:r>
                  </m:oMath>
                </a14:m>
                <a:r>
                  <a:rPr lang="zh-CN" altLang="en-US" sz="1600">
                    <a:latin typeface="微软雅黑" panose="020B0503020204020204" pitchFamily="34" charset="-122"/>
                    <a:ea typeface="微软雅黑" panose="020B0503020204020204" pitchFamily="34" charset="-122"/>
                  </a:rPr>
                  <a:t>的映射过程为</a:t>
                </a:r>
                <a14:m>
                  <m:oMath xmlns:m="http://schemas.openxmlformats.org/officeDocument/2006/math">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i="1">
                            <a:latin typeface="Cambria Math" panose="02040503050406030204" pitchFamily="18" charset="0"/>
                            <a:ea typeface="微软雅黑" panose="020B0503020204020204" pitchFamily="34" charset="-122"/>
                          </a:rPr>
                          <m:t>𝑅</m:t>
                        </m:r>
                        <m:r>
                          <a:rPr lang="en-US" altLang="zh-CN" sz="1600" b="0" i="0" smtClean="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 </m:t>
                        </m:r>
                        <m:r>
                          <a:rPr lang="en-US" altLang="zh-CN" sz="1600">
                            <a:latin typeface="Cambria Math" panose="02040503050406030204" pitchFamily="18" charset="0"/>
                            <a:ea typeface="微软雅黑" panose="020B0503020204020204" pitchFamily="34" charset="-122"/>
                          </a:rPr>
                          <m:t>𝑇</m:t>
                        </m:r>
                      </m:e>
                    </m:d>
                    <m:d>
                      <m:dPr>
                        <m:begChr m:val="["/>
                        <m:endChr m:val="]"/>
                        <m:ctrlPr>
                          <a:rPr lang="en-US" altLang="zh-CN" sz="1600" i="1">
                            <a:latin typeface="Cambria Math" panose="02040503050406030204" pitchFamily="18" charset="0"/>
                            <a:ea typeface="微软雅黑" panose="020B0503020204020204" pitchFamily="34" charset="-122"/>
                          </a:rPr>
                        </m:ctrlPr>
                      </m:dPr>
                      <m:e>
                        <m:eqArr>
                          <m:eqArrPr>
                            <m:ctrlPr>
                              <a:rPr lang="en-US" altLang="zh-CN" sz="1600" i="1">
                                <a:latin typeface="Cambria Math" panose="02040503050406030204" pitchFamily="18" charset="0"/>
                                <a:ea typeface="微软雅黑" panose="020B0503020204020204" pitchFamily="34" charset="-122"/>
                              </a:rPr>
                            </m:ctrlPr>
                          </m:eqArrPr>
                          <m:e>
                            <m:r>
                              <a:rPr lang="en-US" altLang="zh-CN" sz="1600">
                                <a:latin typeface="Cambria Math" panose="02040503050406030204" pitchFamily="18" charset="0"/>
                                <a:ea typeface="微软雅黑" panose="020B0503020204020204" pitchFamily="34" charset="-122"/>
                              </a:rPr>
                              <m:t>𝑋</m:t>
                            </m:r>
                          </m:e>
                          <m:e>
                            <m:r>
                              <a:rPr lang="en-US" altLang="zh-CN" sz="1600">
                                <a:latin typeface="Cambria Math" panose="02040503050406030204" pitchFamily="18" charset="0"/>
                                <a:ea typeface="微软雅黑" panose="020B0503020204020204" pitchFamily="34" charset="-122"/>
                              </a:rPr>
                              <m:t>𝑌</m:t>
                            </m:r>
                          </m:e>
                          <m:e>
                            <m:r>
                              <a:rPr lang="en-US" altLang="zh-CN" sz="1600">
                                <a:latin typeface="Cambria Math" panose="02040503050406030204" pitchFamily="18" charset="0"/>
                                <a:ea typeface="微软雅黑" panose="020B0503020204020204" pitchFamily="34" charset="-122"/>
                              </a:rPr>
                              <m:t>𝑍</m:t>
                            </m:r>
                          </m:e>
                          <m:e>
                            <m:r>
                              <a:rPr lang="en-US" altLang="zh-CN" sz="1600">
                                <a:latin typeface="Cambria Math" panose="02040503050406030204" pitchFamily="18" charset="0"/>
                                <a:ea typeface="微软雅黑" panose="020B0503020204020204" pitchFamily="34" charset="-122"/>
                              </a:rPr>
                              <m:t>1</m:t>
                            </m:r>
                          </m:e>
                        </m:eqArr>
                      </m:e>
                    </m:d>
                    <m:r>
                      <a:rPr lang="en-US" altLang="zh-CN" sz="1600">
                        <a:latin typeface="Cambria Math" panose="02040503050406030204" pitchFamily="18" charset="0"/>
                        <a:ea typeface="微软雅黑" panose="020B0503020204020204" pitchFamily="34" charset="-122"/>
                      </a:rPr>
                      <m:t>=</m:t>
                    </m:r>
                    <m:d>
                      <m:dPr>
                        <m:begChr m:val="["/>
                        <m:endChr m:val="]"/>
                        <m:ctrlPr>
                          <a:rPr lang="en-US" altLang="zh-CN" sz="1600" i="1">
                            <a:latin typeface="Cambria Math" panose="02040503050406030204" pitchFamily="18" charset="0"/>
                            <a:ea typeface="微软雅黑" panose="020B0503020204020204" pitchFamily="34" charset="-122"/>
                          </a:rPr>
                        </m:ctrlPr>
                      </m:dPr>
                      <m:e>
                        <m:eqArr>
                          <m:eqArrPr>
                            <m:ctrlPr>
                              <a:rPr lang="en-US" altLang="zh-CN" sz="1600" i="1">
                                <a:latin typeface="Cambria Math" panose="02040503050406030204" pitchFamily="18" charset="0"/>
                                <a:ea typeface="微软雅黑" panose="020B0503020204020204" pitchFamily="34" charset="-122"/>
                              </a:rPr>
                            </m:ctrlPr>
                          </m:eqArrPr>
                          <m:e>
                            <m:r>
                              <a:rPr lang="en-US" altLang="zh-CN" sz="1600">
                                <a:latin typeface="Cambria Math" panose="02040503050406030204" pitchFamily="18" charset="0"/>
                                <a:ea typeface="微软雅黑" panose="020B0503020204020204" pitchFamily="34" charset="-122"/>
                              </a:rPr>
                              <m:t>𝑥</m:t>
                            </m:r>
                          </m:e>
                          <m:e>
                            <m:r>
                              <a:rPr lang="en-US" altLang="zh-CN" sz="1600">
                                <a:latin typeface="Cambria Math" panose="02040503050406030204" pitchFamily="18" charset="0"/>
                                <a:ea typeface="微软雅黑" panose="020B0503020204020204" pitchFamily="34" charset="-122"/>
                              </a:rPr>
                              <m:t>𝑦</m:t>
                            </m:r>
                          </m:e>
                          <m:e>
                            <m:r>
                              <a:rPr lang="en-US" altLang="zh-CN" sz="1600">
                                <a:latin typeface="Cambria Math" panose="02040503050406030204" pitchFamily="18" charset="0"/>
                                <a:ea typeface="微软雅黑" panose="020B0503020204020204" pitchFamily="34" charset="-122"/>
                              </a:rPr>
                              <m:t>𝑧</m:t>
                            </m:r>
                          </m:e>
                        </m:eqArr>
                      </m:e>
                    </m:d>
                  </m:oMath>
                </a14:m>
                <a:endParaRPr lang="zh-CN" altLang="en-US" sz="1600">
                  <a:latin typeface="微软雅黑" panose="020B0503020204020204" pitchFamily="34" charset="-122"/>
                  <a:ea typeface="微软雅黑" panose="020B0503020204020204" pitchFamily="34" charset="-122"/>
                </a:endParaRPr>
              </a:p>
            </p:txBody>
          </p:sp>
        </mc:Choice>
        <mc:Fallback xmlns="">
          <p:sp>
            <p:nvSpPr>
              <p:cNvPr id="45" name="文本框 44">
                <a:extLst>
                  <a:ext uri="{FF2B5EF4-FFF2-40B4-BE49-F238E27FC236}">
                    <a16:creationId xmlns:a16="http://schemas.microsoft.com/office/drawing/2014/main" id="{1A2A4444-0B10-488A-A864-9D12ADC51A6E}"/>
                  </a:ext>
                </a:extLst>
              </p:cNvPr>
              <p:cNvSpPr txBox="1">
                <a:spLocks noRot="1" noChangeAspect="1" noMove="1" noResize="1" noEditPoints="1" noAdjustHandles="1" noChangeArrowheads="1" noChangeShapeType="1" noTextEdit="1"/>
              </p:cNvSpPr>
              <p:nvPr/>
            </p:nvSpPr>
            <p:spPr>
              <a:xfrm>
                <a:off x="636878" y="5731248"/>
                <a:ext cx="10935362" cy="907108"/>
              </a:xfrm>
              <a:prstGeom prst="rect">
                <a:avLst/>
              </a:prstGeom>
              <a:blipFill>
                <a:blip r:embed="rId3"/>
                <a:stretch>
                  <a:fillRect l="-1115"/>
                </a:stretch>
              </a:blipFill>
            </p:spPr>
            <p:txBody>
              <a:bodyPr/>
              <a:lstStyle/>
              <a:p>
                <a:r>
                  <a:rPr lang="en-US">
                    <a:noFill/>
                  </a:rPr>
                  <a:t> </a:t>
                </a:r>
              </a:p>
            </p:txBody>
          </p:sp>
        </mc:Fallback>
      </mc:AlternateContent>
      <p:sp>
        <p:nvSpPr>
          <p:cNvPr id="46" name="文本框 45">
            <a:extLst>
              <a:ext uri="{FF2B5EF4-FFF2-40B4-BE49-F238E27FC236}">
                <a16:creationId xmlns:a16="http://schemas.microsoft.com/office/drawing/2014/main" id="{1F5DECDF-C363-4EFC-868A-62AD0C415285}"/>
              </a:ext>
            </a:extLst>
          </p:cNvPr>
          <p:cNvSpPr txBox="1"/>
          <p:nvPr/>
        </p:nvSpPr>
        <p:spPr>
          <a:xfrm>
            <a:off x="591356" y="4848094"/>
            <a:ext cx="4741726" cy="338554"/>
          </a:xfrm>
          <a:prstGeom prst="rect">
            <a:avLst/>
          </a:prstGeom>
          <a:noFill/>
        </p:spPr>
        <p:txBody>
          <a:bodyPr wrap="square">
            <a:spAutoFit/>
          </a:bodyPr>
          <a:lstStyle>
            <a:lvl1pPr algn="just">
              <a:defRPr sz="1600">
                <a:latin typeface="微软雅黑" panose="020B0503020204020204" pitchFamily="34" charset="-122"/>
                <a:ea typeface="微软雅黑" panose="020B0503020204020204" pitchFamily="34" charset="-122"/>
              </a:defRPr>
            </a:lvl1pPr>
          </a:lstStyle>
          <a:p>
            <a:r>
              <a:rPr lang="zh-CN" altLang="en-US"/>
              <a:t>利用齐次坐标，这两个过程可以统一写成：</a:t>
            </a:r>
          </a:p>
        </p:txBody>
      </p:sp>
      <p:sp>
        <p:nvSpPr>
          <p:cNvPr id="47" name="文本框 46">
            <a:extLst>
              <a:ext uri="{FF2B5EF4-FFF2-40B4-BE49-F238E27FC236}">
                <a16:creationId xmlns:a16="http://schemas.microsoft.com/office/drawing/2014/main" id="{BF9155D7-BAF9-4678-9923-3502692BED81}"/>
              </a:ext>
            </a:extLst>
          </p:cNvPr>
          <p:cNvSpPr txBox="1"/>
          <p:nvPr/>
        </p:nvSpPr>
        <p:spPr>
          <a:xfrm>
            <a:off x="5333082" y="2032228"/>
            <a:ext cx="1205166" cy="646331"/>
          </a:xfrm>
          <a:prstGeom prst="rect">
            <a:avLst/>
          </a:prstGeom>
          <a:noFill/>
        </p:spPr>
        <p:txBody>
          <a:bodyPr wrap="square">
            <a:spAutoFit/>
          </a:bodyPr>
          <a:lstStyle/>
          <a:p>
            <a:pPr algn="ctr"/>
            <a:r>
              <a:rPr lang="zh-CN" altLang="en-US" sz="1200">
                <a:solidFill>
                  <a:schemeClr val="bg1">
                    <a:lumMod val="50000"/>
                  </a:schemeClr>
                </a:solidFill>
                <a:latin typeface="微软雅黑" panose="020B0503020204020204" pitchFamily="34" charset="-122"/>
                <a:ea typeface="微软雅黑" panose="020B0503020204020204" pitchFamily="34" charset="-122"/>
              </a:rPr>
              <a:t>世界坐标系到相机坐标系的映射</a:t>
            </a:r>
          </a:p>
        </p:txBody>
      </p:sp>
      <p:sp>
        <p:nvSpPr>
          <p:cNvPr id="51" name="箭头: 右 50">
            <a:extLst>
              <a:ext uri="{FF2B5EF4-FFF2-40B4-BE49-F238E27FC236}">
                <a16:creationId xmlns:a16="http://schemas.microsoft.com/office/drawing/2014/main" id="{B0085764-D193-4668-967B-C787590C05DE}"/>
              </a:ext>
            </a:extLst>
          </p:cNvPr>
          <p:cNvSpPr/>
          <p:nvPr/>
        </p:nvSpPr>
        <p:spPr>
          <a:xfrm>
            <a:off x="5676285" y="2707138"/>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圆角 89">
            <a:extLst>
              <a:ext uri="{FF2B5EF4-FFF2-40B4-BE49-F238E27FC236}">
                <a16:creationId xmlns:a16="http://schemas.microsoft.com/office/drawing/2014/main" id="{7B5135CE-0497-4AE4-ABB7-6978A4BB8214}"/>
              </a:ext>
            </a:extLst>
          </p:cNvPr>
          <p:cNvSpPr/>
          <p:nvPr/>
        </p:nvSpPr>
        <p:spPr>
          <a:xfrm>
            <a:off x="446877" y="1592835"/>
            <a:ext cx="11125363" cy="5128639"/>
          </a:xfrm>
          <a:prstGeom prst="roundRect">
            <a:avLst>
              <a:gd name="adj" fmla="val 5942"/>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F919EEE8-F40B-441C-A1B0-F919FA4898D7}"/>
              </a:ext>
            </a:extLst>
          </p:cNvPr>
          <p:cNvSpPr txBox="1"/>
          <p:nvPr/>
        </p:nvSpPr>
        <p:spPr>
          <a:xfrm>
            <a:off x="557222" y="1632917"/>
            <a:ext cx="4956052" cy="400110"/>
          </a:xfrm>
          <a:prstGeom prst="rect">
            <a:avLst/>
          </a:prstGeom>
          <a:noFill/>
        </p:spPr>
        <p:txBody>
          <a:bodyPr wrap="square">
            <a:spAutoFit/>
          </a:bodyPr>
          <a:lstStyle/>
          <a:p>
            <a:r>
              <a:rPr lang="en-US" altLang="zh-CN" sz="2000" b="1"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b="1"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rPr>
              <a:t>三维坐标系的转换矩阵</a:t>
            </a:r>
            <a:endParaRPr lang="zh-CN" altLang="en-US" sz="2000" b="1" dirty="0">
              <a:solidFill>
                <a:srgbClr val="9A0001"/>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5EAAABA-65A5-AB02-EA7C-ACFF448B37E9}"/>
                  </a:ext>
                </a:extLst>
              </p:cNvPr>
              <p:cNvSpPr txBox="1"/>
              <p:nvPr/>
            </p:nvSpPr>
            <p:spPr>
              <a:xfrm>
                <a:off x="8821539" y="3683311"/>
                <a:ext cx="1524905" cy="68839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1700" i="1">
                          <a:latin typeface="Cambria Math" panose="02040503050406030204" pitchFamily="18" charset="0"/>
                        </a:rPr>
                        <m:t>R</m:t>
                      </m:r>
                      <m:d>
                        <m:dPr>
                          <m:begChr m:val="["/>
                          <m:endChr m:val="]"/>
                          <m:ctrlPr>
                            <a:rPr lang="en-US" altLang="zh-CN" sz="1700" b="0" i="1" smtClean="0">
                              <a:solidFill>
                                <a:schemeClr val="tx1"/>
                              </a:solidFill>
                              <a:latin typeface="Cambria Math" panose="02040503050406030204" pitchFamily="18" charset="0"/>
                            </a:rPr>
                          </m:ctrlPr>
                        </m:dPr>
                        <m:e>
                          <m:m>
                            <m:mPr>
                              <m:mcs>
                                <m:mc>
                                  <m:mcPr>
                                    <m:count m:val="1"/>
                                    <m:mcJc m:val="center"/>
                                  </m:mcPr>
                                </m:mc>
                              </m:mcs>
                              <m:ctrlPr>
                                <a:rPr lang="en-US" altLang="zh-CN" sz="1700" i="1">
                                  <a:solidFill>
                                    <a:schemeClr val="tx1"/>
                                  </a:solidFill>
                                  <a:latin typeface="Cambria Math" panose="02040503050406030204" pitchFamily="18" charset="0"/>
                                </a:rPr>
                              </m:ctrlPr>
                            </m:mPr>
                            <m:mr>
                              <m:e>
                                <m:r>
                                  <m:rPr>
                                    <m:brk m:alnAt="7"/>
                                  </m:rPr>
                                  <a:rPr lang="en-US" altLang="zh-CN" sz="1700" b="0" i="1" smtClean="0">
                                    <a:solidFill>
                                      <a:schemeClr val="tx1"/>
                                    </a:solidFill>
                                    <a:latin typeface="Cambria Math" panose="02040503050406030204" pitchFamily="18" charset="0"/>
                                  </a:rPr>
                                  <m:t>𝑋</m:t>
                                </m:r>
                              </m:e>
                            </m:mr>
                            <m:mr>
                              <m:e>
                                <m:r>
                                  <a:rPr lang="en-US" altLang="zh-CN" sz="1700" b="0" i="1" smtClean="0">
                                    <a:solidFill>
                                      <a:schemeClr val="tx1"/>
                                    </a:solidFill>
                                    <a:latin typeface="Cambria Math" panose="02040503050406030204" pitchFamily="18" charset="0"/>
                                  </a:rPr>
                                  <m:t>𝑌</m:t>
                                </m:r>
                              </m:e>
                            </m:mr>
                            <m:mr>
                              <m:e>
                                <m:r>
                                  <a:rPr lang="en-US" altLang="zh-CN" sz="1700" b="0" i="1" smtClean="0">
                                    <a:solidFill>
                                      <a:schemeClr val="tx1"/>
                                    </a:solidFill>
                                    <a:latin typeface="Cambria Math" panose="02040503050406030204" pitchFamily="18" charset="0"/>
                                  </a:rPr>
                                  <m:t>𝑍</m:t>
                                </m:r>
                              </m:e>
                            </m:mr>
                          </m:m>
                        </m:e>
                      </m:d>
                      <m:r>
                        <a:rPr lang="en-US" altLang="zh-CN" sz="1700" b="0" i="1" smtClean="0">
                          <a:solidFill>
                            <a:schemeClr val="tx1"/>
                          </a:solidFill>
                          <a:latin typeface="Cambria Math" panose="02040503050406030204" pitchFamily="18" charset="0"/>
                        </a:rPr>
                        <m:t>+</m:t>
                      </m:r>
                      <m:r>
                        <m:rPr>
                          <m:sty m:val="p"/>
                        </m:rPr>
                        <a:rPr lang="en-US" altLang="zh-CN" sz="1700" i="1">
                          <a:latin typeface="Cambria Math" panose="02040503050406030204" pitchFamily="18" charset="0"/>
                        </a:rPr>
                        <m:t>T</m:t>
                      </m:r>
                      <m:r>
                        <a:rPr lang="en-US" altLang="zh-CN" sz="1700" b="0" i="1" smtClean="0">
                          <a:solidFill>
                            <a:schemeClr val="tx1"/>
                          </a:solidFill>
                          <a:latin typeface="Cambria Math" panose="02040503050406030204" pitchFamily="18" charset="0"/>
                        </a:rPr>
                        <m:t>=</m:t>
                      </m:r>
                      <m:d>
                        <m:dPr>
                          <m:begChr m:val="["/>
                          <m:endChr m:val="]"/>
                          <m:ctrlPr>
                            <a:rPr lang="en-US" altLang="zh-CN" sz="1700" i="1">
                              <a:solidFill>
                                <a:schemeClr val="tx1"/>
                              </a:solidFill>
                              <a:latin typeface="Cambria Math" panose="02040503050406030204" pitchFamily="18" charset="0"/>
                            </a:rPr>
                          </m:ctrlPr>
                        </m:dPr>
                        <m:e>
                          <m:m>
                            <m:mPr>
                              <m:mcs>
                                <m:mc>
                                  <m:mcPr>
                                    <m:count m:val="1"/>
                                    <m:mcJc m:val="center"/>
                                  </m:mcPr>
                                </m:mc>
                              </m:mcs>
                              <m:ctrlPr>
                                <a:rPr lang="en-US" altLang="zh-CN" sz="1700" i="1">
                                  <a:solidFill>
                                    <a:schemeClr val="tx1"/>
                                  </a:solidFill>
                                  <a:latin typeface="Cambria Math" panose="02040503050406030204" pitchFamily="18" charset="0"/>
                                </a:rPr>
                              </m:ctrlPr>
                            </m:mPr>
                            <m:mr>
                              <m:e>
                                <m:r>
                                  <m:rPr>
                                    <m:brk m:alnAt="7"/>
                                  </m:rPr>
                                  <a:rPr lang="en-US" altLang="zh-CN" sz="1700" b="0" i="1" smtClean="0">
                                    <a:solidFill>
                                      <a:schemeClr val="tx1"/>
                                    </a:solidFill>
                                    <a:latin typeface="Cambria Math" panose="02040503050406030204" pitchFamily="18" charset="0"/>
                                  </a:rPr>
                                  <m:t>𝑥</m:t>
                                </m:r>
                              </m:e>
                            </m:mr>
                            <m:mr>
                              <m:e>
                                <m:r>
                                  <a:rPr lang="en-US" altLang="zh-CN" sz="1700" b="0" i="1" smtClean="0">
                                    <a:solidFill>
                                      <a:schemeClr val="tx1"/>
                                    </a:solidFill>
                                    <a:latin typeface="Cambria Math" panose="02040503050406030204" pitchFamily="18" charset="0"/>
                                  </a:rPr>
                                  <m:t>𝑦</m:t>
                                </m:r>
                              </m:e>
                            </m:mr>
                            <m:mr>
                              <m:e>
                                <m:r>
                                  <a:rPr lang="en-US" altLang="zh-CN" sz="1700" b="0" i="1" smtClean="0">
                                    <a:solidFill>
                                      <a:schemeClr val="tx1"/>
                                    </a:solidFill>
                                    <a:latin typeface="Cambria Math" panose="02040503050406030204" pitchFamily="18" charset="0"/>
                                  </a:rPr>
                                  <m:t>𝑧</m:t>
                                </m:r>
                              </m:e>
                            </m:mr>
                          </m:m>
                        </m:e>
                      </m:d>
                    </m:oMath>
                  </m:oMathPara>
                </a14:m>
                <a:endParaRPr lang="zh-CN" altLang="en-US" sz="1700">
                  <a:solidFill>
                    <a:schemeClr val="tx1"/>
                  </a:solidFill>
                </a:endParaRPr>
              </a:p>
            </p:txBody>
          </p:sp>
        </mc:Choice>
        <mc:Fallback xmlns="">
          <p:sp>
            <p:nvSpPr>
              <p:cNvPr id="3" name="文本框 2">
                <a:extLst>
                  <a:ext uri="{FF2B5EF4-FFF2-40B4-BE49-F238E27FC236}">
                    <a16:creationId xmlns:a16="http://schemas.microsoft.com/office/drawing/2014/main" id="{85EAAABA-65A5-AB02-EA7C-ACFF448B37E9}"/>
                  </a:ext>
                </a:extLst>
              </p:cNvPr>
              <p:cNvSpPr txBox="1">
                <a:spLocks noRot="1" noChangeAspect="1" noMove="1" noResize="1" noEditPoints="1" noAdjustHandles="1" noChangeArrowheads="1" noChangeShapeType="1" noTextEdit="1"/>
              </p:cNvSpPr>
              <p:nvPr/>
            </p:nvSpPr>
            <p:spPr>
              <a:xfrm>
                <a:off x="8821539" y="3683311"/>
                <a:ext cx="1524905" cy="68839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BF8257C-1A9D-D2C5-51B4-6617BE4CEFC4}"/>
                  </a:ext>
                </a:extLst>
              </p:cNvPr>
              <p:cNvSpPr txBox="1"/>
              <p:nvPr/>
            </p:nvSpPr>
            <p:spPr>
              <a:xfrm>
                <a:off x="4764262" y="4526525"/>
                <a:ext cx="1661480" cy="963790"/>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1700" b="0" i="1" smtClean="0">
                              <a:solidFill>
                                <a:schemeClr val="tx1"/>
                              </a:solidFill>
                              <a:latin typeface="Cambria Math" panose="02040503050406030204" pitchFamily="18" charset="0"/>
                            </a:rPr>
                          </m:ctrlPr>
                        </m:dPr>
                        <m:e>
                          <m:m>
                            <m:mPr>
                              <m:plcHide m:val="on"/>
                              <m:mcs>
                                <m:mc>
                                  <m:mcPr>
                                    <m:count m:val="2"/>
                                    <m:mcJc m:val="center"/>
                                  </m:mcPr>
                                </m:mc>
                              </m:mcs>
                              <m:ctrlPr>
                                <a:rPr lang="en-US" altLang="zh-CN" sz="1700" b="0" i="1" smtClean="0">
                                  <a:solidFill>
                                    <a:schemeClr val="tx1"/>
                                  </a:solidFill>
                                  <a:latin typeface="Cambria Math" panose="02040503050406030204" pitchFamily="18" charset="0"/>
                                </a:rPr>
                              </m:ctrlPr>
                            </m:mPr>
                            <m:mr>
                              <m:e>
                                <m:r>
                                  <m:rPr>
                                    <m:sty m:val="p"/>
                                  </m:rPr>
                                  <a:rPr lang="en-US" altLang="zh-CN" sz="1700" i="1">
                                    <a:latin typeface="Cambria Math" panose="02040503050406030204" pitchFamily="18" charset="0"/>
                                  </a:rPr>
                                  <m:t>R</m:t>
                                </m:r>
                              </m:e>
                              <m:e>
                                <m:r>
                                  <m:rPr>
                                    <m:sty m:val="p"/>
                                  </m:rPr>
                                  <a:rPr lang="en-US" altLang="zh-CN" sz="1700" i="1">
                                    <a:latin typeface="Cambria Math" panose="02040503050406030204" pitchFamily="18" charset="0"/>
                                  </a:rPr>
                                  <m:t>T</m:t>
                                </m:r>
                              </m:e>
                            </m:mr>
                            <m:mr>
                              <m:e>
                                <m:r>
                                  <a:rPr lang="en-US" altLang="zh-CN" sz="1700" b="0" i="1" smtClean="0">
                                    <a:solidFill>
                                      <a:schemeClr val="tx1"/>
                                    </a:solidFill>
                                    <a:latin typeface="Cambria Math" panose="02040503050406030204" pitchFamily="18" charset="0"/>
                                  </a:rPr>
                                  <m:t>0</m:t>
                                </m:r>
                              </m:e>
                              <m:e>
                                <m:r>
                                  <a:rPr lang="en-US" altLang="zh-CN" sz="1700" b="0" i="1" smtClean="0">
                                    <a:solidFill>
                                      <a:schemeClr val="tx1"/>
                                    </a:solidFill>
                                    <a:latin typeface="Cambria Math" panose="02040503050406030204" pitchFamily="18" charset="0"/>
                                  </a:rPr>
                                  <m:t>1</m:t>
                                </m:r>
                              </m:e>
                            </m:mr>
                          </m:m>
                        </m:e>
                      </m:d>
                      <m:d>
                        <m:dPr>
                          <m:begChr m:val="["/>
                          <m:endChr m:val="]"/>
                          <m:ctrlPr>
                            <a:rPr lang="en-US" altLang="zh-CN" sz="1700" b="0" i="1" smtClean="0">
                              <a:solidFill>
                                <a:schemeClr val="tx1"/>
                              </a:solidFill>
                              <a:latin typeface="Cambria Math" panose="02040503050406030204" pitchFamily="18" charset="0"/>
                            </a:rPr>
                          </m:ctrlPr>
                        </m:dPr>
                        <m:e>
                          <m:m>
                            <m:mPr>
                              <m:mcs>
                                <m:mc>
                                  <m:mcPr>
                                    <m:count m:val="1"/>
                                    <m:mcJc m:val="center"/>
                                  </m:mcPr>
                                </m:mc>
                              </m:mcs>
                              <m:ctrlPr>
                                <a:rPr lang="en-US" altLang="zh-CN" sz="1700" b="0" i="1">
                                  <a:solidFill>
                                    <a:schemeClr val="tx1"/>
                                  </a:solidFill>
                                  <a:latin typeface="Cambria Math" panose="02040503050406030204" pitchFamily="18" charset="0"/>
                                </a:rPr>
                              </m:ctrlPr>
                            </m:mPr>
                            <m:mr>
                              <m:e>
                                <m:r>
                                  <m:rPr>
                                    <m:brk m:alnAt="7"/>
                                  </m:rPr>
                                  <a:rPr lang="en-US" altLang="zh-CN" sz="1700" b="0" i="1" smtClean="0">
                                    <a:solidFill>
                                      <a:schemeClr val="tx1"/>
                                    </a:solidFill>
                                    <a:latin typeface="Cambria Math" panose="02040503050406030204" pitchFamily="18" charset="0"/>
                                  </a:rPr>
                                  <m:t>𝑋</m:t>
                                </m:r>
                              </m:e>
                            </m:mr>
                            <m:mr>
                              <m:e>
                                <m:r>
                                  <a:rPr lang="en-US" altLang="zh-CN" sz="1700" b="0" i="1" smtClean="0">
                                    <a:solidFill>
                                      <a:schemeClr val="tx1"/>
                                    </a:solidFill>
                                    <a:latin typeface="Cambria Math" panose="02040503050406030204" pitchFamily="18" charset="0"/>
                                  </a:rPr>
                                  <m:t>𝑌</m:t>
                                </m:r>
                              </m:e>
                            </m:mr>
                            <m:mr>
                              <m:e>
                                <m:r>
                                  <a:rPr lang="en-US" altLang="zh-CN" sz="1700" b="0" i="1" smtClean="0">
                                    <a:solidFill>
                                      <a:schemeClr val="tx1"/>
                                    </a:solidFill>
                                    <a:latin typeface="Cambria Math" panose="02040503050406030204" pitchFamily="18" charset="0"/>
                                  </a:rPr>
                                  <m:t>𝑍</m:t>
                                </m:r>
                              </m:e>
                            </m:mr>
                            <m:mr>
                              <m:e>
                                <m:r>
                                  <a:rPr lang="en-US" altLang="zh-CN" sz="1700" b="0" i="1" smtClean="0">
                                    <a:solidFill>
                                      <a:schemeClr val="tx1"/>
                                    </a:solidFill>
                                    <a:latin typeface="Cambria Math" panose="02040503050406030204" pitchFamily="18" charset="0"/>
                                  </a:rPr>
                                  <m:t>1</m:t>
                                </m:r>
                              </m:e>
                            </m:mr>
                          </m:m>
                        </m:e>
                      </m:d>
                      <m:r>
                        <a:rPr lang="en-US" altLang="zh-CN" sz="1700" b="0" i="1" smtClean="0">
                          <a:solidFill>
                            <a:schemeClr val="tx1"/>
                          </a:solidFill>
                          <a:latin typeface="Cambria Math" panose="02040503050406030204" pitchFamily="18" charset="0"/>
                        </a:rPr>
                        <m:t>=</m:t>
                      </m:r>
                      <m:d>
                        <m:dPr>
                          <m:begChr m:val="["/>
                          <m:endChr m:val="]"/>
                          <m:ctrlPr>
                            <a:rPr lang="en-US" altLang="zh-CN" sz="1700" i="1">
                              <a:solidFill>
                                <a:schemeClr val="tx1"/>
                              </a:solidFill>
                              <a:latin typeface="Cambria Math" panose="02040503050406030204" pitchFamily="18" charset="0"/>
                            </a:rPr>
                          </m:ctrlPr>
                        </m:dPr>
                        <m:e>
                          <m:m>
                            <m:mPr>
                              <m:mcs>
                                <m:mc>
                                  <m:mcPr>
                                    <m:count m:val="1"/>
                                    <m:mcJc m:val="center"/>
                                  </m:mcPr>
                                </m:mc>
                              </m:mcs>
                              <m:ctrlPr>
                                <a:rPr lang="en-US" altLang="zh-CN" sz="1700" b="0" i="1">
                                  <a:solidFill>
                                    <a:schemeClr val="tx1"/>
                                  </a:solidFill>
                                  <a:latin typeface="Cambria Math" panose="02040503050406030204" pitchFamily="18" charset="0"/>
                                </a:rPr>
                              </m:ctrlPr>
                            </m:mPr>
                            <m:mr>
                              <m:e>
                                <m:r>
                                  <m:rPr>
                                    <m:brk m:alnAt="7"/>
                                  </m:rPr>
                                  <a:rPr lang="en-US" altLang="zh-CN" sz="1700" b="0" i="1" smtClean="0">
                                    <a:solidFill>
                                      <a:schemeClr val="tx1"/>
                                    </a:solidFill>
                                    <a:latin typeface="Cambria Math" panose="02040503050406030204" pitchFamily="18" charset="0"/>
                                  </a:rPr>
                                  <m:t>𝑥</m:t>
                                </m:r>
                              </m:e>
                            </m:mr>
                            <m:mr>
                              <m:e>
                                <m:r>
                                  <a:rPr lang="en-US" altLang="zh-CN" sz="1700" b="0" i="1" smtClean="0">
                                    <a:solidFill>
                                      <a:schemeClr val="tx1"/>
                                    </a:solidFill>
                                    <a:latin typeface="Cambria Math" panose="02040503050406030204" pitchFamily="18" charset="0"/>
                                  </a:rPr>
                                  <m:t>𝑦</m:t>
                                </m:r>
                              </m:e>
                            </m:mr>
                            <m:mr>
                              <m:e>
                                <m:r>
                                  <a:rPr lang="en-US" altLang="zh-CN" sz="1700" b="0" i="1" smtClean="0">
                                    <a:solidFill>
                                      <a:schemeClr val="tx1"/>
                                    </a:solidFill>
                                    <a:latin typeface="Cambria Math" panose="02040503050406030204" pitchFamily="18" charset="0"/>
                                  </a:rPr>
                                  <m:t>𝑧</m:t>
                                </m:r>
                              </m:e>
                            </m:mr>
                            <m:mr>
                              <m:e>
                                <m:r>
                                  <a:rPr lang="en-US" altLang="zh-CN" sz="1700" b="0" i="1" smtClean="0">
                                    <a:solidFill>
                                      <a:schemeClr val="tx1"/>
                                    </a:solidFill>
                                    <a:latin typeface="Cambria Math" panose="02040503050406030204" pitchFamily="18" charset="0"/>
                                  </a:rPr>
                                  <m:t>1</m:t>
                                </m:r>
                              </m:e>
                            </m:mr>
                          </m:m>
                        </m:e>
                      </m:d>
                    </m:oMath>
                  </m:oMathPara>
                </a14:m>
                <a:endParaRPr lang="zh-CN" altLang="en-US" sz="1700">
                  <a:solidFill>
                    <a:schemeClr val="tx1"/>
                  </a:solidFill>
                </a:endParaRPr>
              </a:p>
            </p:txBody>
          </p:sp>
        </mc:Choice>
        <mc:Fallback xmlns="">
          <p:sp>
            <p:nvSpPr>
              <p:cNvPr id="5" name="文本框 4">
                <a:extLst>
                  <a:ext uri="{FF2B5EF4-FFF2-40B4-BE49-F238E27FC236}">
                    <a16:creationId xmlns:a16="http://schemas.microsoft.com/office/drawing/2014/main" id="{CBF8257C-1A9D-D2C5-51B4-6617BE4CEFC4}"/>
                  </a:ext>
                </a:extLst>
              </p:cNvPr>
              <p:cNvSpPr txBox="1">
                <a:spLocks noRot="1" noChangeAspect="1" noMove="1" noResize="1" noEditPoints="1" noAdjustHandles="1" noChangeArrowheads="1" noChangeShapeType="1" noTextEdit="1"/>
              </p:cNvSpPr>
              <p:nvPr/>
            </p:nvSpPr>
            <p:spPr>
              <a:xfrm>
                <a:off x="4764262" y="4526525"/>
                <a:ext cx="1661480" cy="96379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1D7C6E8-EF46-5F51-55AE-21D2C7CCB61D}"/>
                  </a:ext>
                </a:extLst>
              </p:cNvPr>
              <p:cNvSpPr txBox="1"/>
              <p:nvPr/>
            </p:nvSpPr>
            <p:spPr>
              <a:xfrm>
                <a:off x="10346444" y="3592532"/>
                <a:ext cx="1390872" cy="874920"/>
              </a:xfrm>
              <a:prstGeom prst="rect">
                <a:avLst/>
              </a:prstGeom>
              <a:noFill/>
            </p:spPr>
            <p:txBody>
              <a:bodyPr wrap="square">
                <a:spAutoFit/>
              </a:bodyPr>
              <a:lstStyle/>
              <a:p>
                <a:r>
                  <a:rPr lang="zh-CN" altLang="en-US" sz="1600">
                    <a:latin typeface="微软雅黑" panose="020B0503020204020204" pitchFamily="34" charset="-122"/>
                    <a:ea typeface="微软雅黑" panose="020B0503020204020204" pitchFamily="34" charset="-122"/>
                  </a:rPr>
                  <a:t>其中</a:t>
                </a:r>
                <a14:m>
                  <m:oMath xmlns:m="http://schemas.openxmlformats.org/officeDocument/2006/math">
                    <m:r>
                      <a:rPr lang="en-US" altLang="zh-CN" sz="1600" i="1" dirty="0">
                        <a:latin typeface="Cambria Math" panose="02040503050406030204" pitchFamily="18" charset="0"/>
                        <a:ea typeface="微软雅黑" panose="020B0503020204020204" pitchFamily="34" charset="-122"/>
                      </a:rPr>
                      <m:t>𝑇</m:t>
                    </m:r>
                  </m:oMath>
                </a14:m>
                <a:r>
                  <a:rPr lang="en-US" altLang="zh-CN" sz="1600">
                    <a:latin typeface="微软雅黑" panose="020B0503020204020204" pitchFamily="34" charset="-122"/>
                    <a:ea typeface="微软雅黑" panose="020B0503020204020204" pitchFamily="34" charset="-122"/>
                  </a:rPr>
                  <a:t>=</a:t>
                </a:r>
                <a14:m>
                  <m:oMath xmlns:m="http://schemas.openxmlformats.org/officeDocument/2006/math">
                    <m:d>
                      <m:dPr>
                        <m:begChr m:val="["/>
                        <m:endChr m:val="]"/>
                        <m:ctrlPr>
                          <a:rPr lang="en-US" altLang="zh-CN" sz="1600" i="1" dirty="0" smtClean="0">
                            <a:latin typeface="Cambria Math" panose="02040503050406030204" pitchFamily="18" charset="0"/>
                            <a:ea typeface="微软雅黑" panose="020B0503020204020204" pitchFamily="34" charset="-122"/>
                          </a:rPr>
                        </m:ctrlPr>
                      </m:dPr>
                      <m:e>
                        <m:eqArr>
                          <m:eqArrPr>
                            <m:ctrlPr>
                              <a:rPr lang="en-US" altLang="zh-CN" sz="1600" i="1">
                                <a:latin typeface="Cambria Math" panose="02040503050406030204" pitchFamily="18" charset="0"/>
                              </a:rPr>
                            </m:ctrlPr>
                          </m:eqArr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𝑥</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b="0" i="1" smtClean="0">
                                    <a:latin typeface="Cambria Math" panose="02040503050406030204" pitchFamily="18" charset="0"/>
                                  </a:rPr>
                                  <m:t>𝑦</m:t>
                                </m:r>
                              </m:sub>
                            </m:sSub>
                          </m:e>
                          <m:e>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b="0" i="1" smtClean="0">
                                    <a:latin typeface="Cambria Math" panose="02040503050406030204" pitchFamily="18" charset="0"/>
                                  </a:rPr>
                                  <m:t>𝑧</m:t>
                                </m:r>
                              </m:sub>
                            </m:sSub>
                          </m:e>
                        </m:eqArr>
                      </m:e>
                    </m:d>
                  </m:oMath>
                </a14:m>
                <a:endParaRPr lang="zh-CN" altLang="en-US" sz="1600"/>
              </a:p>
            </p:txBody>
          </p:sp>
        </mc:Choice>
        <mc:Fallback xmlns="">
          <p:sp>
            <p:nvSpPr>
              <p:cNvPr id="7" name="文本框 6">
                <a:extLst>
                  <a:ext uri="{FF2B5EF4-FFF2-40B4-BE49-F238E27FC236}">
                    <a16:creationId xmlns:a16="http://schemas.microsoft.com/office/drawing/2014/main" id="{71D7C6E8-EF46-5F51-55AE-21D2C7CCB61D}"/>
                  </a:ext>
                </a:extLst>
              </p:cNvPr>
              <p:cNvSpPr txBox="1">
                <a:spLocks noRot="1" noChangeAspect="1" noMove="1" noResize="1" noEditPoints="1" noAdjustHandles="1" noChangeArrowheads="1" noChangeShapeType="1" noTextEdit="1"/>
              </p:cNvSpPr>
              <p:nvPr/>
            </p:nvSpPr>
            <p:spPr>
              <a:xfrm>
                <a:off x="10346444" y="3592532"/>
                <a:ext cx="1390872" cy="874920"/>
              </a:xfrm>
              <a:prstGeom prst="rect">
                <a:avLst/>
              </a:prstGeom>
              <a:blipFill>
                <a:blip r:embed="rId12"/>
                <a:stretch>
                  <a:fillRect l="-2193"/>
                </a:stretch>
              </a:blipFill>
            </p:spPr>
            <p:txBody>
              <a:bodyPr/>
              <a:lstStyle/>
              <a:p>
                <a:r>
                  <a:rPr lang="en-US">
                    <a:noFill/>
                  </a:rPr>
                  <a:t> </a:t>
                </a:r>
              </a:p>
            </p:txBody>
          </p:sp>
        </mc:Fallback>
      </mc:AlternateContent>
      <p:sp>
        <p:nvSpPr>
          <p:cNvPr id="8" name="文本框 7">
            <a:extLst>
              <a:ext uri="{FF2B5EF4-FFF2-40B4-BE49-F238E27FC236}">
                <a16:creationId xmlns:a16="http://schemas.microsoft.com/office/drawing/2014/main" id="{5E12966E-79C4-E5EB-0980-F3ADCB220567}"/>
              </a:ext>
            </a:extLst>
          </p:cNvPr>
          <p:cNvSpPr txBox="1"/>
          <p:nvPr/>
        </p:nvSpPr>
        <p:spPr>
          <a:xfrm>
            <a:off x="6598289" y="4848094"/>
            <a:ext cx="1308041" cy="338554"/>
          </a:xfrm>
          <a:prstGeom prst="rect">
            <a:avLst/>
          </a:prstGeom>
          <a:noFill/>
        </p:spPr>
        <p:txBody>
          <a:bodyPr wrap="square">
            <a:spAutoFit/>
          </a:bodyPr>
          <a:lstStyle>
            <a:lvl1pPr algn="just">
              <a:defRPr sz="1600">
                <a:latin typeface="微软雅黑" panose="020B0503020204020204" pitchFamily="34" charset="-122"/>
                <a:ea typeface="微软雅黑" panose="020B0503020204020204" pitchFamily="34" charset="-122"/>
              </a:defRPr>
            </a:lvl1pPr>
          </a:lstStyle>
          <a:p>
            <a:r>
              <a:rPr lang="zh-CN" altLang="en-US"/>
              <a:t>或简单写成</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A484FF6-F71A-7503-EA7C-1522597C84E8}"/>
                  </a:ext>
                </a:extLst>
              </p:cNvPr>
              <p:cNvSpPr txBox="1"/>
              <p:nvPr/>
            </p:nvSpPr>
            <p:spPr>
              <a:xfrm>
                <a:off x="7785760" y="4549083"/>
                <a:ext cx="1661480" cy="963790"/>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1700" b="0" i="1" smtClean="0">
                              <a:solidFill>
                                <a:schemeClr val="tx1"/>
                              </a:solidFill>
                              <a:latin typeface="Cambria Math" panose="02040503050406030204" pitchFamily="18" charset="0"/>
                            </a:rPr>
                          </m:ctrlPr>
                        </m:dPr>
                        <m:e>
                          <m:m>
                            <m:mPr>
                              <m:plcHide m:val="on"/>
                              <m:mcs>
                                <m:mc>
                                  <m:mcPr>
                                    <m:count m:val="2"/>
                                    <m:mcJc m:val="center"/>
                                  </m:mcPr>
                                </m:mc>
                              </m:mcs>
                              <m:ctrlPr>
                                <a:rPr lang="en-US" altLang="zh-CN" sz="1700" b="0" i="1" smtClean="0">
                                  <a:solidFill>
                                    <a:schemeClr val="tx1"/>
                                  </a:solidFill>
                                  <a:latin typeface="Cambria Math" panose="02040503050406030204" pitchFamily="18" charset="0"/>
                                </a:rPr>
                              </m:ctrlPr>
                            </m:mPr>
                            <m:mr>
                              <m:e>
                                <m:r>
                                  <m:rPr>
                                    <m:sty m:val="p"/>
                                  </m:rPr>
                                  <a:rPr lang="en-US" altLang="zh-CN" sz="1700" i="1">
                                    <a:latin typeface="Cambria Math" panose="02040503050406030204" pitchFamily="18" charset="0"/>
                                  </a:rPr>
                                  <m:t>R</m:t>
                                </m:r>
                              </m:e>
                              <m:e>
                                <m:r>
                                  <m:rPr>
                                    <m:sty m:val="p"/>
                                  </m:rPr>
                                  <a:rPr lang="en-US" altLang="zh-CN" sz="1700" i="1">
                                    <a:latin typeface="Cambria Math" panose="02040503050406030204" pitchFamily="18" charset="0"/>
                                  </a:rPr>
                                  <m:t>T</m:t>
                                </m:r>
                              </m:e>
                            </m:mr>
                          </m:m>
                        </m:e>
                      </m:d>
                      <m:d>
                        <m:dPr>
                          <m:begChr m:val="["/>
                          <m:endChr m:val="]"/>
                          <m:ctrlPr>
                            <a:rPr lang="en-US" altLang="zh-CN" sz="1700" b="0" i="1" smtClean="0">
                              <a:solidFill>
                                <a:schemeClr val="tx1"/>
                              </a:solidFill>
                              <a:latin typeface="Cambria Math" panose="02040503050406030204" pitchFamily="18" charset="0"/>
                            </a:rPr>
                          </m:ctrlPr>
                        </m:dPr>
                        <m:e>
                          <m:m>
                            <m:mPr>
                              <m:mcs>
                                <m:mc>
                                  <m:mcPr>
                                    <m:count m:val="1"/>
                                    <m:mcJc m:val="center"/>
                                  </m:mcPr>
                                </m:mc>
                              </m:mcs>
                              <m:ctrlPr>
                                <a:rPr lang="en-US" altLang="zh-CN" sz="1700" b="0" i="1">
                                  <a:solidFill>
                                    <a:schemeClr val="tx1"/>
                                  </a:solidFill>
                                  <a:latin typeface="Cambria Math" panose="02040503050406030204" pitchFamily="18" charset="0"/>
                                </a:rPr>
                              </m:ctrlPr>
                            </m:mPr>
                            <m:mr>
                              <m:e>
                                <m:r>
                                  <m:rPr>
                                    <m:brk m:alnAt="7"/>
                                  </m:rPr>
                                  <a:rPr lang="en-US" altLang="zh-CN" sz="1700" b="0" i="1" smtClean="0">
                                    <a:solidFill>
                                      <a:schemeClr val="tx1"/>
                                    </a:solidFill>
                                    <a:latin typeface="Cambria Math" panose="02040503050406030204" pitchFamily="18" charset="0"/>
                                  </a:rPr>
                                  <m:t>𝑋</m:t>
                                </m:r>
                              </m:e>
                            </m:mr>
                            <m:mr>
                              <m:e>
                                <m:r>
                                  <a:rPr lang="en-US" altLang="zh-CN" sz="1700" b="0" i="1" smtClean="0">
                                    <a:solidFill>
                                      <a:schemeClr val="tx1"/>
                                    </a:solidFill>
                                    <a:latin typeface="Cambria Math" panose="02040503050406030204" pitchFamily="18" charset="0"/>
                                  </a:rPr>
                                  <m:t>𝑌</m:t>
                                </m:r>
                              </m:e>
                            </m:mr>
                            <m:mr>
                              <m:e>
                                <m:r>
                                  <a:rPr lang="en-US" altLang="zh-CN" sz="1700" b="0" i="1" smtClean="0">
                                    <a:solidFill>
                                      <a:schemeClr val="tx1"/>
                                    </a:solidFill>
                                    <a:latin typeface="Cambria Math" panose="02040503050406030204" pitchFamily="18" charset="0"/>
                                  </a:rPr>
                                  <m:t>𝑍</m:t>
                                </m:r>
                              </m:e>
                            </m:mr>
                            <m:mr>
                              <m:e>
                                <m:r>
                                  <a:rPr lang="en-US" altLang="zh-CN" sz="1700" b="0" i="1" smtClean="0">
                                    <a:solidFill>
                                      <a:schemeClr val="tx1"/>
                                    </a:solidFill>
                                    <a:latin typeface="Cambria Math" panose="02040503050406030204" pitchFamily="18" charset="0"/>
                                  </a:rPr>
                                  <m:t>1</m:t>
                                </m:r>
                              </m:e>
                            </m:mr>
                          </m:m>
                        </m:e>
                      </m:d>
                      <m:r>
                        <a:rPr lang="en-US" altLang="zh-CN" sz="1700" b="0" i="1" smtClean="0">
                          <a:solidFill>
                            <a:schemeClr val="tx1"/>
                          </a:solidFill>
                          <a:latin typeface="Cambria Math" panose="02040503050406030204" pitchFamily="18" charset="0"/>
                        </a:rPr>
                        <m:t>=</m:t>
                      </m:r>
                      <m:d>
                        <m:dPr>
                          <m:begChr m:val="["/>
                          <m:endChr m:val="]"/>
                          <m:ctrlPr>
                            <a:rPr lang="en-US" altLang="zh-CN" sz="1700" i="1">
                              <a:solidFill>
                                <a:schemeClr val="tx1"/>
                              </a:solidFill>
                              <a:latin typeface="Cambria Math" panose="02040503050406030204" pitchFamily="18" charset="0"/>
                            </a:rPr>
                          </m:ctrlPr>
                        </m:dPr>
                        <m:e>
                          <m:m>
                            <m:mPr>
                              <m:mcs>
                                <m:mc>
                                  <m:mcPr>
                                    <m:count m:val="1"/>
                                    <m:mcJc m:val="center"/>
                                  </m:mcPr>
                                </m:mc>
                              </m:mcs>
                              <m:ctrlPr>
                                <a:rPr lang="en-US" altLang="zh-CN" sz="1700" b="0" i="1">
                                  <a:solidFill>
                                    <a:schemeClr val="tx1"/>
                                  </a:solidFill>
                                  <a:latin typeface="Cambria Math" panose="02040503050406030204" pitchFamily="18" charset="0"/>
                                </a:rPr>
                              </m:ctrlPr>
                            </m:mPr>
                            <m:mr>
                              <m:e>
                                <m:r>
                                  <m:rPr>
                                    <m:brk m:alnAt="7"/>
                                  </m:rPr>
                                  <a:rPr lang="en-US" altLang="zh-CN" sz="1700" b="0" i="1" smtClean="0">
                                    <a:solidFill>
                                      <a:schemeClr val="tx1"/>
                                    </a:solidFill>
                                    <a:latin typeface="Cambria Math" panose="02040503050406030204" pitchFamily="18" charset="0"/>
                                  </a:rPr>
                                  <m:t>𝑥</m:t>
                                </m:r>
                              </m:e>
                            </m:mr>
                            <m:mr>
                              <m:e>
                                <m:r>
                                  <a:rPr lang="en-US" altLang="zh-CN" sz="1700" b="0" i="1" smtClean="0">
                                    <a:solidFill>
                                      <a:schemeClr val="tx1"/>
                                    </a:solidFill>
                                    <a:latin typeface="Cambria Math" panose="02040503050406030204" pitchFamily="18" charset="0"/>
                                  </a:rPr>
                                  <m:t>𝑦</m:t>
                                </m:r>
                              </m:e>
                            </m:mr>
                            <m:mr>
                              <m:e>
                                <m:r>
                                  <a:rPr lang="en-US" altLang="zh-CN" sz="1700" b="0" i="1" smtClean="0">
                                    <a:solidFill>
                                      <a:schemeClr val="tx1"/>
                                    </a:solidFill>
                                    <a:latin typeface="Cambria Math" panose="02040503050406030204" pitchFamily="18" charset="0"/>
                                  </a:rPr>
                                  <m:t>𝑧</m:t>
                                </m:r>
                              </m:e>
                            </m:mr>
                          </m:m>
                        </m:e>
                      </m:d>
                    </m:oMath>
                  </m:oMathPara>
                </a14:m>
                <a:endParaRPr lang="zh-CN" altLang="en-US" sz="1700">
                  <a:solidFill>
                    <a:schemeClr val="tx1"/>
                  </a:solidFill>
                </a:endParaRPr>
              </a:p>
            </p:txBody>
          </p:sp>
        </mc:Choice>
        <mc:Fallback xmlns="">
          <p:sp>
            <p:nvSpPr>
              <p:cNvPr id="9" name="文本框 8">
                <a:extLst>
                  <a:ext uri="{FF2B5EF4-FFF2-40B4-BE49-F238E27FC236}">
                    <a16:creationId xmlns:a16="http://schemas.microsoft.com/office/drawing/2014/main" id="{2A484FF6-F71A-7503-EA7C-1522597C84E8}"/>
                  </a:ext>
                </a:extLst>
              </p:cNvPr>
              <p:cNvSpPr txBox="1">
                <a:spLocks noRot="1" noChangeAspect="1" noMove="1" noResize="1" noEditPoints="1" noAdjustHandles="1" noChangeArrowheads="1" noChangeShapeType="1" noTextEdit="1"/>
              </p:cNvSpPr>
              <p:nvPr/>
            </p:nvSpPr>
            <p:spPr>
              <a:xfrm>
                <a:off x="7785760" y="4549083"/>
                <a:ext cx="1661480" cy="963790"/>
              </a:xfrm>
              <a:prstGeom prst="rect">
                <a:avLst/>
              </a:prstGeom>
              <a:blipFill>
                <a:blip r:embed="rId13"/>
                <a:stretch>
                  <a:fillRect/>
                </a:stretch>
              </a:blipFill>
            </p:spPr>
            <p:txBody>
              <a:bodyPr/>
              <a:lstStyle/>
              <a:p>
                <a:r>
                  <a:rPr lang="en-US">
                    <a:noFill/>
                  </a:rPr>
                  <a:t> </a:t>
                </a:r>
              </a:p>
            </p:txBody>
          </p:sp>
        </mc:Fallback>
      </mc:AlternateContent>
      <p:grpSp>
        <p:nvGrpSpPr>
          <p:cNvPr id="92" name="组合 91">
            <a:extLst>
              <a:ext uri="{FF2B5EF4-FFF2-40B4-BE49-F238E27FC236}">
                <a16:creationId xmlns:a16="http://schemas.microsoft.com/office/drawing/2014/main" id="{2BAA76F9-E9D7-401A-81A2-D73770E16189}"/>
              </a:ext>
            </a:extLst>
          </p:cNvPr>
          <p:cNvGrpSpPr/>
          <p:nvPr/>
        </p:nvGrpSpPr>
        <p:grpSpPr>
          <a:xfrm>
            <a:off x="3847478" y="1783434"/>
            <a:ext cx="1463347" cy="1954187"/>
            <a:chOff x="2126076" y="2877602"/>
            <a:chExt cx="1463347" cy="1954187"/>
          </a:xfrm>
        </p:grpSpPr>
        <p:grpSp>
          <p:nvGrpSpPr>
            <p:cNvPr id="93" name="组合 92">
              <a:extLst>
                <a:ext uri="{FF2B5EF4-FFF2-40B4-BE49-F238E27FC236}">
                  <a16:creationId xmlns:a16="http://schemas.microsoft.com/office/drawing/2014/main" id="{4451E2D1-35F7-436F-8064-59610452894B}"/>
                </a:ext>
              </a:extLst>
            </p:cNvPr>
            <p:cNvGrpSpPr/>
            <p:nvPr/>
          </p:nvGrpSpPr>
          <p:grpSpPr>
            <a:xfrm>
              <a:off x="2126076" y="2877602"/>
              <a:ext cx="1463347" cy="1954187"/>
              <a:chOff x="508986" y="4305267"/>
              <a:chExt cx="1463347" cy="1954187"/>
            </a:xfrm>
          </p:grpSpPr>
          <p:grpSp>
            <p:nvGrpSpPr>
              <p:cNvPr id="98" name="组合 97">
                <a:extLst>
                  <a:ext uri="{FF2B5EF4-FFF2-40B4-BE49-F238E27FC236}">
                    <a16:creationId xmlns:a16="http://schemas.microsoft.com/office/drawing/2014/main" id="{CF6BEEB4-C1FB-4D70-BA21-74F8F60B6E51}"/>
                  </a:ext>
                </a:extLst>
              </p:cNvPr>
              <p:cNvGrpSpPr/>
              <p:nvPr/>
            </p:nvGrpSpPr>
            <p:grpSpPr>
              <a:xfrm>
                <a:off x="679364" y="4305267"/>
                <a:ext cx="1136657" cy="1576886"/>
                <a:chOff x="397574" y="4062531"/>
                <a:chExt cx="1136657" cy="1576886"/>
              </a:xfrm>
            </p:grpSpPr>
            <p:grpSp>
              <p:nvGrpSpPr>
                <p:cNvPr id="100" name="组合 99">
                  <a:extLst>
                    <a:ext uri="{FF2B5EF4-FFF2-40B4-BE49-F238E27FC236}">
                      <a16:creationId xmlns:a16="http://schemas.microsoft.com/office/drawing/2014/main" id="{6DCE1279-7AD5-4ADF-A6C5-36B48F0EBCBD}"/>
                    </a:ext>
                  </a:extLst>
                </p:cNvPr>
                <p:cNvGrpSpPr/>
                <p:nvPr/>
              </p:nvGrpSpPr>
              <p:grpSpPr>
                <a:xfrm>
                  <a:off x="491946" y="4293096"/>
                  <a:ext cx="731674" cy="1224136"/>
                  <a:chOff x="6468610" y="1412776"/>
                  <a:chExt cx="731674" cy="1224136"/>
                </a:xfrm>
              </p:grpSpPr>
              <p:sp>
                <p:nvSpPr>
                  <p:cNvPr id="104" name="椭圆 103">
                    <a:extLst>
                      <a:ext uri="{FF2B5EF4-FFF2-40B4-BE49-F238E27FC236}">
                        <a16:creationId xmlns:a16="http://schemas.microsoft.com/office/drawing/2014/main" id="{2CD46B4E-F3E8-4166-A7CD-B367A116DA97}"/>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5" name="直接箭头连接符 104">
                    <a:extLst>
                      <a:ext uri="{FF2B5EF4-FFF2-40B4-BE49-F238E27FC236}">
                        <a16:creationId xmlns:a16="http://schemas.microsoft.com/office/drawing/2014/main" id="{F01362E8-5888-428A-AEEF-4396D4C89361}"/>
                      </a:ext>
                    </a:extLst>
                  </p:cNvPr>
                  <p:cNvCxnSpPr>
                    <a:cxnSpLocks/>
                    <a:stCxn id="104"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80620379-5289-4E10-9756-0F38DA7FDBA8}"/>
                      </a:ext>
                    </a:extLst>
                  </p:cNvPr>
                  <p:cNvCxnSpPr>
                    <a:cxnSpLocks/>
                    <a:stCxn id="104" idx="6"/>
                  </p:cNvCxnSpPr>
                  <p:nvPr/>
                </p:nvCxnSpPr>
                <p:spPr>
                  <a:xfrm flipH="1">
                    <a:off x="6468610" y="2168856"/>
                    <a:ext cx="731674"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BC102651-B844-4450-B128-FBD2CB5671E1}"/>
                      </a:ext>
                    </a:extLst>
                  </p:cNvPr>
                  <p:cNvCxnSpPr>
                    <a:cxnSpLocks/>
                    <a:stCxn id="104"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1" name="文本框 100">
                  <a:extLst>
                    <a:ext uri="{FF2B5EF4-FFF2-40B4-BE49-F238E27FC236}">
                      <a16:creationId xmlns:a16="http://schemas.microsoft.com/office/drawing/2014/main" id="{E3BD03F4-6422-49FA-B218-013E6DDCCE2A}"/>
                    </a:ext>
                  </a:extLst>
                </p:cNvPr>
                <p:cNvSpPr txBox="1"/>
                <p:nvPr/>
              </p:nvSpPr>
              <p:spPr>
                <a:xfrm>
                  <a:off x="904248" y="5270085"/>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文本框 101">
                  <a:extLst>
                    <a:ext uri="{FF2B5EF4-FFF2-40B4-BE49-F238E27FC236}">
                      <a16:creationId xmlns:a16="http://schemas.microsoft.com/office/drawing/2014/main" id="{C6F2E015-6727-43C7-9154-F8E0518011B5}"/>
                    </a:ext>
                  </a:extLst>
                </p:cNvPr>
                <p:cNvSpPr txBox="1"/>
                <p:nvPr/>
              </p:nvSpPr>
              <p:spPr>
                <a:xfrm>
                  <a:off x="1165263" y="4062531"/>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文本框 102">
                  <a:extLst>
                    <a:ext uri="{FF2B5EF4-FFF2-40B4-BE49-F238E27FC236}">
                      <a16:creationId xmlns:a16="http://schemas.microsoft.com/office/drawing/2014/main" id="{350D8344-61ED-4D8E-9905-A54BB0089701}"/>
                    </a:ext>
                  </a:extLst>
                </p:cNvPr>
                <p:cNvSpPr txBox="1"/>
                <p:nvPr/>
              </p:nvSpPr>
              <p:spPr>
                <a:xfrm>
                  <a:off x="397574" y="4686602"/>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9" name="文本框 98">
                <a:extLst>
                  <a:ext uri="{FF2B5EF4-FFF2-40B4-BE49-F238E27FC236}">
                    <a16:creationId xmlns:a16="http://schemas.microsoft.com/office/drawing/2014/main" id="{B9C6C292-0C22-438A-B051-CDBA6CD3C9E2}"/>
                  </a:ext>
                </a:extLst>
              </p:cNvPr>
              <p:cNvSpPr txBox="1"/>
              <p:nvPr/>
            </p:nvSpPr>
            <p:spPr>
              <a:xfrm>
                <a:off x="508986"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a:t>
                </a:r>
              </a:p>
            </p:txBody>
          </p:sp>
        </p:grpSp>
        <p:grpSp>
          <p:nvGrpSpPr>
            <p:cNvPr id="94" name="组合 93">
              <a:extLst>
                <a:ext uri="{FF2B5EF4-FFF2-40B4-BE49-F238E27FC236}">
                  <a16:creationId xmlns:a16="http://schemas.microsoft.com/office/drawing/2014/main" id="{32155FEB-8FE5-4269-A1FA-E5595A88FFA3}"/>
                </a:ext>
              </a:extLst>
            </p:cNvPr>
            <p:cNvGrpSpPr/>
            <p:nvPr/>
          </p:nvGrpSpPr>
          <p:grpSpPr>
            <a:xfrm>
              <a:off x="2580295" y="3155015"/>
              <a:ext cx="980387" cy="906004"/>
              <a:chOff x="2580295" y="3155015"/>
              <a:chExt cx="980387" cy="906004"/>
            </a:xfrm>
          </p:grpSpPr>
          <p:sp>
            <p:nvSpPr>
              <p:cNvPr id="95" name="立方体 94">
                <a:extLst>
                  <a:ext uri="{FF2B5EF4-FFF2-40B4-BE49-F238E27FC236}">
                    <a16:creationId xmlns:a16="http://schemas.microsoft.com/office/drawing/2014/main" id="{422A769D-3112-463C-BF20-19F79F3180AA}"/>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立方体 95">
                <a:extLst>
                  <a:ext uri="{FF2B5EF4-FFF2-40B4-BE49-F238E27FC236}">
                    <a16:creationId xmlns:a16="http://schemas.microsoft.com/office/drawing/2014/main" id="{817A2E1E-63BA-484D-B029-5D0FF9967051}"/>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立方体 96">
                <a:extLst>
                  <a:ext uri="{FF2B5EF4-FFF2-40B4-BE49-F238E27FC236}">
                    <a16:creationId xmlns:a16="http://schemas.microsoft.com/office/drawing/2014/main" id="{4870CFC2-96B5-4855-AFF0-450879C6139D}"/>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8" name="组合 107">
            <a:extLst>
              <a:ext uri="{FF2B5EF4-FFF2-40B4-BE49-F238E27FC236}">
                <a16:creationId xmlns:a16="http://schemas.microsoft.com/office/drawing/2014/main" id="{6B2430FA-F18B-4807-8E13-1C0350E72CED}"/>
              </a:ext>
            </a:extLst>
          </p:cNvPr>
          <p:cNvGrpSpPr/>
          <p:nvPr/>
        </p:nvGrpSpPr>
        <p:grpSpPr>
          <a:xfrm>
            <a:off x="6648594" y="1709708"/>
            <a:ext cx="1588571" cy="2027913"/>
            <a:chOff x="4110746" y="2803876"/>
            <a:chExt cx="1588571" cy="2027913"/>
          </a:xfrm>
        </p:grpSpPr>
        <p:grpSp>
          <p:nvGrpSpPr>
            <p:cNvPr id="109" name="组合 108">
              <a:extLst>
                <a:ext uri="{FF2B5EF4-FFF2-40B4-BE49-F238E27FC236}">
                  <a16:creationId xmlns:a16="http://schemas.microsoft.com/office/drawing/2014/main" id="{BF8F90B8-4D16-4118-97C0-F54C9C41D4DF}"/>
                </a:ext>
              </a:extLst>
            </p:cNvPr>
            <p:cNvGrpSpPr/>
            <p:nvPr/>
          </p:nvGrpSpPr>
          <p:grpSpPr>
            <a:xfrm>
              <a:off x="4235970" y="2803876"/>
              <a:ext cx="1463347" cy="2027913"/>
              <a:chOff x="2655219" y="4231541"/>
              <a:chExt cx="1463347" cy="2027913"/>
            </a:xfrm>
          </p:grpSpPr>
          <p:grpSp>
            <p:nvGrpSpPr>
              <p:cNvPr id="114" name="组合 113">
                <a:extLst>
                  <a:ext uri="{FF2B5EF4-FFF2-40B4-BE49-F238E27FC236}">
                    <a16:creationId xmlns:a16="http://schemas.microsoft.com/office/drawing/2014/main" id="{7E8C7D23-7D21-4C60-8D93-5CDBC734A1B8}"/>
                  </a:ext>
                </a:extLst>
              </p:cNvPr>
              <p:cNvGrpSpPr/>
              <p:nvPr/>
            </p:nvGrpSpPr>
            <p:grpSpPr>
              <a:xfrm>
                <a:off x="2809999" y="4231541"/>
                <a:ext cx="1234352" cy="1632202"/>
                <a:chOff x="2153795" y="3992453"/>
                <a:chExt cx="1234352" cy="1632202"/>
              </a:xfrm>
            </p:grpSpPr>
            <p:grpSp>
              <p:nvGrpSpPr>
                <p:cNvPr id="116" name="组合 115">
                  <a:extLst>
                    <a:ext uri="{FF2B5EF4-FFF2-40B4-BE49-F238E27FC236}">
                      <a16:creationId xmlns:a16="http://schemas.microsoft.com/office/drawing/2014/main" id="{6A39C07F-CE42-4480-8149-573AC2DBE8B5}"/>
                    </a:ext>
                  </a:extLst>
                </p:cNvPr>
                <p:cNvGrpSpPr/>
                <p:nvPr/>
              </p:nvGrpSpPr>
              <p:grpSpPr>
                <a:xfrm>
                  <a:off x="2212474" y="4296744"/>
                  <a:ext cx="842705" cy="1224136"/>
                  <a:chOff x="6357579" y="1412776"/>
                  <a:chExt cx="842705" cy="1224136"/>
                </a:xfrm>
              </p:grpSpPr>
              <p:sp>
                <p:nvSpPr>
                  <p:cNvPr id="120" name="椭圆 119">
                    <a:extLst>
                      <a:ext uri="{FF2B5EF4-FFF2-40B4-BE49-F238E27FC236}">
                        <a16:creationId xmlns:a16="http://schemas.microsoft.com/office/drawing/2014/main" id="{576AE72A-0B8D-41AC-89DA-351222AA7E27}"/>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21" name="直接箭头连接符 120">
                    <a:extLst>
                      <a:ext uri="{FF2B5EF4-FFF2-40B4-BE49-F238E27FC236}">
                        <a16:creationId xmlns:a16="http://schemas.microsoft.com/office/drawing/2014/main" id="{8D6075A2-E30C-444F-BC2E-3C68A5E9551F}"/>
                      </a:ext>
                    </a:extLst>
                  </p:cNvPr>
                  <p:cNvCxnSpPr>
                    <a:cxnSpLocks/>
                    <a:stCxn id="120"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D88F3D60-469C-412C-B721-56EA28304FD3}"/>
                      </a:ext>
                    </a:extLst>
                  </p:cNvPr>
                  <p:cNvCxnSpPr>
                    <a:cxnSpLocks/>
                    <a:stCxn id="120" idx="6"/>
                  </p:cNvCxnSpPr>
                  <p:nvPr/>
                </p:nvCxnSpPr>
                <p:spPr>
                  <a:xfrm flipH="1">
                    <a:off x="6357579" y="2168856"/>
                    <a:ext cx="8427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085B6581-C9FC-4C08-BCDB-20239A236B04}"/>
                      </a:ext>
                    </a:extLst>
                  </p:cNvPr>
                  <p:cNvCxnSpPr>
                    <a:cxnSpLocks/>
                    <a:stCxn id="120"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17" name="文本框 116">
                  <a:extLst>
                    <a:ext uri="{FF2B5EF4-FFF2-40B4-BE49-F238E27FC236}">
                      <a16:creationId xmlns:a16="http://schemas.microsoft.com/office/drawing/2014/main" id="{73039E84-7709-40EE-AF4C-49005293AEF3}"/>
                    </a:ext>
                  </a:extLst>
                </p:cNvPr>
                <p:cNvSpPr txBox="1"/>
                <p:nvPr/>
              </p:nvSpPr>
              <p:spPr>
                <a:xfrm>
                  <a:off x="2730689" y="525532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文本框 117">
                  <a:extLst>
                    <a:ext uri="{FF2B5EF4-FFF2-40B4-BE49-F238E27FC236}">
                      <a16:creationId xmlns:a16="http://schemas.microsoft.com/office/drawing/2014/main" id="{7B4DA0ED-8424-49CB-9FBE-B2D8B48EE1B2}"/>
                    </a:ext>
                  </a:extLst>
                </p:cNvPr>
                <p:cNvSpPr txBox="1"/>
                <p:nvPr/>
              </p:nvSpPr>
              <p:spPr>
                <a:xfrm>
                  <a:off x="3019179" y="399245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文本框 118">
                  <a:extLst>
                    <a:ext uri="{FF2B5EF4-FFF2-40B4-BE49-F238E27FC236}">
                      <a16:creationId xmlns:a16="http://schemas.microsoft.com/office/drawing/2014/main" id="{C18D6837-8CA4-4F02-91AA-35E24882448C}"/>
                    </a:ext>
                  </a:extLst>
                </p:cNvPr>
                <p:cNvSpPr txBox="1"/>
                <p:nvPr/>
              </p:nvSpPr>
              <p:spPr>
                <a:xfrm>
                  <a:off x="2153795" y="4690250"/>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5" name="文本框 114">
                <a:extLst>
                  <a:ext uri="{FF2B5EF4-FFF2-40B4-BE49-F238E27FC236}">
                    <a16:creationId xmlns:a16="http://schemas.microsoft.com/office/drawing/2014/main" id="{C7F09B59-0828-44F3-B6E7-5976CD232CB1}"/>
                  </a:ext>
                </a:extLst>
              </p:cNvPr>
              <p:cNvSpPr txBox="1"/>
              <p:nvPr/>
            </p:nvSpPr>
            <p:spPr>
              <a:xfrm>
                <a:off x="2655219"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相机坐标系</a:t>
                </a:r>
              </a:p>
            </p:txBody>
          </p:sp>
        </p:grpSp>
        <p:grpSp>
          <p:nvGrpSpPr>
            <p:cNvPr id="110" name="组合 109">
              <a:extLst>
                <a:ext uri="{FF2B5EF4-FFF2-40B4-BE49-F238E27FC236}">
                  <a16:creationId xmlns:a16="http://schemas.microsoft.com/office/drawing/2014/main" id="{7172FD7E-0057-48C9-BD47-9389DF7F4025}"/>
                </a:ext>
              </a:extLst>
            </p:cNvPr>
            <p:cNvGrpSpPr/>
            <p:nvPr/>
          </p:nvGrpSpPr>
          <p:grpSpPr>
            <a:xfrm>
              <a:off x="4110746" y="3366055"/>
              <a:ext cx="980387" cy="906004"/>
              <a:chOff x="2580295" y="3155015"/>
              <a:chExt cx="980387" cy="906004"/>
            </a:xfrm>
          </p:grpSpPr>
          <p:sp>
            <p:nvSpPr>
              <p:cNvPr id="111" name="立方体 110">
                <a:extLst>
                  <a:ext uri="{FF2B5EF4-FFF2-40B4-BE49-F238E27FC236}">
                    <a16:creationId xmlns:a16="http://schemas.microsoft.com/office/drawing/2014/main" id="{5696C812-D702-421D-ACF6-72CDE6AD9048}"/>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立方体 111">
                <a:extLst>
                  <a:ext uri="{FF2B5EF4-FFF2-40B4-BE49-F238E27FC236}">
                    <a16:creationId xmlns:a16="http://schemas.microsoft.com/office/drawing/2014/main" id="{94D36B1A-3898-4051-83CA-A6BF91D135B7}"/>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立方体 112">
                <a:extLst>
                  <a:ext uri="{FF2B5EF4-FFF2-40B4-BE49-F238E27FC236}">
                    <a16:creationId xmlns:a16="http://schemas.microsoft.com/office/drawing/2014/main" id="{E5F315E4-FAC2-4E18-A334-D273767AAF9A}"/>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375965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 name="组合 326">
            <a:extLst>
              <a:ext uri="{FF2B5EF4-FFF2-40B4-BE49-F238E27FC236}">
                <a16:creationId xmlns:a16="http://schemas.microsoft.com/office/drawing/2014/main" id="{C3B85A5F-19D2-4003-9D6F-7CFC1BBB6AE7}"/>
              </a:ext>
            </a:extLst>
          </p:cNvPr>
          <p:cNvGrpSpPr/>
          <p:nvPr/>
        </p:nvGrpSpPr>
        <p:grpSpPr>
          <a:xfrm>
            <a:off x="8952121" y="3962076"/>
            <a:ext cx="1182159" cy="815764"/>
            <a:chOff x="6249044" y="4401781"/>
            <a:chExt cx="1182159" cy="815764"/>
          </a:xfrm>
        </p:grpSpPr>
        <p:sp>
          <p:nvSpPr>
            <p:cNvPr id="328" name="矩形 327">
              <a:extLst>
                <a:ext uri="{FF2B5EF4-FFF2-40B4-BE49-F238E27FC236}">
                  <a16:creationId xmlns:a16="http://schemas.microsoft.com/office/drawing/2014/main" id="{C82551B3-063F-4F7C-946D-7890461B6854}"/>
                </a:ext>
              </a:extLst>
            </p:cNvPr>
            <p:cNvSpPr/>
            <p:nvPr/>
          </p:nvSpPr>
          <p:spPr>
            <a:xfrm>
              <a:off x="6249044" y="4401781"/>
              <a:ext cx="1182159" cy="815764"/>
            </a:xfrm>
            <a:prstGeom prst="rect">
              <a:avLst/>
            </a:prstGeom>
            <a:solidFill>
              <a:schemeClr val="bg1"/>
            </a:solid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9" name="组合 328">
              <a:extLst>
                <a:ext uri="{FF2B5EF4-FFF2-40B4-BE49-F238E27FC236}">
                  <a16:creationId xmlns:a16="http://schemas.microsoft.com/office/drawing/2014/main" id="{ECA5B8AD-99B7-4E66-8A6D-5D1FF8EAE294}"/>
                </a:ext>
              </a:extLst>
            </p:cNvPr>
            <p:cNvGrpSpPr/>
            <p:nvPr/>
          </p:nvGrpSpPr>
          <p:grpSpPr>
            <a:xfrm>
              <a:off x="6586154" y="4487678"/>
              <a:ext cx="709171" cy="252000"/>
              <a:chOff x="8806434" y="6059459"/>
              <a:chExt cx="976995" cy="282884"/>
            </a:xfrm>
          </p:grpSpPr>
          <p:sp>
            <p:nvSpPr>
              <p:cNvPr id="330" name="矩形 329">
                <a:extLst>
                  <a:ext uri="{FF2B5EF4-FFF2-40B4-BE49-F238E27FC236}">
                    <a16:creationId xmlns:a16="http://schemas.microsoft.com/office/drawing/2014/main" id="{975140BC-2EB6-4531-AD8B-EB2AF6F2FA4B}"/>
                  </a:ext>
                </a:extLst>
              </p:cNvPr>
              <p:cNvSpPr/>
              <p:nvPr/>
            </p:nvSpPr>
            <p:spPr>
              <a:xfrm>
                <a:off x="8806434" y="6059459"/>
                <a:ext cx="198383" cy="282884"/>
              </a:xfrm>
              <a:prstGeom prst="rec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6ED0DD28-46BB-428C-83E0-346DA2B75CF4}"/>
                  </a:ext>
                </a:extLst>
              </p:cNvPr>
              <p:cNvSpPr/>
              <p:nvPr/>
            </p:nvSpPr>
            <p:spPr>
              <a:xfrm>
                <a:off x="9195741" y="6059459"/>
                <a:ext cx="198383" cy="282884"/>
              </a:xfrm>
              <a:prstGeom prst="rec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矩形 331">
                <a:extLst>
                  <a:ext uri="{FF2B5EF4-FFF2-40B4-BE49-F238E27FC236}">
                    <a16:creationId xmlns:a16="http://schemas.microsoft.com/office/drawing/2014/main" id="{9597EEF1-BD6F-4D55-A32C-1C5B53B95502}"/>
                  </a:ext>
                </a:extLst>
              </p:cNvPr>
              <p:cNvSpPr/>
              <p:nvPr/>
            </p:nvSpPr>
            <p:spPr>
              <a:xfrm>
                <a:off x="9585046" y="6059459"/>
                <a:ext cx="198383" cy="282884"/>
              </a:xfrm>
              <a:prstGeom prst="rec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 name="组合 4">
            <a:extLst>
              <a:ext uri="{FF2B5EF4-FFF2-40B4-BE49-F238E27FC236}">
                <a16:creationId xmlns:a16="http://schemas.microsoft.com/office/drawing/2014/main" id="{4B1A299C-C393-437C-B44A-6081F6A31224}"/>
              </a:ext>
            </a:extLst>
          </p:cNvPr>
          <p:cNvGrpSpPr/>
          <p:nvPr/>
        </p:nvGrpSpPr>
        <p:grpSpPr>
          <a:xfrm>
            <a:off x="6249044" y="4401781"/>
            <a:ext cx="1182159" cy="815764"/>
            <a:chOff x="6249044" y="4401781"/>
            <a:chExt cx="1182159" cy="815764"/>
          </a:xfrm>
        </p:grpSpPr>
        <p:sp>
          <p:nvSpPr>
            <p:cNvPr id="221" name="矩形 220">
              <a:extLst>
                <a:ext uri="{FF2B5EF4-FFF2-40B4-BE49-F238E27FC236}">
                  <a16:creationId xmlns:a16="http://schemas.microsoft.com/office/drawing/2014/main" id="{0B735D3B-E140-444D-86A0-3C82FC36462E}"/>
                </a:ext>
              </a:extLst>
            </p:cNvPr>
            <p:cNvSpPr/>
            <p:nvPr/>
          </p:nvSpPr>
          <p:spPr>
            <a:xfrm>
              <a:off x="6249044" y="4401781"/>
              <a:ext cx="1182159" cy="815764"/>
            </a:xfrm>
            <a:prstGeom prst="rect">
              <a:avLst/>
            </a:prstGeom>
            <a:solidFill>
              <a:schemeClr val="bg1"/>
            </a:solid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9" name="组合 318">
              <a:extLst>
                <a:ext uri="{FF2B5EF4-FFF2-40B4-BE49-F238E27FC236}">
                  <a16:creationId xmlns:a16="http://schemas.microsoft.com/office/drawing/2014/main" id="{F6D1128C-3CAA-4B46-AD21-888D48FE9139}"/>
                </a:ext>
              </a:extLst>
            </p:cNvPr>
            <p:cNvGrpSpPr/>
            <p:nvPr/>
          </p:nvGrpSpPr>
          <p:grpSpPr>
            <a:xfrm>
              <a:off x="6586154" y="4487678"/>
              <a:ext cx="709171" cy="252000"/>
              <a:chOff x="8806434" y="6059459"/>
              <a:chExt cx="976995" cy="282884"/>
            </a:xfrm>
          </p:grpSpPr>
          <p:sp>
            <p:nvSpPr>
              <p:cNvPr id="320" name="矩形 319">
                <a:extLst>
                  <a:ext uri="{FF2B5EF4-FFF2-40B4-BE49-F238E27FC236}">
                    <a16:creationId xmlns:a16="http://schemas.microsoft.com/office/drawing/2014/main" id="{7FD0B569-855F-4475-A4F5-5B97F7670893}"/>
                  </a:ext>
                </a:extLst>
              </p:cNvPr>
              <p:cNvSpPr/>
              <p:nvPr/>
            </p:nvSpPr>
            <p:spPr>
              <a:xfrm>
                <a:off x="8806434" y="6059459"/>
                <a:ext cx="198383" cy="282884"/>
              </a:xfrm>
              <a:prstGeom prst="rec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矩形 320">
                <a:extLst>
                  <a:ext uri="{FF2B5EF4-FFF2-40B4-BE49-F238E27FC236}">
                    <a16:creationId xmlns:a16="http://schemas.microsoft.com/office/drawing/2014/main" id="{B775AB10-FB79-41FD-BDE5-0BFC09AE29C2}"/>
                  </a:ext>
                </a:extLst>
              </p:cNvPr>
              <p:cNvSpPr/>
              <p:nvPr/>
            </p:nvSpPr>
            <p:spPr>
              <a:xfrm>
                <a:off x="9195741" y="6059459"/>
                <a:ext cx="198383" cy="282884"/>
              </a:xfrm>
              <a:prstGeom prst="rec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a:extLst>
                  <a:ext uri="{FF2B5EF4-FFF2-40B4-BE49-F238E27FC236}">
                    <a16:creationId xmlns:a16="http://schemas.microsoft.com/office/drawing/2014/main" id="{A48B837E-EED9-4D98-B817-155576ECC372}"/>
                  </a:ext>
                </a:extLst>
              </p:cNvPr>
              <p:cNvSpPr/>
              <p:nvPr/>
            </p:nvSpPr>
            <p:spPr>
              <a:xfrm>
                <a:off x="9585046" y="6059459"/>
                <a:ext cx="198383" cy="282884"/>
              </a:xfrm>
              <a:prstGeom prst="rec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23</a:t>
            </a:fld>
            <a:endParaRPr lang="zh-CN"/>
          </a:p>
        </p:txBody>
      </p:sp>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B70DBF19-428D-4F79-AB96-93E5D866B004}"/>
                  </a:ext>
                </a:extLst>
              </p:cNvPr>
              <p:cNvSpPr txBox="1"/>
              <p:nvPr/>
            </p:nvSpPr>
            <p:spPr>
              <a:xfrm>
                <a:off x="7595556" y="2465655"/>
                <a:ext cx="2983509" cy="369140"/>
              </a:xfrm>
              <a:prstGeom prst="rect">
                <a:avLst/>
              </a:prstGeom>
              <a:noFill/>
            </p:spPr>
            <p:txBody>
              <a:bodyPr wrap="none" lIns="0" tIns="0" rIns="0" bIns="0" rtlCol="0">
                <a:spAutoFit/>
              </a:bodyPr>
              <a:lstStyle/>
              <a:p>
                <a14:m>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rPr>
                        </m:ctrlPr>
                      </m:sSupPr>
                      <m:e>
                        <m:r>
                          <m:rPr>
                            <m:sty m:val="p"/>
                          </m:rPr>
                          <a:rPr lang="en-US" altLang="zh-CN">
                            <a:latin typeface="Cambria Math" panose="02040503050406030204" pitchFamily="18" charset="0"/>
                            <a:ea typeface="微软雅黑" panose="020B0503020204020204" pitchFamily="34" charset="-122"/>
                          </a:rPr>
                          <m:t>y</m:t>
                        </m:r>
                      </m:e>
                      <m:sup>
                        <m:r>
                          <a:rPr lang="en-US" altLang="zh-CN">
                            <a:latin typeface="Cambria Math" panose="02040503050406030204" pitchFamily="18" charset="0"/>
                            <a:ea typeface="微软雅黑" panose="020B0503020204020204" pitchFamily="34" charset="-122"/>
                          </a:rPr>
                          <m:t>′</m:t>
                        </m:r>
                      </m:sup>
                    </m:sSup>
                    <m:r>
                      <a:rPr lang="en-US" altLang="zh-CN">
                        <a:latin typeface="Cambria Math" panose="02040503050406030204" pitchFamily="18" charset="0"/>
                        <a:ea typeface="微软雅黑" panose="020B0503020204020204" pitchFamily="34" charset="-122"/>
                      </a:rPr>
                      <m:t>=</m:t>
                    </m:r>
                    <m:r>
                      <a:rPr lang="en-US" altLang="zh-CN">
                        <a:latin typeface="Cambria Math" panose="02040503050406030204" pitchFamily="18" charset="0"/>
                        <a:ea typeface="微软雅黑" panose="020B0503020204020204" pitchFamily="34" charset="-122"/>
                      </a:rPr>
                      <m:t>𝑓</m:t>
                    </m:r>
                    <m:f>
                      <m:fPr>
                        <m:ctrlPr>
                          <a:rPr lang="en-US" altLang="zh-CN" i="1">
                            <a:latin typeface="Cambria Math" panose="02040503050406030204" pitchFamily="18" charset="0"/>
                            <a:ea typeface="微软雅黑" panose="020B0503020204020204" pitchFamily="34" charset="-122"/>
                          </a:rPr>
                        </m:ctrlPr>
                      </m:fPr>
                      <m:num>
                        <m:r>
                          <a:rPr lang="en-US" altLang="zh-CN">
                            <a:latin typeface="Cambria Math" panose="02040503050406030204" pitchFamily="18" charset="0"/>
                            <a:ea typeface="微软雅黑" panose="020B0503020204020204" pitchFamily="34" charset="-122"/>
                          </a:rPr>
                          <m:t>𝑦</m:t>
                        </m:r>
                      </m:num>
                      <m:den>
                        <m:r>
                          <a:rPr lang="en-US" altLang="zh-CN">
                            <a:latin typeface="Cambria Math" panose="02040503050406030204" pitchFamily="18" charset="0"/>
                            <a:ea typeface="微软雅黑" panose="020B0503020204020204" pitchFamily="34" charset="-122"/>
                          </a:rPr>
                          <m:t>𝑧</m:t>
                        </m:r>
                      </m:den>
                    </m:f>
                    <m:r>
                      <a:rPr lang="zh-CN" altLang="en-US" b="0" i="0" smtClean="0">
                        <a:latin typeface="Cambria Math" panose="02040503050406030204" pitchFamily="18" charset="0"/>
                        <a:ea typeface="微软雅黑" panose="020B0503020204020204" pitchFamily="34" charset="-122"/>
                      </a:rPr>
                      <m:t>  </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rPr>
                        </m:ctrlPr>
                      </m:sSupPr>
                      <m:e>
                        <m:r>
                          <a:rPr lang="en-US" altLang="zh-CN">
                            <a:latin typeface="Cambria Math" panose="02040503050406030204" pitchFamily="18" charset="0"/>
                            <a:ea typeface="微软雅黑" panose="020B0503020204020204" pitchFamily="34" charset="-122"/>
                          </a:rPr>
                          <m:t>𝑥</m:t>
                        </m:r>
                      </m:e>
                      <m:sup>
                        <m:r>
                          <a:rPr lang="en-US" altLang="zh-CN">
                            <a:latin typeface="Cambria Math" panose="02040503050406030204" pitchFamily="18" charset="0"/>
                            <a:ea typeface="微软雅黑" panose="020B0503020204020204" pitchFamily="34" charset="-122"/>
                          </a:rPr>
                          <m:t>′</m:t>
                        </m:r>
                      </m:sup>
                    </m:sSup>
                    <m:r>
                      <a:rPr lang="en-US" altLang="zh-CN">
                        <a:latin typeface="Cambria Math" panose="02040503050406030204" pitchFamily="18" charset="0"/>
                        <a:ea typeface="微软雅黑" panose="020B0503020204020204" pitchFamily="34" charset="-122"/>
                      </a:rPr>
                      <m:t>=</m:t>
                    </m:r>
                    <m:r>
                      <a:rPr lang="en-US" altLang="zh-CN">
                        <a:latin typeface="Cambria Math" panose="02040503050406030204" pitchFamily="18" charset="0"/>
                        <a:ea typeface="微软雅黑" panose="020B0503020204020204" pitchFamily="34" charset="-122"/>
                      </a:rPr>
                      <m:t>𝑓</m:t>
                    </m:r>
                    <m:f>
                      <m:fPr>
                        <m:ctrlPr>
                          <a:rPr lang="en-US" altLang="zh-CN" i="1">
                            <a:latin typeface="Cambria Math" panose="02040503050406030204" pitchFamily="18" charset="0"/>
                            <a:ea typeface="微软雅黑" panose="020B0503020204020204" pitchFamily="34" charset="-122"/>
                          </a:rPr>
                        </m:ctrlPr>
                      </m:fPr>
                      <m:num>
                        <m:r>
                          <a:rPr lang="en-US" altLang="zh-CN">
                            <a:latin typeface="Cambria Math" panose="02040503050406030204" pitchFamily="18" charset="0"/>
                            <a:ea typeface="微软雅黑" panose="020B0503020204020204" pitchFamily="34" charset="-122"/>
                          </a:rPr>
                          <m:t>𝑥</m:t>
                        </m:r>
                      </m:num>
                      <m:den>
                        <m:r>
                          <a:rPr lang="en-US" altLang="zh-CN">
                            <a:latin typeface="Cambria Math" panose="02040503050406030204" pitchFamily="18" charset="0"/>
                            <a:ea typeface="微软雅黑" panose="020B0503020204020204" pitchFamily="34" charset="-122"/>
                          </a:rPr>
                          <m:t>𝑧</m:t>
                        </m:r>
                      </m:den>
                    </m:f>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(1)</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78" name="文本框 177">
                <a:extLst>
                  <a:ext uri="{FF2B5EF4-FFF2-40B4-BE49-F238E27FC236}">
                    <a16:creationId xmlns:a16="http://schemas.microsoft.com/office/drawing/2014/main" id="{B70DBF19-428D-4F79-AB96-93E5D866B004}"/>
                  </a:ext>
                </a:extLst>
              </p:cNvPr>
              <p:cNvSpPr txBox="1">
                <a:spLocks noRot="1" noChangeAspect="1" noMove="1" noResize="1" noEditPoints="1" noAdjustHandles="1" noChangeArrowheads="1" noChangeShapeType="1" noTextEdit="1"/>
              </p:cNvSpPr>
              <p:nvPr/>
            </p:nvSpPr>
            <p:spPr>
              <a:xfrm>
                <a:off x="7595556" y="2465655"/>
                <a:ext cx="2983509" cy="369140"/>
              </a:xfrm>
              <a:prstGeom prst="rect">
                <a:avLst/>
              </a:prstGeom>
              <a:blipFill>
                <a:blip r:embed="rId2"/>
                <a:stretch>
                  <a:fillRect l="-2863" t="-13115" r="-4090" b="-21311"/>
                </a:stretch>
              </a:blipFill>
            </p:spPr>
            <p:txBody>
              <a:bodyPr/>
              <a:lstStyle/>
              <a:p>
                <a:r>
                  <a:rPr lang="en-US">
                    <a:noFill/>
                  </a:rPr>
                  <a:t> </a:t>
                </a:r>
              </a:p>
            </p:txBody>
          </p:sp>
        </mc:Fallback>
      </mc:AlternateContent>
      <p:cxnSp>
        <p:nvCxnSpPr>
          <p:cNvPr id="215" name="直接箭头连接符 214">
            <a:extLst>
              <a:ext uri="{FF2B5EF4-FFF2-40B4-BE49-F238E27FC236}">
                <a16:creationId xmlns:a16="http://schemas.microsoft.com/office/drawing/2014/main" id="{303A3EEF-1768-432B-BADA-046D85A184C1}"/>
              </a:ext>
            </a:extLst>
          </p:cNvPr>
          <p:cNvCxnSpPr>
            <a:cxnSpLocks/>
          </p:cNvCxnSpPr>
          <p:nvPr/>
        </p:nvCxnSpPr>
        <p:spPr>
          <a:xfrm flipH="1" flipV="1">
            <a:off x="8946412" y="3966985"/>
            <a:ext cx="2" cy="815764"/>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16" name="直接箭头连接符 215">
            <a:extLst>
              <a:ext uri="{FF2B5EF4-FFF2-40B4-BE49-F238E27FC236}">
                <a16:creationId xmlns:a16="http://schemas.microsoft.com/office/drawing/2014/main" id="{C58A933C-DF35-4D5A-9188-7D1AC9B8FC8A}"/>
              </a:ext>
            </a:extLst>
          </p:cNvPr>
          <p:cNvCxnSpPr>
            <a:cxnSpLocks/>
          </p:cNvCxnSpPr>
          <p:nvPr/>
        </p:nvCxnSpPr>
        <p:spPr>
          <a:xfrm flipV="1">
            <a:off x="8946412" y="4774419"/>
            <a:ext cx="1108482"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sp>
        <p:nvSpPr>
          <p:cNvPr id="217" name="椭圆 216">
            <a:extLst>
              <a:ext uri="{FF2B5EF4-FFF2-40B4-BE49-F238E27FC236}">
                <a16:creationId xmlns:a16="http://schemas.microsoft.com/office/drawing/2014/main" id="{3A3CDF42-484F-4888-A7EB-ACCBE82F01D5}"/>
              </a:ext>
            </a:extLst>
          </p:cNvPr>
          <p:cNvSpPr/>
          <p:nvPr/>
        </p:nvSpPr>
        <p:spPr>
          <a:xfrm>
            <a:off x="8910412" y="4735102"/>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8" name="文本框 217">
            <a:extLst>
              <a:ext uri="{FF2B5EF4-FFF2-40B4-BE49-F238E27FC236}">
                <a16:creationId xmlns:a16="http://schemas.microsoft.com/office/drawing/2014/main" id="{760213A0-E825-4634-A5CC-2A16B17798E2}"/>
              </a:ext>
            </a:extLst>
          </p:cNvPr>
          <p:cNvSpPr txBox="1"/>
          <p:nvPr/>
        </p:nvSpPr>
        <p:spPr>
          <a:xfrm>
            <a:off x="9855831" y="4742099"/>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9" name="文本框 218">
            <a:extLst>
              <a:ext uri="{FF2B5EF4-FFF2-40B4-BE49-F238E27FC236}">
                <a16:creationId xmlns:a16="http://schemas.microsoft.com/office/drawing/2014/main" id="{75639A06-0DFD-4C44-A6D7-404EB899A189}"/>
              </a:ext>
            </a:extLst>
          </p:cNvPr>
          <p:cNvSpPr txBox="1"/>
          <p:nvPr/>
        </p:nvSpPr>
        <p:spPr>
          <a:xfrm>
            <a:off x="8638282" y="389968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25" name="直接箭头连接符 224">
            <a:extLst>
              <a:ext uri="{FF2B5EF4-FFF2-40B4-BE49-F238E27FC236}">
                <a16:creationId xmlns:a16="http://schemas.microsoft.com/office/drawing/2014/main" id="{6922E228-24B5-47B8-9AAE-DDE1CD51F203}"/>
              </a:ext>
            </a:extLst>
          </p:cNvPr>
          <p:cNvCxnSpPr>
            <a:cxnSpLocks/>
          </p:cNvCxnSpPr>
          <p:nvPr/>
        </p:nvCxnSpPr>
        <p:spPr>
          <a:xfrm flipH="1" flipV="1">
            <a:off x="6808366" y="3966242"/>
            <a:ext cx="2" cy="815764"/>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id="{EBB832C5-1FBD-4A3F-BCF7-B78D672DA05A}"/>
              </a:ext>
            </a:extLst>
          </p:cNvPr>
          <p:cNvCxnSpPr>
            <a:cxnSpLocks/>
          </p:cNvCxnSpPr>
          <p:nvPr/>
        </p:nvCxnSpPr>
        <p:spPr>
          <a:xfrm flipV="1">
            <a:off x="6808366" y="4773676"/>
            <a:ext cx="1108482" cy="8329"/>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sp>
        <p:nvSpPr>
          <p:cNvPr id="227" name="椭圆 226">
            <a:extLst>
              <a:ext uri="{FF2B5EF4-FFF2-40B4-BE49-F238E27FC236}">
                <a16:creationId xmlns:a16="http://schemas.microsoft.com/office/drawing/2014/main" id="{1334ED11-BADA-4AD7-B3A7-55B0C308C283}"/>
              </a:ext>
            </a:extLst>
          </p:cNvPr>
          <p:cNvSpPr/>
          <p:nvPr/>
        </p:nvSpPr>
        <p:spPr>
          <a:xfrm>
            <a:off x="6772366" y="473435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28" name="文本框 227">
            <a:extLst>
              <a:ext uri="{FF2B5EF4-FFF2-40B4-BE49-F238E27FC236}">
                <a16:creationId xmlns:a16="http://schemas.microsoft.com/office/drawing/2014/main" id="{63BE4739-A46F-47B9-9CC9-C6A1CA4B0E2F}"/>
              </a:ext>
            </a:extLst>
          </p:cNvPr>
          <p:cNvSpPr txBox="1"/>
          <p:nvPr/>
        </p:nvSpPr>
        <p:spPr>
          <a:xfrm>
            <a:off x="7630992" y="4756284"/>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9" name="文本框 228">
            <a:extLst>
              <a:ext uri="{FF2B5EF4-FFF2-40B4-BE49-F238E27FC236}">
                <a16:creationId xmlns:a16="http://schemas.microsoft.com/office/drawing/2014/main" id="{D8F60217-2015-4351-B5DD-92ABAB60F3F4}"/>
              </a:ext>
            </a:extLst>
          </p:cNvPr>
          <p:cNvSpPr txBox="1"/>
          <p:nvPr/>
        </p:nvSpPr>
        <p:spPr>
          <a:xfrm>
            <a:off x="6474293" y="3906289"/>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30" name="连接符: 曲线 229">
            <a:extLst>
              <a:ext uri="{FF2B5EF4-FFF2-40B4-BE49-F238E27FC236}">
                <a16:creationId xmlns:a16="http://schemas.microsoft.com/office/drawing/2014/main" id="{CDC309AB-E50B-4E7E-BA75-8D5C149C608F}"/>
              </a:ext>
            </a:extLst>
          </p:cNvPr>
          <p:cNvCxnSpPr>
            <a:cxnSpLocks/>
            <a:stCxn id="221" idx="2"/>
          </p:cNvCxnSpPr>
          <p:nvPr/>
        </p:nvCxnSpPr>
        <p:spPr>
          <a:xfrm rot="5400000" flipH="1" flipV="1">
            <a:off x="7957912" y="3656630"/>
            <a:ext cx="443126" cy="2678703"/>
          </a:xfrm>
          <a:prstGeom prst="curvedConnector3">
            <a:avLst>
              <a:gd name="adj1" fmla="val -51588"/>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1" name="文本框 230">
                <a:extLst>
                  <a:ext uri="{FF2B5EF4-FFF2-40B4-BE49-F238E27FC236}">
                    <a16:creationId xmlns:a16="http://schemas.microsoft.com/office/drawing/2014/main" id="{FD880615-511E-421A-B140-0AD04C10DC83}"/>
                  </a:ext>
                </a:extLst>
              </p:cNvPr>
              <p:cNvSpPr txBox="1"/>
              <p:nvPr/>
            </p:nvSpPr>
            <p:spPr>
              <a:xfrm>
                <a:off x="5514296" y="5512707"/>
                <a:ext cx="5387383" cy="1165960"/>
              </a:xfrm>
              <a:prstGeom prst="rect">
                <a:avLst/>
              </a:prstGeom>
              <a:noFill/>
            </p:spPr>
            <p:txBody>
              <a:bodyPr wrap="square">
                <a:spAutoFit/>
              </a:bodyPr>
              <a:lstStyle/>
              <a:p>
                <a:pPr algn="just"/>
                <a:r>
                  <a:rPr lang="zh-CN" altLang="en-US" sz="1500" dirty="0">
                    <a:latin typeface="微软雅黑" panose="020B0503020204020204" pitchFamily="34" charset="-122"/>
                    <a:ea typeface="微软雅黑" panose="020B0503020204020204" pitchFamily="34" charset="-122"/>
                  </a:rPr>
                  <a:t>光轴（</a:t>
                </a:r>
                <a:r>
                  <a:rPr lang="en-US" altLang="zh-CN" sz="1500" dirty="0">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1500" dirty="0">
                    <a:latin typeface="微软雅黑" panose="020B0503020204020204" pitchFamily="34" charset="-122"/>
                    <a:ea typeface="微软雅黑" panose="020B0503020204020204" pitchFamily="34" charset="-122"/>
                  </a:rPr>
                  <a:t>轴）通常映射到成像区域的中心，在输出的图像上，所有点坐标相比于成像坐标系的坐标发生</a:t>
                </a:r>
                <a:r>
                  <a:rPr lang="en-US" altLang="zh-CN" sz="15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500" i="1">
                            <a:latin typeface="Cambria Math" panose="02040503050406030204" pitchFamily="18" charset="0"/>
                            <a:ea typeface="微软雅黑" panose="020B0503020204020204" pitchFamily="34" charset="-122"/>
                          </a:rPr>
                        </m:ctrlPr>
                      </m:sSubPr>
                      <m:e>
                        <m:r>
                          <a:rPr lang="en-US" altLang="zh-CN" sz="1500" i="1">
                            <a:latin typeface="Cambria Math" panose="02040503050406030204" pitchFamily="18" charset="0"/>
                            <a:ea typeface="微软雅黑" panose="020B0503020204020204" pitchFamily="34" charset="-122"/>
                          </a:rPr>
                          <m:t>𝑐</m:t>
                        </m:r>
                      </m:e>
                      <m:sub>
                        <m:r>
                          <a:rPr lang="en-US" altLang="zh-CN" sz="1500" i="1">
                            <a:latin typeface="Cambria Math" panose="02040503050406030204" pitchFamily="18" charset="0"/>
                            <a:ea typeface="微软雅黑" panose="020B0503020204020204" pitchFamily="34" charset="-122"/>
                          </a:rPr>
                          <m:t>𝑥</m:t>
                        </m:r>
                      </m:sub>
                    </m:sSub>
                    <m:r>
                      <a:rPr lang="en-US" altLang="zh-CN" sz="1500" i="1">
                        <a:latin typeface="Cambria Math" panose="02040503050406030204" pitchFamily="18" charset="0"/>
                        <a:ea typeface="微软雅黑" panose="020B0503020204020204" pitchFamily="34" charset="-122"/>
                      </a:rPr>
                      <m:t>,</m:t>
                    </m:r>
                    <m:sSub>
                      <m:sSubPr>
                        <m:ctrlPr>
                          <a:rPr lang="en-US" altLang="zh-CN" sz="1500" i="1">
                            <a:latin typeface="Cambria Math" panose="02040503050406030204" pitchFamily="18" charset="0"/>
                            <a:ea typeface="微软雅黑" panose="020B0503020204020204" pitchFamily="34" charset="-122"/>
                          </a:rPr>
                        </m:ctrlPr>
                      </m:sSubPr>
                      <m:e>
                        <m:r>
                          <a:rPr lang="en-US" altLang="zh-CN" sz="1500" i="1">
                            <a:latin typeface="Cambria Math" panose="02040503050406030204" pitchFamily="18" charset="0"/>
                            <a:ea typeface="微软雅黑" panose="020B0503020204020204" pitchFamily="34" charset="-122"/>
                          </a:rPr>
                          <m:t>𝑐</m:t>
                        </m:r>
                      </m:e>
                      <m:sub>
                        <m:r>
                          <a:rPr lang="en-US" altLang="zh-CN" sz="1500" i="1">
                            <a:latin typeface="Cambria Math" panose="02040503050406030204" pitchFamily="18" charset="0"/>
                            <a:ea typeface="微软雅黑" panose="020B0503020204020204" pitchFamily="34" charset="-122"/>
                          </a:rPr>
                          <m:t>𝑦</m:t>
                        </m:r>
                      </m:sub>
                    </m:sSub>
                  </m:oMath>
                </a14:m>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的偏移，所以</a:t>
                </a:r>
                <a:endParaRPr lang="en-US" altLang="zh-CN" sz="1500" dirty="0">
                  <a:latin typeface="微软雅黑" panose="020B0503020204020204" pitchFamily="34" charset="-122"/>
                  <a:ea typeface="微软雅黑" panose="020B0503020204020204" pitchFamily="34" charset="-122"/>
                </a:endParaRPr>
              </a:p>
              <a:p>
                <a:pPr algn="ctr"/>
                <a:r>
                  <a:rPr lang="zh-CN" altLang="en-US" sz="15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rPr>
                      <m:t>𝑣</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𝑦</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𝑦</m:t>
                        </m:r>
                      </m:sub>
                    </m:sSub>
                    <m:r>
                      <a:rPr lang="en-US" altLang="zh-CN" sz="1600" i="1">
                        <a:latin typeface="Cambria Math" panose="02040503050406030204" pitchFamily="18" charset="0"/>
                      </a:rPr>
                      <m:t>, </m:t>
                    </m:r>
                    <m:r>
                      <a:rPr lang="en-US" altLang="zh-CN" sz="1600" i="1">
                        <a:latin typeface="Cambria Math" panose="02040503050406030204" pitchFamily="18" charset="0"/>
                      </a:rPr>
                      <m:t>𝑢</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𝑥</m:t>
                        </m:r>
                      </m:sub>
                    </m:sSub>
                  </m:oMath>
                </a14:m>
                <a:endParaRPr lang="en-US" altLang="zh-CN" sz="1600" i="1" dirty="0">
                  <a:latin typeface="Cambria Math" panose="02040503050406030204" pitchFamily="18" charset="0"/>
                </a:endParaRPr>
              </a:p>
              <a:p>
                <a:pPr algn="just"/>
                <a:r>
                  <a:rPr lang="zh-CN" altLang="en-US" sz="1600" dirty="0">
                    <a:latin typeface="微软雅黑" panose="020B0503020204020204" pitchFamily="34" charset="-122"/>
                    <a:ea typeface="微软雅黑" panose="020B0503020204020204" pitchFamily="34" charset="-122"/>
                  </a:rPr>
                  <a:t>代入公式</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rPr>
                  <a:t>得   </a:t>
                </a:r>
                <a14:m>
                  <m:oMath xmlns:m="http://schemas.openxmlformats.org/officeDocument/2006/math">
                    <m:r>
                      <a:rPr lang="en-US" altLang="zh-CN" sz="1600" i="1">
                        <a:latin typeface="Cambria Math" panose="02040503050406030204" pitchFamily="18" charset="0"/>
                      </a:rPr>
                      <m:t>𝑣</m:t>
                    </m:r>
                    <m:r>
                      <a:rPr lang="en-US" altLang="zh-CN" sz="1600" i="1">
                        <a:latin typeface="Cambria Math" panose="02040503050406030204" pitchFamily="18" charset="0"/>
                      </a:rPr>
                      <m:t>=</m:t>
                    </m:r>
                    <m:r>
                      <a:rPr lang="en-US" altLang="zh-CN" sz="1600">
                        <a:latin typeface="Cambria Math" panose="02040503050406030204" pitchFamily="18" charset="0"/>
                        <a:ea typeface="微软雅黑" panose="020B0503020204020204" pitchFamily="34" charset="-122"/>
                      </a:rPr>
                      <m:t>𝑓</m:t>
                    </m:r>
                    <m:f>
                      <m:fPr>
                        <m:ctrlPr>
                          <a:rPr lang="en-US" altLang="zh-CN" sz="1600" i="1">
                            <a:latin typeface="Cambria Math" panose="02040503050406030204" pitchFamily="18" charset="0"/>
                            <a:ea typeface="微软雅黑" panose="020B0503020204020204" pitchFamily="34" charset="-122"/>
                          </a:rPr>
                        </m:ctrlPr>
                      </m:fPr>
                      <m:num>
                        <m:r>
                          <a:rPr lang="en-US" altLang="zh-CN" sz="1600">
                            <a:latin typeface="Cambria Math" panose="02040503050406030204" pitchFamily="18" charset="0"/>
                            <a:ea typeface="微软雅黑" panose="020B0503020204020204" pitchFamily="34" charset="-122"/>
                          </a:rPr>
                          <m:t>𝑦</m:t>
                        </m:r>
                      </m:num>
                      <m:den>
                        <m:r>
                          <a:rPr lang="en-US" altLang="zh-CN" sz="1600">
                            <a:latin typeface="Cambria Math" panose="02040503050406030204" pitchFamily="18" charset="0"/>
                            <a:ea typeface="微软雅黑" panose="020B0503020204020204" pitchFamily="34" charset="-122"/>
                          </a:rPr>
                          <m:t>𝑧</m:t>
                        </m:r>
                      </m:den>
                    </m:f>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𝑦</m:t>
                        </m:r>
                      </m:sub>
                    </m:sSub>
                    <m:r>
                      <a:rPr lang="en-US" altLang="zh-CN" sz="1600" i="1">
                        <a:latin typeface="Cambria Math" panose="02040503050406030204" pitchFamily="18" charset="0"/>
                      </a:rPr>
                      <m:t>, </m:t>
                    </m:r>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a:latin typeface="Cambria Math" panose="02040503050406030204" pitchFamily="18" charset="0"/>
                        <a:ea typeface="微软雅黑" panose="020B0503020204020204" pitchFamily="34" charset="-122"/>
                      </a:rPr>
                      <m:t>𝑓</m:t>
                    </m:r>
                    <m:f>
                      <m:fPr>
                        <m:ctrlPr>
                          <a:rPr lang="en-US" altLang="zh-CN" sz="1600" i="1">
                            <a:latin typeface="Cambria Math" panose="02040503050406030204" pitchFamily="18" charset="0"/>
                            <a:ea typeface="微软雅黑" panose="020B0503020204020204" pitchFamily="34" charset="-122"/>
                          </a:rPr>
                        </m:ctrlPr>
                      </m:fPr>
                      <m:num>
                        <m:r>
                          <a:rPr lang="en-US" altLang="zh-CN" sz="1600">
                            <a:latin typeface="Cambria Math" panose="02040503050406030204" pitchFamily="18" charset="0"/>
                            <a:ea typeface="微软雅黑" panose="020B0503020204020204" pitchFamily="34" charset="-122"/>
                          </a:rPr>
                          <m:t>𝑥</m:t>
                        </m:r>
                      </m:num>
                      <m:den>
                        <m:r>
                          <a:rPr lang="en-US" altLang="zh-CN" sz="1600">
                            <a:latin typeface="Cambria Math" panose="02040503050406030204" pitchFamily="18" charset="0"/>
                            <a:ea typeface="微软雅黑" panose="020B0503020204020204" pitchFamily="34" charset="-122"/>
                          </a:rPr>
                          <m:t>𝑧</m:t>
                        </m:r>
                      </m:den>
                    </m:f>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𝑥</m:t>
                        </m:r>
                      </m:sub>
                    </m:sSub>
                    <m:r>
                      <a:rPr lang="en-US" altLang="zh-CN" sz="1600" b="0" i="1" smtClean="0">
                        <a:latin typeface="Cambria Math" panose="02040503050406030204" pitchFamily="18" charset="0"/>
                      </a:rPr>
                      <m:t> </m:t>
                    </m:r>
                  </m:oMath>
                </a14:m>
                <a:r>
                  <a:rPr lang="en-US" altLang="zh-CN" sz="1600" dirty="0">
                    <a:latin typeface="微软雅黑" panose="020B0503020204020204" pitchFamily="34" charset="-122"/>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endParaRPr lang="en-US" altLang="zh-CN" sz="1600" i="1" dirty="0">
                  <a:latin typeface="Cambria Math" panose="02040503050406030204" pitchFamily="18" charset="0"/>
                </a:endParaRPr>
              </a:p>
            </p:txBody>
          </p:sp>
        </mc:Choice>
        <mc:Fallback xmlns="">
          <p:sp>
            <p:nvSpPr>
              <p:cNvPr id="231" name="文本框 230">
                <a:extLst>
                  <a:ext uri="{FF2B5EF4-FFF2-40B4-BE49-F238E27FC236}">
                    <a16:creationId xmlns:a16="http://schemas.microsoft.com/office/drawing/2014/main" id="{FD880615-511E-421A-B140-0AD04C10DC83}"/>
                  </a:ext>
                </a:extLst>
              </p:cNvPr>
              <p:cNvSpPr txBox="1">
                <a:spLocks noRot="1" noChangeAspect="1" noMove="1" noResize="1" noEditPoints="1" noAdjustHandles="1" noChangeArrowheads="1" noChangeShapeType="1" noTextEdit="1"/>
              </p:cNvSpPr>
              <p:nvPr/>
            </p:nvSpPr>
            <p:spPr>
              <a:xfrm>
                <a:off x="5514296" y="5512707"/>
                <a:ext cx="5387383" cy="1165960"/>
              </a:xfrm>
              <a:prstGeom prst="rect">
                <a:avLst/>
              </a:prstGeom>
              <a:blipFill>
                <a:blip r:embed="rId3"/>
                <a:stretch>
                  <a:fillRect l="-680" t="-1042" r="-566"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3" name="文本框 232">
                <a:extLst>
                  <a:ext uri="{FF2B5EF4-FFF2-40B4-BE49-F238E27FC236}">
                    <a16:creationId xmlns:a16="http://schemas.microsoft.com/office/drawing/2014/main" id="{1FE03A05-9395-4272-96A7-8698F13AC3EE}"/>
                  </a:ext>
                </a:extLst>
              </p:cNvPr>
              <p:cNvSpPr txBox="1"/>
              <p:nvPr/>
            </p:nvSpPr>
            <p:spPr>
              <a:xfrm>
                <a:off x="5777439" y="5217545"/>
                <a:ext cx="881338" cy="274947"/>
              </a:xfrm>
              <a:prstGeom prst="rect">
                <a:avLst/>
              </a:prstGeom>
              <a:noFill/>
            </p:spPr>
            <p:txBody>
              <a:bodyPr wrap="square">
                <a:spAutoFit/>
              </a:bodyPr>
              <a:lstStyle/>
              <a:p>
                <a:pPr algn="ctr"/>
                <a:r>
                  <a:rPr lang="en-US" altLang="zh-CN" sz="11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100" i="1">
                            <a:latin typeface="Cambria Math" panose="02040503050406030204" pitchFamily="18" charset="0"/>
                            <a:ea typeface="微软雅黑" panose="020B0503020204020204" pitchFamily="34" charset="-122"/>
                          </a:rPr>
                        </m:ctrlPr>
                      </m:sSubPr>
                      <m:e>
                        <m:r>
                          <a:rPr lang="en-US" altLang="zh-CN" sz="1100" i="1">
                            <a:latin typeface="Cambria Math" panose="02040503050406030204" pitchFamily="18" charset="0"/>
                            <a:ea typeface="微软雅黑" panose="020B0503020204020204" pitchFamily="34" charset="-122"/>
                          </a:rPr>
                          <m:t>−</m:t>
                        </m:r>
                        <m:r>
                          <a:rPr lang="en-US" altLang="zh-CN" sz="1100" i="1">
                            <a:latin typeface="Cambria Math" panose="02040503050406030204" pitchFamily="18" charset="0"/>
                            <a:ea typeface="微软雅黑" panose="020B0503020204020204" pitchFamily="34" charset="-122"/>
                          </a:rPr>
                          <m:t>𝑐</m:t>
                        </m:r>
                      </m:e>
                      <m:sub>
                        <m:r>
                          <a:rPr lang="en-US" altLang="zh-CN" sz="1100" i="1">
                            <a:latin typeface="Cambria Math" panose="02040503050406030204" pitchFamily="18" charset="0"/>
                            <a:ea typeface="微软雅黑" panose="020B0503020204020204" pitchFamily="34" charset="-122"/>
                          </a:rPr>
                          <m:t>𝑥</m:t>
                        </m:r>
                      </m:sub>
                    </m:sSub>
                    <m:r>
                      <a:rPr lang="en-US" altLang="zh-CN" sz="1100" i="1">
                        <a:latin typeface="Cambria Math" panose="02040503050406030204" pitchFamily="18" charset="0"/>
                        <a:ea typeface="微软雅黑" panose="020B0503020204020204" pitchFamily="34" charset="-122"/>
                      </a:rPr>
                      <m:t>,−</m:t>
                    </m:r>
                    <m:sSub>
                      <m:sSubPr>
                        <m:ctrlPr>
                          <a:rPr lang="en-US" altLang="zh-CN" sz="1100" i="1">
                            <a:latin typeface="Cambria Math" panose="02040503050406030204" pitchFamily="18" charset="0"/>
                            <a:ea typeface="微软雅黑" panose="020B0503020204020204" pitchFamily="34" charset="-122"/>
                          </a:rPr>
                        </m:ctrlPr>
                      </m:sSubPr>
                      <m:e>
                        <m:r>
                          <a:rPr lang="en-US" altLang="zh-CN" sz="1100" i="1">
                            <a:latin typeface="Cambria Math" panose="02040503050406030204" pitchFamily="18" charset="0"/>
                            <a:ea typeface="微软雅黑" panose="020B0503020204020204" pitchFamily="34" charset="-122"/>
                          </a:rPr>
                          <m:t>𝑐</m:t>
                        </m:r>
                      </m:e>
                      <m:sub>
                        <m:r>
                          <a:rPr lang="en-US" altLang="zh-CN" sz="1100" i="1">
                            <a:latin typeface="Cambria Math" panose="02040503050406030204" pitchFamily="18" charset="0"/>
                            <a:ea typeface="微软雅黑" panose="020B0503020204020204" pitchFamily="34" charset="-122"/>
                          </a:rPr>
                          <m:t>𝑦</m:t>
                        </m:r>
                      </m:sub>
                    </m:sSub>
                  </m:oMath>
                </a14:m>
                <a:r>
                  <a:rPr lang="en-US" altLang="zh-CN" sz="1100" dirty="0">
                    <a:latin typeface="微软雅黑" panose="020B0503020204020204" pitchFamily="34" charset="-122"/>
                    <a:ea typeface="微软雅黑" panose="020B0503020204020204" pitchFamily="34" charset="-122"/>
                  </a:rPr>
                  <a:t>)</a:t>
                </a:r>
                <a:endParaRPr lang="zh-CN" altLang="en-US" sz="1100" dirty="0"/>
              </a:p>
            </p:txBody>
          </p:sp>
        </mc:Choice>
        <mc:Fallback xmlns="">
          <p:sp>
            <p:nvSpPr>
              <p:cNvPr id="233" name="文本框 232">
                <a:extLst>
                  <a:ext uri="{FF2B5EF4-FFF2-40B4-BE49-F238E27FC236}">
                    <a16:creationId xmlns:a16="http://schemas.microsoft.com/office/drawing/2014/main" id="{1FE03A05-9395-4272-96A7-8698F13AC3EE}"/>
                  </a:ext>
                </a:extLst>
              </p:cNvPr>
              <p:cNvSpPr txBox="1">
                <a:spLocks noRot="1" noChangeAspect="1" noMove="1" noResize="1" noEditPoints="1" noAdjustHandles="1" noChangeArrowheads="1" noChangeShapeType="1" noTextEdit="1"/>
              </p:cNvSpPr>
              <p:nvPr/>
            </p:nvSpPr>
            <p:spPr>
              <a:xfrm>
                <a:off x="5777439" y="5217545"/>
                <a:ext cx="881338" cy="274947"/>
              </a:xfrm>
              <a:prstGeom prst="rect">
                <a:avLst/>
              </a:prstGeom>
              <a:blipFill>
                <a:blip r:embed="rId4"/>
                <a:stretch>
                  <a:fillRect b="-11111"/>
                </a:stretch>
              </a:blipFill>
            </p:spPr>
            <p:txBody>
              <a:bodyPr/>
              <a:lstStyle/>
              <a:p>
                <a:r>
                  <a:rPr lang="en-US">
                    <a:noFill/>
                  </a:rPr>
                  <a:t> </a:t>
                </a:r>
              </a:p>
            </p:txBody>
          </p:sp>
        </mc:Fallback>
      </mc:AlternateContent>
      <p:sp>
        <p:nvSpPr>
          <p:cNvPr id="234" name="椭圆 233">
            <a:extLst>
              <a:ext uri="{FF2B5EF4-FFF2-40B4-BE49-F238E27FC236}">
                <a16:creationId xmlns:a16="http://schemas.microsoft.com/office/drawing/2014/main" id="{3301155F-FE42-4AEA-A277-D1D309AF6203}"/>
              </a:ext>
            </a:extLst>
          </p:cNvPr>
          <p:cNvSpPr/>
          <p:nvPr/>
        </p:nvSpPr>
        <p:spPr>
          <a:xfrm>
            <a:off x="6218108" y="5178126"/>
            <a:ext cx="72000" cy="72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6" name="内容占位符 5">
            <a:extLst>
              <a:ext uri="{FF2B5EF4-FFF2-40B4-BE49-F238E27FC236}">
                <a16:creationId xmlns:a16="http://schemas.microsoft.com/office/drawing/2014/main" id="{80D4AFB5-6C10-44A0-ABE6-9DE52098DDFC}"/>
              </a:ext>
            </a:extLst>
          </p:cNvPr>
          <p:cNvSpPr>
            <a:spLocks noGrp="1"/>
          </p:cNvSpPr>
          <p:nvPr>
            <p:ph idx="1"/>
          </p:nvPr>
        </p:nvSpPr>
        <p:spPr>
          <a:xfrm>
            <a:off x="557223" y="1107945"/>
            <a:ext cx="10688483" cy="1085027"/>
          </a:xfrm>
        </p:spPr>
        <p:txBody>
          <a:bodyPr>
            <a:normAutofit/>
          </a:bodyPr>
          <a:lstStyle/>
          <a:p>
            <a:pPr marL="0" indent="0">
              <a:buNone/>
            </a:pPr>
            <a:r>
              <a:rPr lang="zh-CN" altLang="en-US" sz="2400" b="1" dirty="0">
                <a:solidFill>
                  <a:srgbClr val="9A0001"/>
                </a:solidFill>
              </a:rPr>
              <a:t>成像过程公式化表达</a:t>
            </a:r>
          </a:p>
        </p:txBody>
      </p:sp>
      <p:sp>
        <p:nvSpPr>
          <p:cNvPr id="93" name="文本框 92">
            <a:extLst>
              <a:ext uri="{FF2B5EF4-FFF2-40B4-BE49-F238E27FC236}">
                <a16:creationId xmlns:a16="http://schemas.microsoft.com/office/drawing/2014/main" id="{D913E734-8355-4B07-8110-B7B49CD57FE9}"/>
              </a:ext>
            </a:extLst>
          </p:cNvPr>
          <p:cNvSpPr txBox="1"/>
          <p:nvPr/>
        </p:nvSpPr>
        <p:spPr>
          <a:xfrm>
            <a:off x="4755785" y="2066049"/>
            <a:ext cx="1083766" cy="307777"/>
          </a:xfrm>
          <a:prstGeom prst="rect">
            <a:avLst/>
          </a:prstGeom>
          <a:noFill/>
        </p:spPr>
        <p:txBody>
          <a:bodyPr wrap="square">
            <a:spAutoFit/>
          </a:bodyPr>
          <a:lstStyle>
            <a:defPPr>
              <a:defRPr lang="zh-CN"/>
            </a:defPPr>
            <a:lvl1pPr algn="ct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b="1" dirty="0"/>
              <a:t>小孔成像</a:t>
            </a:r>
          </a:p>
        </p:txBody>
      </p:sp>
      <p:sp>
        <p:nvSpPr>
          <p:cNvPr id="100" name="箭头: 右 99">
            <a:extLst>
              <a:ext uri="{FF2B5EF4-FFF2-40B4-BE49-F238E27FC236}">
                <a16:creationId xmlns:a16="http://schemas.microsoft.com/office/drawing/2014/main" id="{F7FD4B13-E157-4CBC-AE27-18B978EBC1A0}"/>
              </a:ext>
            </a:extLst>
          </p:cNvPr>
          <p:cNvSpPr/>
          <p:nvPr/>
        </p:nvSpPr>
        <p:spPr>
          <a:xfrm>
            <a:off x="5051065" y="2490715"/>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014EC44A-5E8D-44AC-AF53-A9692B85F911}"/>
              </a:ext>
            </a:extLst>
          </p:cNvPr>
          <p:cNvSpPr txBox="1"/>
          <p:nvPr/>
        </p:nvSpPr>
        <p:spPr>
          <a:xfrm>
            <a:off x="2756652" y="4602194"/>
            <a:ext cx="1132273" cy="523220"/>
          </a:xfrm>
          <a:prstGeom prst="rect">
            <a:avLst/>
          </a:prstGeom>
          <a:noFill/>
        </p:spPr>
        <p:txBody>
          <a:bodyPr wrap="square">
            <a:spAutoFit/>
          </a:bodyPr>
          <a:lstStyle>
            <a:defPPr>
              <a:defRPr lang="zh-CN"/>
            </a:defPPr>
            <a:lvl1pPr algn="ct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400" b="1" dirty="0"/>
              <a:t>成像平面转化成图像</a:t>
            </a:r>
          </a:p>
        </p:txBody>
      </p:sp>
      <p:sp>
        <p:nvSpPr>
          <p:cNvPr id="137" name="箭头: 右 136">
            <a:extLst>
              <a:ext uri="{FF2B5EF4-FFF2-40B4-BE49-F238E27FC236}">
                <a16:creationId xmlns:a16="http://schemas.microsoft.com/office/drawing/2014/main" id="{54D4D5FD-F2D9-43C5-A484-0CB5157EC4C1}"/>
              </a:ext>
            </a:extLst>
          </p:cNvPr>
          <p:cNvSpPr/>
          <p:nvPr/>
        </p:nvSpPr>
        <p:spPr>
          <a:xfrm>
            <a:off x="3153108" y="5153350"/>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F122D0F2-5349-4D51-8063-BD220EEB23A5}"/>
              </a:ext>
            </a:extLst>
          </p:cNvPr>
          <p:cNvSpPr/>
          <p:nvPr/>
        </p:nvSpPr>
        <p:spPr>
          <a:xfrm>
            <a:off x="1205801" y="1657979"/>
            <a:ext cx="9797143" cy="2042550"/>
          </a:xfrm>
          <a:prstGeom prst="roundRect">
            <a:avLst>
              <a:gd name="adj" fmla="val 11489"/>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圆角 148">
            <a:extLst>
              <a:ext uri="{FF2B5EF4-FFF2-40B4-BE49-F238E27FC236}">
                <a16:creationId xmlns:a16="http://schemas.microsoft.com/office/drawing/2014/main" id="{28AF56DC-909C-4E42-AD5C-16D14750276E}"/>
              </a:ext>
            </a:extLst>
          </p:cNvPr>
          <p:cNvSpPr/>
          <p:nvPr/>
        </p:nvSpPr>
        <p:spPr>
          <a:xfrm>
            <a:off x="1205801" y="3824228"/>
            <a:ext cx="9797143" cy="2854439"/>
          </a:xfrm>
          <a:prstGeom prst="roundRect">
            <a:avLst>
              <a:gd name="adj" fmla="val 9867"/>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文本框 149">
            <a:extLst>
              <a:ext uri="{FF2B5EF4-FFF2-40B4-BE49-F238E27FC236}">
                <a16:creationId xmlns:a16="http://schemas.microsoft.com/office/drawing/2014/main" id="{616E0AFE-36B7-4812-BA21-46B0BF44328B}"/>
              </a:ext>
            </a:extLst>
          </p:cNvPr>
          <p:cNvSpPr txBox="1"/>
          <p:nvPr/>
        </p:nvSpPr>
        <p:spPr>
          <a:xfrm>
            <a:off x="1288238" y="1709181"/>
            <a:ext cx="1726242" cy="400110"/>
          </a:xfrm>
          <a:prstGeom prst="rect">
            <a:avLst/>
          </a:prstGeom>
          <a:noFill/>
        </p:spPr>
        <p:txBody>
          <a:bodyPr wrap="square">
            <a:spAutoFit/>
          </a:bodyPr>
          <a:lstStyle/>
          <a:p>
            <a:r>
              <a:rPr lang="en-US" altLang="zh-CN" sz="2000" b="1"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b="1"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rPr>
              <a:t>小孔成像</a:t>
            </a:r>
            <a:endParaRPr lang="zh-CN" altLang="en-US" sz="2000" b="1" dirty="0">
              <a:solidFill>
                <a:srgbClr val="9A0001"/>
              </a:solidFill>
            </a:endParaRPr>
          </a:p>
        </p:txBody>
      </p:sp>
      <p:sp>
        <p:nvSpPr>
          <p:cNvPr id="151" name="文本框 150">
            <a:extLst>
              <a:ext uri="{FF2B5EF4-FFF2-40B4-BE49-F238E27FC236}">
                <a16:creationId xmlns:a16="http://schemas.microsoft.com/office/drawing/2014/main" id="{3A8F62A3-41AE-4CF2-AEC9-B257BA3D79A8}"/>
              </a:ext>
            </a:extLst>
          </p:cNvPr>
          <p:cNvSpPr txBox="1"/>
          <p:nvPr/>
        </p:nvSpPr>
        <p:spPr>
          <a:xfrm>
            <a:off x="1288238" y="3874638"/>
            <a:ext cx="3261677" cy="400110"/>
          </a:xfrm>
          <a:prstGeom prst="rect">
            <a:avLst/>
          </a:prstGeom>
          <a:noFill/>
        </p:spPr>
        <p:txBody>
          <a:bodyPr wrap="square">
            <a:spAutoFit/>
          </a:bodyPr>
          <a:lstStyle/>
          <a:p>
            <a:r>
              <a:rPr lang="en-US" altLang="zh-CN" sz="2000" b="1"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rPr>
              <a:t>(c) </a:t>
            </a:r>
            <a:r>
              <a:rPr lang="zh-CN" altLang="en-US" sz="2000" b="1"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rPr>
              <a:t>成像平面转化</a:t>
            </a:r>
            <a:endParaRPr lang="zh-CN" altLang="en-US" sz="2000" b="1" dirty="0">
              <a:solidFill>
                <a:srgbClr val="9A0001"/>
              </a:solidFill>
            </a:endParaRPr>
          </a:p>
        </p:txBody>
      </p:sp>
      <p:sp>
        <p:nvSpPr>
          <p:cNvPr id="6" name="箭头: 左右 5">
            <a:extLst>
              <a:ext uri="{FF2B5EF4-FFF2-40B4-BE49-F238E27FC236}">
                <a16:creationId xmlns:a16="http://schemas.microsoft.com/office/drawing/2014/main" id="{4AC268D8-2B6F-49E9-9168-39AB144249E0}"/>
              </a:ext>
            </a:extLst>
          </p:cNvPr>
          <p:cNvSpPr/>
          <p:nvPr/>
        </p:nvSpPr>
        <p:spPr>
          <a:xfrm>
            <a:off x="5139074" y="4544443"/>
            <a:ext cx="567426" cy="316417"/>
          </a:xfrm>
          <a:prstGeom prst="leftRightArrow">
            <a:avLst>
              <a:gd name="adj1" fmla="val 47787"/>
              <a:gd name="adj2" fmla="val 47787"/>
            </a:avLst>
          </a:prstGeom>
          <a:solidFill>
            <a:srgbClr val="C3D4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2" name="组合 151">
            <a:extLst>
              <a:ext uri="{FF2B5EF4-FFF2-40B4-BE49-F238E27FC236}">
                <a16:creationId xmlns:a16="http://schemas.microsoft.com/office/drawing/2014/main" id="{7FC68332-B82D-4FCA-B995-95F9A8AF1342}"/>
              </a:ext>
            </a:extLst>
          </p:cNvPr>
          <p:cNvGrpSpPr/>
          <p:nvPr/>
        </p:nvGrpSpPr>
        <p:grpSpPr>
          <a:xfrm>
            <a:off x="3153108" y="1643756"/>
            <a:ext cx="1588571" cy="2027913"/>
            <a:chOff x="4110746" y="2803876"/>
            <a:chExt cx="1588571" cy="2027913"/>
          </a:xfrm>
        </p:grpSpPr>
        <p:grpSp>
          <p:nvGrpSpPr>
            <p:cNvPr id="153" name="组合 152">
              <a:extLst>
                <a:ext uri="{FF2B5EF4-FFF2-40B4-BE49-F238E27FC236}">
                  <a16:creationId xmlns:a16="http://schemas.microsoft.com/office/drawing/2014/main" id="{30E6F94A-B9C2-41DA-913D-F7C24F6DC3B3}"/>
                </a:ext>
              </a:extLst>
            </p:cNvPr>
            <p:cNvGrpSpPr/>
            <p:nvPr/>
          </p:nvGrpSpPr>
          <p:grpSpPr>
            <a:xfrm>
              <a:off x="4235970" y="2803876"/>
              <a:ext cx="1463347" cy="2027913"/>
              <a:chOff x="2655219" y="4231541"/>
              <a:chExt cx="1463347" cy="2027913"/>
            </a:xfrm>
          </p:grpSpPr>
          <p:grpSp>
            <p:nvGrpSpPr>
              <p:cNvPr id="158" name="组合 157">
                <a:extLst>
                  <a:ext uri="{FF2B5EF4-FFF2-40B4-BE49-F238E27FC236}">
                    <a16:creationId xmlns:a16="http://schemas.microsoft.com/office/drawing/2014/main" id="{A49463F9-3C6E-423F-ACAE-B98AA646B7EE}"/>
                  </a:ext>
                </a:extLst>
              </p:cNvPr>
              <p:cNvGrpSpPr/>
              <p:nvPr/>
            </p:nvGrpSpPr>
            <p:grpSpPr>
              <a:xfrm>
                <a:off x="2809999" y="4231541"/>
                <a:ext cx="1234352" cy="1632202"/>
                <a:chOff x="2153795" y="3992453"/>
                <a:chExt cx="1234352" cy="1632202"/>
              </a:xfrm>
            </p:grpSpPr>
            <p:grpSp>
              <p:nvGrpSpPr>
                <p:cNvPr id="160" name="组合 159">
                  <a:extLst>
                    <a:ext uri="{FF2B5EF4-FFF2-40B4-BE49-F238E27FC236}">
                      <a16:creationId xmlns:a16="http://schemas.microsoft.com/office/drawing/2014/main" id="{7160E954-360A-4CB1-BD34-10A3165622E6}"/>
                    </a:ext>
                  </a:extLst>
                </p:cNvPr>
                <p:cNvGrpSpPr/>
                <p:nvPr/>
              </p:nvGrpSpPr>
              <p:grpSpPr>
                <a:xfrm>
                  <a:off x="2212474" y="4296744"/>
                  <a:ext cx="842705" cy="1224136"/>
                  <a:chOff x="6357579" y="1412776"/>
                  <a:chExt cx="842705" cy="1224136"/>
                </a:xfrm>
              </p:grpSpPr>
              <p:sp>
                <p:nvSpPr>
                  <p:cNvPr id="164" name="椭圆 163">
                    <a:extLst>
                      <a:ext uri="{FF2B5EF4-FFF2-40B4-BE49-F238E27FC236}">
                        <a16:creationId xmlns:a16="http://schemas.microsoft.com/office/drawing/2014/main" id="{CA71D102-2B44-4CD7-9027-DDB7E06173EF}"/>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65" name="直接箭头连接符 164">
                    <a:extLst>
                      <a:ext uri="{FF2B5EF4-FFF2-40B4-BE49-F238E27FC236}">
                        <a16:creationId xmlns:a16="http://schemas.microsoft.com/office/drawing/2014/main" id="{A6626925-E21C-4305-AFAF-6B1E7D08130D}"/>
                      </a:ext>
                    </a:extLst>
                  </p:cNvPr>
                  <p:cNvCxnSpPr>
                    <a:cxnSpLocks/>
                    <a:stCxn id="164"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3F5E92B0-46F5-488A-A8B7-3027C39B3071}"/>
                      </a:ext>
                    </a:extLst>
                  </p:cNvPr>
                  <p:cNvCxnSpPr>
                    <a:cxnSpLocks/>
                    <a:stCxn id="164" idx="6"/>
                  </p:cNvCxnSpPr>
                  <p:nvPr/>
                </p:nvCxnSpPr>
                <p:spPr>
                  <a:xfrm flipH="1">
                    <a:off x="6357579" y="2168856"/>
                    <a:ext cx="8427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ECA3E001-B2EC-4700-985F-9021838F47D7}"/>
                      </a:ext>
                    </a:extLst>
                  </p:cNvPr>
                  <p:cNvCxnSpPr>
                    <a:cxnSpLocks/>
                    <a:stCxn id="164"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61" name="文本框 160">
                  <a:extLst>
                    <a:ext uri="{FF2B5EF4-FFF2-40B4-BE49-F238E27FC236}">
                      <a16:creationId xmlns:a16="http://schemas.microsoft.com/office/drawing/2014/main" id="{510CC3BC-81E6-48B2-A541-53ED5ABF461E}"/>
                    </a:ext>
                  </a:extLst>
                </p:cNvPr>
                <p:cNvSpPr txBox="1"/>
                <p:nvPr/>
              </p:nvSpPr>
              <p:spPr>
                <a:xfrm>
                  <a:off x="2730689" y="525532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2" name="文本框 161">
                  <a:extLst>
                    <a:ext uri="{FF2B5EF4-FFF2-40B4-BE49-F238E27FC236}">
                      <a16:creationId xmlns:a16="http://schemas.microsoft.com/office/drawing/2014/main" id="{FDB630C0-5A01-45FF-8E50-713DA1899026}"/>
                    </a:ext>
                  </a:extLst>
                </p:cNvPr>
                <p:cNvSpPr txBox="1"/>
                <p:nvPr/>
              </p:nvSpPr>
              <p:spPr>
                <a:xfrm>
                  <a:off x="3019179" y="399245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3" name="文本框 162">
                  <a:extLst>
                    <a:ext uri="{FF2B5EF4-FFF2-40B4-BE49-F238E27FC236}">
                      <a16:creationId xmlns:a16="http://schemas.microsoft.com/office/drawing/2014/main" id="{86477084-9174-4157-A754-6023A39BAF83}"/>
                    </a:ext>
                  </a:extLst>
                </p:cNvPr>
                <p:cNvSpPr txBox="1"/>
                <p:nvPr/>
              </p:nvSpPr>
              <p:spPr>
                <a:xfrm>
                  <a:off x="2153795" y="4690250"/>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9" name="文本框 158">
                <a:extLst>
                  <a:ext uri="{FF2B5EF4-FFF2-40B4-BE49-F238E27FC236}">
                    <a16:creationId xmlns:a16="http://schemas.microsoft.com/office/drawing/2014/main" id="{902995E3-B716-4680-BCBE-E1A388E2109B}"/>
                  </a:ext>
                </a:extLst>
              </p:cNvPr>
              <p:cNvSpPr txBox="1"/>
              <p:nvPr/>
            </p:nvSpPr>
            <p:spPr>
              <a:xfrm>
                <a:off x="2655219"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相机坐标系</a:t>
                </a:r>
              </a:p>
            </p:txBody>
          </p:sp>
        </p:grpSp>
        <p:grpSp>
          <p:nvGrpSpPr>
            <p:cNvPr id="154" name="组合 153">
              <a:extLst>
                <a:ext uri="{FF2B5EF4-FFF2-40B4-BE49-F238E27FC236}">
                  <a16:creationId xmlns:a16="http://schemas.microsoft.com/office/drawing/2014/main" id="{20817E61-9FED-49D0-82E0-D848AC0DE202}"/>
                </a:ext>
              </a:extLst>
            </p:cNvPr>
            <p:cNvGrpSpPr/>
            <p:nvPr/>
          </p:nvGrpSpPr>
          <p:grpSpPr>
            <a:xfrm>
              <a:off x="4110746" y="3366055"/>
              <a:ext cx="980387" cy="906004"/>
              <a:chOff x="2580295" y="3155015"/>
              <a:chExt cx="980387" cy="906004"/>
            </a:xfrm>
          </p:grpSpPr>
          <p:sp>
            <p:nvSpPr>
              <p:cNvPr id="155" name="立方体 154">
                <a:extLst>
                  <a:ext uri="{FF2B5EF4-FFF2-40B4-BE49-F238E27FC236}">
                    <a16:creationId xmlns:a16="http://schemas.microsoft.com/office/drawing/2014/main" id="{CF25BDB4-86B4-4B9D-8FA1-D866B7C5179B}"/>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立方体 155">
                <a:extLst>
                  <a:ext uri="{FF2B5EF4-FFF2-40B4-BE49-F238E27FC236}">
                    <a16:creationId xmlns:a16="http://schemas.microsoft.com/office/drawing/2014/main" id="{4F89C06E-A943-4600-A936-7EA146834560}"/>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立方体 156">
                <a:extLst>
                  <a:ext uri="{FF2B5EF4-FFF2-40B4-BE49-F238E27FC236}">
                    <a16:creationId xmlns:a16="http://schemas.microsoft.com/office/drawing/2014/main" id="{93B0CAD4-5424-4BAF-8B4A-596B1FD5A02F}"/>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8" name="组合 167">
            <a:extLst>
              <a:ext uri="{FF2B5EF4-FFF2-40B4-BE49-F238E27FC236}">
                <a16:creationId xmlns:a16="http://schemas.microsoft.com/office/drawing/2014/main" id="{0878C57D-738E-4777-94F6-0110238B4110}"/>
              </a:ext>
            </a:extLst>
          </p:cNvPr>
          <p:cNvGrpSpPr/>
          <p:nvPr/>
        </p:nvGrpSpPr>
        <p:grpSpPr>
          <a:xfrm>
            <a:off x="5705612" y="1649322"/>
            <a:ext cx="1463347" cy="2022347"/>
            <a:chOff x="6397461" y="2809446"/>
            <a:chExt cx="1463347" cy="2022347"/>
          </a:xfrm>
        </p:grpSpPr>
        <p:grpSp>
          <p:nvGrpSpPr>
            <p:cNvPr id="169" name="组合 168">
              <a:extLst>
                <a:ext uri="{FF2B5EF4-FFF2-40B4-BE49-F238E27FC236}">
                  <a16:creationId xmlns:a16="http://schemas.microsoft.com/office/drawing/2014/main" id="{0E594917-68EE-4C60-B352-3AA18B7536E2}"/>
                </a:ext>
              </a:extLst>
            </p:cNvPr>
            <p:cNvGrpSpPr/>
            <p:nvPr/>
          </p:nvGrpSpPr>
          <p:grpSpPr>
            <a:xfrm>
              <a:off x="6397461" y="2809446"/>
              <a:ext cx="1463347" cy="2022347"/>
              <a:chOff x="5562661" y="4231541"/>
              <a:chExt cx="1463347" cy="2022347"/>
            </a:xfrm>
          </p:grpSpPr>
          <p:grpSp>
            <p:nvGrpSpPr>
              <p:cNvPr id="174" name="组合 173">
                <a:extLst>
                  <a:ext uri="{FF2B5EF4-FFF2-40B4-BE49-F238E27FC236}">
                    <a16:creationId xmlns:a16="http://schemas.microsoft.com/office/drawing/2014/main" id="{A65FA92E-39EA-4E1B-A94F-A16053970F1D}"/>
                  </a:ext>
                </a:extLst>
              </p:cNvPr>
              <p:cNvGrpSpPr/>
              <p:nvPr/>
            </p:nvGrpSpPr>
            <p:grpSpPr>
              <a:xfrm>
                <a:off x="5981290" y="4231541"/>
                <a:ext cx="827738" cy="1637474"/>
                <a:chOff x="4440777" y="3998178"/>
                <a:chExt cx="827738" cy="1637474"/>
              </a:xfrm>
            </p:grpSpPr>
            <p:sp>
              <p:nvSpPr>
                <p:cNvPr id="176" name="文本框 175">
                  <a:extLst>
                    <a:ext uri="{FF2B5EF4-FFF2-40B4-BE49-F238E27FC236}">
                      <a16:creationId xmlns:a16="http://schemas.microsoft.com/office/drawing/2014/main" id="{78AC4124-9B57-4278-8569-29CA8D349658}"/>
                    </a:ext>
                  </a:extLst>
                </p:cNvPr>
                <p:cNvSpPr txBox="1"/>
                <p:nvPr/>
              </p:nvSpPr>
              <p:spPr>
                <a:xfrm>
                  <a:off x="4562248" y="526632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77" name="组合 176">
                  <a:extLst>
                    <a:ext uri="{FF2B5EF4-FFF2-40B4-BE49-F238E27FC236}">
                      <a16:creationId xmlns:a16="http://schemas.microsoft.com/office/drawing/2014/main" id="{BD8E14D8-0885-4D95-A69C-7E411CB9EFA4}"/>
                    </a:ext>
                  </a:extLst>
                </p:cNvPr>
                <p:cNvGrpSpPr/>
                <p:nvPr/>
              </p:nvGrpSpPr>
              <p:grpSpPr>
                <a:xfrm>
                  <a:off x="4440777" y="4302469"/>
                  <a:ext cx="483581" cy="1202993"/>
                  <a:chOff x="6716703" y="1412776"/>
                  <a:chExt cx="483581" cy="1202993"/>
                </a:xfrm>
              </p:grpSpPr>
              <p:sp>
                <p:nvSpPr>
                  <p:cNvPr id="180" name="椭圆 179">
                    <a:extLst>
                      <a:ext uri="{FF2B5EF4-FFF2-40B4-BE49-F238E27FC236}">
                        <a16:creationId xmlns:a16="http://schemas.microsoft.com/office/drawing/2014/main" id="{C5B10B05-A46C-4140-8764-E0F4B0CE756C}"/>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81" name="直接箭头连接符 180">
                    <a:extLst>
                      <a:ext uri="{FF2B5EF4-FFF2-40B4-BE49-F238E27FC236}">
                        <a16:creationId xmlns:a16="http://schemas.microsoft.com/office/drawing/2014/main" id="{D011988B-1C03-4ACE-918F-BEB8B4E4BF58}"/>
                      </a:ext>
                    </a:extLst>
                  </p:cNvPr>
                  <p:cNvCxnSpPr>
                    <a:cxnSpLocks/>
                    <a:stCxn id="180" idx="3"/>
                  </p:cNvCxnSpPr>
                  <p:nvPr/>
                </p:nvCxnSpPr>
                <p:spPr>
                  <a:xfrm flipH="1">
                    <a:off x="6716703" y="2194312"/>
                    <a:ext cx="422125" cy="421457"/>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2" name="直接箭头连接符 181">
                    <a:extLst>
                      <a:ext uri="{FF2B5EF4-FFF2-40B4-BE49-F238E27FC236}">
                        <a16:creationId xmlns:a16="http://schemas.microsoft.com/office/drawing/2014/main" id="{C79416F9-2E3C-45A5-A0AD-452E4410FB9E}"/>
                      </a:ext>
                    </a:extLst>
                  </p:cNvPr>
                  <p:cNvCxnSpPr>
                    <a:cxnSpLocks/>
                    <a:stCxn id="180"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79" name="文本框 178">
                  <a:extLst>
                    <a:ext uri="{FF2B5EF4-FFF2-40B4-BE49-F238E27FC236}">
                      <a16:creationId xmlns:a16="http://schemas.microsoft.com/office/drawing/2014/main" id="{EEC7A55B-853E-4BB0-90C1-7447AFCA64EB}"/>
                    </a:ext>
                  </a:extLst>
                </p:cNvPr>
                <p:cNvSpPr txBox="1"/>
                <p:nvPr/>
              </p:nvSpPr>
              <p:spPr>
                <a:xfrm>
                  <a:off x="4899547" y="399817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75" name="文本框 174">
                <a:extLst>
                  <a:ext uri="{FF2B5EF4-FFF2-40B4-BE49-F238E27FC236}">
                    <a16:creationId xmlns:a16="http://schemas.microsoft.com/office/drawing/2014/main" id="{C629DCBD-3F40-4A24-A0B3-DB2F1219D15A}"/>
                  </a:ext>
                </a:extLst>
              </p:cNvPr>
              <p:cNvSpPr txBox="1"/>
              <p:nvPr/>
            </p:nvSpPr>
            <p:spPr>
              <a:xfrm>
                <a:off x="5562661" y="5915334"/>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成像坐标系</a:t>
                </a:r>
              </a:p>
            </p:txBody>
          </p:sp>
        </p:grpSp>
        <p:grpSp>
          <p:nvGrpSpPr>
            <p:cNvPr id="170" name="组合 169">
              <a:extLst>
                <a:ext uri="{FF2B5EF4-FFF2-40B4-BE49-F238E27FC236}">
                  <a16:creationId xmlns:a16="http://schemas.microsoft.com/office/drawing/2014/main" id="{994118E7-2BE2-4788-8715-78094C5CC72F}"/>
                </a:ext>
              </a:extLst>
            </p:cNvPr>
            <p:cNvGrpSpPr/>
            <p:nvPr/>
          </p:nvGrpSpPr>
          <p:grpSpPr>
            <a:xfrm>
              <a:off x="6940570" y="3418224"/>
              <a:ext cx="443344" cy="710360"/>
              <a:chOff x="6920471" y="3423996"/>
              <a:chExt cx="464878" cy="710360"/>
            </a:xfrm>
          </p:grpSpPr>
          <p:sp>
            <p:nvSpPr>
              <p:cNvPr id="171" name="流程图: 数据 170">
                <a:extLst>
                  <a:ext uri="{FF2B5EF4-FFF2-40B4-BE49-F238E27FC236}">
                    <a16:creationId xmlns:a16="http://schemas.microsoft.com/office/drawing/2014/main" id="{35266AF5-0646-44BC-AAA5-11F77A6DE7E7}"/>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流程图: 数据 171">
                <a:extLst>
                  <a:ext uri="{FF2B5EF4-FFF2-40B4-BE49-F238E27FC236}">
                    <a16:creationId xmlns:a16="http://schemas.microsoft.com/office/drawing/2014/main" id="{7F179FAA-87AB-4EDD-AD47-1185E318EBBD}"/>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流程图: 数据 172">
                <a:extLst>
                  <a:ext uri="{FF2B5EF4-FFF2-40B4-BE49-F238E27FC236}">
                    <a16:creationId xmlns:a16="http://schemas.microsoft.com/office/drawing/2014/main" id="{CFFDD006-2C99-47D2-8EA0-BDFECC9DB63F}"/>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9" name="组合 198">
            <a:extLst>
              <a:ext uri="{FF2B5EF4-FFF2-40B4-BE49-F238E27FC236}">
                <a16:creationId xmlns:a16="http://schemas.microsoft.com/office/drawing/2014/main" id="{B712F307-46C9-4207-A493-52E8950AD94B}"/>
              </a:ext>
            </a:extLst>
          </p:cNvPr>
          <p:cNvGrpSpPr/>
          <p:nvPr/>
        </p:nvGrpSpPr>
        <p:grpSpPr>
          <a:xfrm>
            <a:off x="1496157" y="4306560"/>
            <a:ext cx="1463347" cy="2022347"/>
            <a:chOff x="6397461" y="2809446"/>
            <a:chExt cx="1463347" cy="2022347"/>
          </a:xfrm>
        </p:grpSpPr>
        <p:grpSp>
          <p:nvGrpSpPr>
            <p:cNvPr id="200" name="组合 199">
              <a:extLst>
                <a:ext uri="{FF2B5EF4-FFF2-40B4-BE49-F238E27FC236}">
                  <a16:creationId xmlns:a16="http://schemas.microsoft.com/office/drawing/2014/main" id="{9F560A4E-74CE-4E97-B6B9-B1C86560D55A}"/>
                </a:ext>
              </a:extLst>
            </p:cNvPr>
            <p:cNvGrpSpPr/>
            <p:nvPr/>
          </p:nvGrpSpPr>
          <p:grpSpPr>
            <a:xfrm>
              <a:off x="6397461" y="2809446"/>
              <a:ext cx="1463347" cy="2022347"/>
              <a:chOff x="5562661" y="4231541"/>
              <a:chExt cx="1463347" cy="2022347"/>
            </a:xfrm>
          </p:grpSpPr>
          <p:grpSp>
            <p:nvGrpSpPr>
              <p:cNvPr id="205" name="组合 204">
                <a:extLst>
                  <a:ext uri="{FF2B5EF4-FFF2-40B4-BE49-F238E27FC236}">
                    <a16:creationId xmlns:a16="http://schemas.microsoft.com/office/drawing/2014/main" id="{B10D6B96-B3CD-416B-9261-AA40F188AAEE}"/>
                  </a:ext>
                </a:extLst>
              </p:cNvPr>
              <p:cNvGrpSpPr/>
              <p:nvPr/>
            </p:nvGrpSpPr>
            <p:grpSpPr>
              <a:xfrm>
                <a:off x="5981290" y="4231541"/>
                <a:ext cx="827738" cy="1637474"/>
                <a:chOff x="4440777" y="3998178"/>
                <a:chExt cx="827738" cy="1637474"/>
              </a:xfrm>
            </p:grpSpPr>
            <p:sp>
              <p:nvSpPr>
                <p:cNvPr id="207" name="文本框 206">
                  <a:extLst>
                    <a:ext uri="{FF2B5EF4-FFF2-40B4-BE49-F238E27FC236}">
                      <a16:creationId xmlns:a16="http://schemas.microsoft.com/office/drawing/2014/main" id="{8E166E9C-A96A-4EC3-82B5-AC2DAEF08966}"/>
                    </a:ext>
                  </a:extLst>
                </p:cNvPr>
                <p:cNvSpPr txBox="1"/>
                <p:nvPr/>
              </p:nvSpPr>
              <p:spPr>
                <a:xfrm>
                  <a:off x="4562248" y="526632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08" name="组合 207">
                  <a:extLst>
                    <a:ext uri="{FF2B5EF4-FFF2-40B4-BE49-F238E27FC236}">
                      <a16:creationId xmlns:a16="http://schemas.microsoft.com/office/drawing/2014/main" id="{776833BE-52B9-43B1-AA52-4437D9ADD2B1}"/>
                    </a:ext>
                  </a:extLst>
                </p:cNvPr>
                <p:cNvGrpSpPr/>
                <p:nvPr/>
              </p:nvGrpSpPr>
              <p:grpSpPr>
                <a:xfrm>
                  <a:off x="4440777" y="4302469"/>
                  <a:ext cx="483581" cy="1202993"/>
                  <a:chOff x="6716703" y="1412776"/>
                  <a:chExt cx="483581" cy="1202993"/>
                </a:xfrm>
              </p:grpSpPr>
              <p:sp>
                <p:nvSpPr>
                  <p:cNvPr id="232" name="椭圆 231">
                    <a:extLst>
                      <a:ext uri="{FF2B5EF4-FFF2-40B4-BE49-F238E27FC236}">
                        <a16:creationId xmlns:a16="http://schemas.microsoft.com/office/drawing/2014/main" id="{20431FEE-B5E9-4887-BC17-6301736DA461}"/>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35" name="直接箭头连接符 234">
                    <a:extLst>
                      <a:ext uri="{FF2B5EF4-FFF2-40B4-BE49-F238E27FC236}">
                        <a16:creationId xmlns:a16="http://schemas.microsoft.com/office/drawing/2014/main" id="{84AC6416-20FE-4895-A5FC-0BA90B4B319D}"/>
                      </a:ext>
                    </a:extLst>
                  </p:cNvPr>
                  <p:cNvCxnSpPr>
                    <a:cxnSpLocks/>
                    <a:stCxn id="232" idx="3"/>
                  </p:cNvCxnSpPr>
                  <p:nvPr/>
                </p:nvCxnSpPr>
                <p:spPr>
                  <a:xfrm flipH="1">
                    <a:off x="6716703" y="2194312"/>
                    <a:ext cx="422125" cy="421457"/>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a:extLst>
                      <a:ext uri="{FF2B5EF4-FFF2-40B4-BE49-F238E27FC236}">
                        <a16:creationId xmlns:a16="http://schemas.microsoft.com/office/drawing/2014/main" id="{A486DF89-ACC7-4614-B779-BA0DF004F6C3}"/>
                      </a:ext>
                    </a:extLst>
                  </p:cNvPr>
                  <p:cNvCxnSpPr>
                    <a:cxnSpLocks/>
                    <a:stCxn id="232"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209" name="文本框 208">
                  <a:extLst>
                    <a:ext uri="{FF2B5EF4-FFF2-40B4-BE49-F238E27FC236}">
                      <a16:creationId xmlns:a16="http://schemas.microsoft.com/office/drawing/2014/main" id="{98B21BF2-7780-48C1-BF3D-4EA3A8E94A08}"/>
                    </a:ext>
                  </a:extLst>
                </p:cNvPr>
                <p:cNvSpPr txBox="1"/>
                <p:nvPr/>
              </p:nvSpPr>
              <p:spPr>
                <a:xfrm>
                  <a:off x="4899547" y="399817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6" name="文本框 205">
                <a:extLst>
                  <a:ext uri="{FF2B5EF4-FFF2-40B4-BE49-F238E27FC236}">
                    <a16:creationId xmlns:a16="http://schemas.microsoft.com/office/drawing/2014/main" id="{4F04F7B3-91EE-4143-8C83-E18976AB99AB}"/>
                  </a:ext>
                </a:extLst>
              </p:cNvPr>
              <p:cNvSpPr txBox="1"/>
              <p:nvPr/>
            </p:nvSpPr>
            <p:spPr>
              <a:xfrm>
                <a:off x="5562661" y="5915334"/>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成像坐标系</a:t>
                </a:r>
              </a:p>
            </p:txBody>
          </p:sp>
        </p:grpSp>
        <p:grpSp>
          <p:nvGrpSpPr>
            <p:cNvPr id="201" name="组合 200">
              <a:extLst>
                <a:ext uri="{FF2B5EF4-FFF2-40B4-BE49-F238E27FC236}">
                  <a16:creationId xmlns:a16="http://schemas.microsoft.com/office/drawing/2014/main" id="{A41E6639-353E-420C-AD17-C2BE219B16BF}"/>
                </a:ext>
              </a:extLst>
            </p:cNvPr>
            <p:cNvGrpSpPr/>
            <p:nvPr/>
          </p:nvGrpSpPr>
          <p:grpSpPr>
            <a:xfrm>
              <a:off x="6940570" y="3418224"/>
              <a:ext cx="443344" cy="710360"/>
              <a:chOff x="6920471" y="3423996"/>
              <a:chExt cx="464878" cy="710360"/>
            </a:xfrm>
          </p:grpSpPr>
          <p:sp>
            <p:nvSpPr>
              <p:cNvPr id="202" name="流程图: 数据 201">
                <a:extLst>
                  <a:ext uri="{FF2B5EF4-FFF2-40B4-BE49-F238E27FC236}">
                    <a16:creationId xmlns:a16="http://schemas.microsoft.com/office/drawing/2014/main" id="{C0CC67D7-0BF7-431F-90B0-132AB8C8D441}"/>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流程图: 数据 202">
                <a:extLst>
                  <a:ext uri="{FF2B5EF4-FFF2-40B4-BE49-F238E27FC236}">
                    <a16:creationId xmlns:a16="http://schemas.microsoft.com/office/drawing/2014/main" id="{BA6E9033-FD9E-431B-A592-8217A54A91F3}"/>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流程图: 数据 203">
                <a:extLst>
                  <a:ext uri="{FF2B5EF4-FFF2-40B4-BE49-F238E27FC236}">
                    <a16:creationId xmlns:a16="http://schemas.microsoft.com/office/drawing/2014/main" id="{773C770F-A810-422A-9B93-6FFBB462C9C7}"/>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9" name="组合 288">
            <a:extLst>
              <a:ext uri="{FF2B5EF4-FFF2-40B4-BE49-F238E27FC236}">
                <a16:creationId xmlns:a16="http://schemas.microsoft.com/office/drawing/2014/main" id="{9D6C8E91-87F6-4B4F-8732-03513E4B0C59}"/>
              </a:ext>
            </a:extLst>
          </p:cNvPr>
          <p:cNvGrpSpPr/>
          <p:nvPr/>
        </p:nvGrpSpPr>
        <p:grpSpPr>
          <a:xfrm>
            <a:off x="3714245" y="4300994"/>
            <a:ext cx="1463347" cy="2027913"/>
            <a:chOff x="8541418" y="2803876"/>
            <a:chExt cx="1463347" cy="2027913"/>
          </a:xfrm>
        </p:grpSpPr>
        <p:cxnSp>
          <p:nvCxnSpPr>
            <p:cNvPr id="290" name="直接连接符 289">
              <a:extLst>
                <a:ext uri="{FF2B5EF4-FFF2-40B4-BE49-F238E27FC236}">
                  <a16:creationId xmlns:a16="http://schemas.microsoft.com/office/drawing/2014/main" id="{458DF5D0-247F-4490-9DBA-A170F852F02C}"/>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A0C970C2-A274-4E17-A324-B4A5CF39EC15}"/>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201257A0-6DB1-48CB-BA14-D59E4189B158}"/>
                </a:ext>
              </a:extLst>
            </p:cNvPr>
            <p:cNvCxnSpPr>
              <a:cxnSpLocks/>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5A620A07-88B3-4EE6-8ACF-77D6564AA6EC}"/>
                </a:ext>
              </a:extLst>
            </p:cNvPr>
            <p:cNvCxnSpPr>
              <a:cxnSpLocks/>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294" name="组合 293">
              <a:extLst>
                <a:ext uri="{FF2B5EF4-FFF2-40B4-BE49-F238E27FC236}">
                  <a16:creationId xmlns:a16="http://schemas.microsoft.com/office/drawing/2014/main" id="{B5B827DD-B979-476C-AD06-020D4F1985D8}"/>
                </a:ext>
              </a:extLst>
            </p:cNvPr>
            <p:cNvGrpSpPr/>
            <p:nvPr/>
          </p:nvGrpSpPr>
          <p:grpSpPr>
            <a:xfrm>
              <a:off x="8541418" y="2803876"/>
              <a:ext cx="1463347" cy="2027913"/>
              <a:chOff x="7209861" y="4231541"/>
              <a:chExt cx="1463347" cy="2027913"/>
            </a:xfrm>
          </p:grpSpPr>
          <p:grpSp>
            <p:nvGrpSpPr>
              <p:cNvPr id="303" name="组合 302">
                <a:extLst>
                  <a:ext uri="{FF2B5EF4-FFF2-40B4-BE49-F238E27FC236}">
                    <a16:creationId xmlns:a16="http://schemas.microsoft.com/office/drawing/2014/main" id="{D4652730-BCF2-40AB-B96D-7CBB9CAD2E74}"/>
                  </a:ext>
                </a:extLst>
              </p:cNvPr>
              <p:cNvGrpSpPr/>
              <p:nvPr/>
            </p:nvGrpSpPr>
            <p:grpSpPr>
              <a:xfrm>
                <a:off x="7632035" y="4231541"/>
                <a:ext cx="822877" cy="1649164"/>
                <a:chOff x="6311959" y="3985828"/>
                <a:chExt cx="822877" cy="1649164"/>
              </a:xfrm>
            </p:grpSpPr>
            <p:grpSp>
              <p:nvGrpSpPr>
                <p:cNvPr id="305" name="组合 304">
                  <a:extLst>
                    <a:ext uri="{FF2B5EF4-FFF2-40B4-BE49-F238E27FC236}">
                      <a16:creationId xmlns:a16="http://schemas.microsoft.com/office/drawing/2014/main" id="{39FBD3D4-CA71-429D-8974-93755ACF3879}"/>
                    </a:ext>
                  </a:extLst>
                </p:cNvPr>
                <p:cNvGrpSpPr/>
                <p:nvPr/>
              </p:nvGrpSpPr>
              <p:grpSpPr>
                <a:xfrm>
                  <a:off x="6311959" y="4290119"/>
                  <a:ext cx="468044" cy="1224136"/>
                  <a:chOff x="6732240" y="1412776"/>
                  <a:chExt cx="468044" cy="1224136"/>
                </a:xfrm>
              </p:grpSpPr>
              <p:sp>
                <p:nvSpPr>
                  <p:cNvPr id="308" name="椭圆 307">
                    <a:extLst>
                      <a:ext uri="{FF2B5EF4-FFF2-40B4-BE49-F238E27FC236}">
                        <a16:creationId xmlns:a16="http://schemas.microsoft.com/office/drawing/2014/main" id="{E50459C2-2780-4764-9D1E-62E62A5E5702}"/>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09" name="直接箭头连接符 308">
                    <a:extLst>
                      <a:ext uri="{FF2B5EF4-FFF2-40B4-BE49-F238E27FC236}">
                        <a16:creationId xmlns:a16="http://schemas.microsoft.com/office/drawing/2014/main" id="{512935C9-C5AF-4650-A1DC-DFD6CA9D59A7}"/>
                      </a:ext>
                    </a:extLst>
                  </p:cNvPr>
                  <p:cNvCxnSpPr>
                    <a:cxnSpLocks/>
                    <a:stCxn id="308"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0" name="直接箭头连接符 309">
                    <a:extLst>
                      <a:ext uri="{FF2B5EF4-FFF2-40B4-BE49-F238E27FC236}">
                        <a16:creationId xmlns:a16="http://schemas.microsoft.com/office/drawing/2014/main" id="{4F922D6A-679D-4DCB-89DC-B2941CECF726}"/>
                      </a:ext>
                    </a:extLst>
                  </p:cNvPr>
                  <p:cNvCxnSpPr>
                    <a:cxnSpLocks/>
                    <a:stCxn id="308"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306" name="文本框 305">
                  <a:extLst>
                    <a:ext uri="{FF2B5EF4-FFF2-40B4-BE49-F238E27FC236}">
                      <a16:creationId xmlns:a16="http://schemas.microsoft.com/office/drawing/2014/main" id="{9B634A3C-F405-4A85-8A84-E875B82C8E3B}"/>
                    </a:ext>
                  </a:extLst>
                </p:cNvPr>
                <p:cNvSpPr txBox="1"/>
                <p:nvPr/>
              </p:nvSpPr>
              <p:spPr>
                <a:xfrm>
                  <a:off x="6391590" y="526566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 name="文本框 306">
                  <a:extLst>
                    <a:ext uri="{FF2B5EF4-FFF2-40B4-BE49-F238E27FC236}">
                      <a16:creationId xmlns:a16="http://schemas.microsoft.com/office/drawing/2014/main" id="{384130EC-CF1D-4D2F-8F04-88C689AD46C6}"/>
                    </a:ext>
                  </a:extLst>
                </p:cNvPr>
                <p:cNvSpPr txBox="1"/>
                <p:nvPr/>
              </p:nvSpPr>
              <p:spPr>
                <a:xfrm>
                  <a:off x="6765868" y="398582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04" name="文本框 303">
                <a:extLst>
                  <a:ext uri="{FF2B5EF4-FFF2-40B4-BE49-F238E27FC236}">
                    <a16:creationId xmlns:a16="http://schemas.microsoft.com/office/drawing/2014/main" id="{38A5D870-0AF6-42A6-843A-C0ABAC5C7C0B}"/>
                  </a:ext>
                </a:extLst>
              </p:cNvPr>
              <p:cNvSpPr txBox="1"/>
              <p:nvPr/>
            </p:nvSpPr>
            <p:spPr>
              <a:xfrm>
                <a:off x="7209861"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图像坐标系</a:t>
                </a:r>
              </a:p>
            </p:txBody>
          </p:sp>
        </p:grpSp>
        <p:cxnSp>
          <p:nvCxnSpPr>
            <p:cNvPr id="295" name="直接连接符 294">
              <a:extLst>
                <a:ext uri="{FF2B5EF4-FFF2-40B4-BE49-F238E27FC236}">
                  <a16:creationId xmlns:a16="http://schemas.microsoft.com/office/drawing/2014/main" id="{7A4D5A93-BE82-4B8C-B734-65A320C33A70}"/>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F4A00322-DC7F-4526-AEA8-C06B48F54D22}"/>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57011745-371E-4C71-8DED-160CBD32AD2D}"/>
                </a:ext>
              </a:extLst>
            </p:cNvPr>
            <p:cNvCxnSpPr>
              <a:cxnSpLocks/>
              <a:endCxn id="308" idx="3"/>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51709A72-1C74-4F4F-BC54-C6FEC4B28667}"/>
                </a:ext>
              </a:extLst>
            </p:cNvPr>
            <p:cNvCxnSpPr>
              <a:cxnSpLocks/>
              <a:stCxn id="308" idx="0"/>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299" name="组合 298">
              <a:extLst>
                <a:ext uri="{FF2B5EF4-FFF2-40B4-BE49-F238E27FC236}">
                  <a16:creationId xmlns:a16="http://schemas.microsoft.com/office/drawing/2014/main" id="{9ACAF0FA-9A6F-44A3-9F5B-C1AA2B5F6943}"/>
                </a:ext>
              </a:extLst>
            </p:cNvPr>
            <p:cNvGrpSpPr/>
            <p:nvPr/>
          </p:nvGrpSpPr>
          <p:grpSpPr>
            <a:xfrm>
              <a:off x="8911076" y="3261855"/>
              <a:ext cx="443344" cy="710360"/>
              <a:chOff x="6920471" y="3423996"/>
              <a:chExt cx="464878" cy="710360"/>
            </a:xfrm>
          </p:grpSpPr>
          <p:sp>
            <p:nvSpPr>
              <p:cNvPr id="300" name="流程图: 数据 299">
                <a:extLst>
                  <a:ext uri="{FF2B5EF4-FFF2-40B4-BE49-F238E27FC236}">
                    <a16:creationId xmlns:a16="http://schemas.microsoft.com/office/drawing/2014/main" id="{70F2ED8C-152A-43F5-A422-49041C4A8184}"/>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流程图: 数据 300">
                <a:extLst>
                  <a:ext uri="{FF2B5EF4-FFF2-40B4-BE49-F238E27FC236}">
                    <a16:creationId xmlns:a16="http://schemas.microsoft.com/office/drawing/2014/main" id="{3A3F4668-F595-4686-A6FD-6954F270ED1F}"/>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流程图: 数据 301">
                <a:extLst>
                  <a:ext uri="{FF2B5EF4-FFF2-40B4-BE49-F238E27FC236}">
                    <a16:creationId xmlns:a16="http://schemas.microsoft.com/office/drawing/2014/main" id="{5FBDB91D-8646-4C2E-A73A-EA6657B7E61D}"/>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704324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24</a:t>
            </a:fld>
            <a:endParaRPr lang="zh-CN"/>
          </a:p>
        </p:txBody>
      </p:sp>
      <p:sp>
        <p:nvSpPr>
          <p:cNvPr id="236" name="内容占位符 5">
            <a:extLst>
              <a:ext uri="{FF2B5EF4-FFF2-40B4-BE49-F238E27FC236}">
                <a16:creationId xmlns:a16="http://schemas.microsoft.com/office/drawing/2014/main" id="{80D4AFB5-6C10-44A0-ABE6-9DE52098DDFC}"/>
              </a:ext>
            </a:extLst>
          </p:cNvPr>
          <p:cNvSpPr>
            <a:spLocks noGrp="1"/>
          </p:cNvSpPr>
          <p:nvPr>
            <p:ph idx="1"/>
          </p:nvPr>
        </p:nvSpPr>
        <p:spPr>
          <a:xfrm>
            <a:off x="557223" y="1107945"/>
            <a:ext cx="10688483" cy="1085027"/>
          </a:xfrm>
        </p:spPr>
        <p:txBody>
          <a:bodyPr>
            <a:normAutofit/>
          </a:bodyPr>
          <a:lstStyle/>
          <a:p>
            <a:pPr marL="0" indent="0">
              <a:buNone/>
            </a:pPr>
            <a:r>
              <a:rPr lang="zh-CN" altLang="en-US" sz="2400" b="1" dirty="0">
                <a:solidFill>
                  <a:srgbClr val="9A0001"/>
                </a:solidFill>
              </a:rPr>
              <a:t>成像过程公式化表达</a:t>
            </a:r>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42E97AB4-2054-4E99-A3CE-E9130D40334E}"/>
                  </a:ext>
                </a:extLst>
              </p:cNvPr>
              <p:cNvSpPr txBox="1"/>
              <p:nvPr/>
            </p:nvSpPr>
            <p:spPr>
              <a:xfrm>
                <a:off x="1479674" y="2285157"/>
                <a:ext cx="2039148"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𝑣</m:t>
                      </m:r>
                      <m:r>
                        <a:rPr lang="en-US" altLang="zh-CN" sz="1400" i="1">
                          <a:latin typeface="Cambria Math" panose="02040503050406030204" pitchFamily="18" charset="0"/>
                        </a:rPr>
                        <m:t>=</m:t>
                      </m:r>
                      <m:r>
                        <a:rPr lang="en-US" altLang="zh-CN" sz="1400">
                          <a:latin typeface="Cambria Math" panose="02040503050406030204" pitchFamily="18" charset="0"/>
                          <a:ea typeface="微软雅黑" panose="020B0503020204020204" pitchFamily="34" charset="-122"/>
                        </a:rPr>
                        <m:t>𝑓</m:t>
                      </m:r>
                      <m:f>
                        <m:fPr>
                          <m:ctrlPr>
                            <a:rPr lang="en-US" altLang="zh-CN" sz="1400" i="1">
                              <a:latin typeface="Cambria Math" panose="02040503050406030204" pitchFamily="18" charset="0"/>
                              <a:ea typeface="微软雅黑" panose="020B0503020204020204" pitchFamily="34" charset="-122"/>
                            </a:rPr>
                          </m:ctrlPr>
                        </m:fPr>
                        <m:num>
                          <m:r>
                            <a:rPr lang="en-US" altLang="zh-CN" sz="1400">
                              <a:latin typeface="Cambria Math" panose="02040503050406030204" pitchFamily="18" charset="0"/>
                              <a:ea typeface="微软雅黑" panose="020B0503020204020204" pitchFamily="34" charset="-122"/>
                            </a:rPr>
                            <m:t>𝑦</m:t>
                          </m:r>
                        </m:num>
                        <m:den>
                          <m:r>
                            <a:rPr lang="en-US" altLang="zh-CN" sz="1400">
                              <a:latin typeface="Cambria Math" panose="02040503050406030204" pitchFamily="18" charset="0"/>
                              <a:ea typeface="微软雅黑" panose="020B0503020204020204" pitchFamily="34" charset="-122"/>
                            </a:rPr>
                            <m:t>𝑧</m:t>
                          </m:r>
                        </m:den>
                      </m:f>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i="1">
                              <a:latin typeface="Cambria Math" panose="02040503050406030204" pitchFamily="18" charset="0"/>
                            </a:rPr>
                            <m:t>𝑦</m:t>
                          </m:r>
                        </m:sub>
                      </m:sSub>
                      <m:r>
                        <a:rPr lang="en-US" altLang="zh-CN" sz="1400" i="1">
                          <a:latin typeface="Cambria Math" panose="02040503050406030204" pitchFamily="18" charset="0"/>
                        </a:rPr>
                        <m:t>, </m:t>
                      </m:r>
                      <m:r>
                        <a:rPr lang="en-US" altLang="zh-CN" sz="1400" i="1">
                          <a:latin typeface="Cambria Math" panose="02040503050406030204" pitchFamily="18" charset="0"/>
                        </a:rPr>
                        <m:t>𝑢</m:t>
                      </m:r>
                      <m:r>
                        <a:rPr lang="en-US" altLang="zh-CN" sz="1400" i="1">
                          <a:latin typeface="Cambria Math" panose="02040503050406030204" pitchFamily="18" charset="0"/>
                        </a:rPr>
                        <m:t>=</m:t>
                      </m:r>
                      <m:r>
                        <a:rPr lang="en-US" altLang="zh-CN" sz="1400">
                          <a:latin typeface="Cambria Math" panose="02040503050406030204" pitchFamily="18" charset="0"/>
                          <a:ea typeface="微软雅黑" panose="020B0503020204020204" pitchFamily="34" charset="-122"/>
                        </a:rPr>
                        <m:t>𝑓</m:t>
                      </m:r>
                      <m:f>
                        <m:fPr>
                          <m:ctrlPr>
                            <a:rPr lang="en-US" altLang="zh-CN" sz="1400" i="1">
                              <a:latin typeface="Cambria Math" panose="02040503050406030204" pitchFamily="18" charset="0"/>
                              <a:ea typeface="微软雅黑" panose="020B0503020204020204" pitchFamily="34" charset="-122"/>
                            </a:rPr>
                          </m:ctrlPr>
                        </m:fPr>
                        <m:num>
                          <m:r>
                            <a:rPr lang="en-US" altLang="zh-CN" sz="1400">
                              <a:latin typeface="Cambria Math" panose="02040503050406030204" pitchFamily="18" charset="0"/>
                              <a:ea typeface="微软雅黑" panose="020B0503020204020204" pitchFamily="34" charset="-122"/>
                            </a:rPr>
                            <m:t>𝑥</m:t>
                          </m:r>
                        </m:num>
                        <m:den>
                          <m:r>
                            <a:rPr lang="en-US" altLang="zh-CN" sz="1400">
                              <a:latin typeface="Cambria Math" panose="02040503050406030204" pitchFamily="18" charset="0"/>
                              <a:ea typeface="微软雅黑" panose="020B0503020204020204" pitchFamily="34" charset="-122"/>
                            </a:rPr>
                            <m:t>𝑧</m:t>
                          </m:r>
                        </m:den>
                      </m:f>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i="1">
                              <a:latin typeface="Cambria Math" panose="02040503050406030204" pitchFamily="18" charset="0"/>
                            </a:rPr>
                            <m:t>𝑥</m:t>
                          </m:r>
                        </m:sub>
                      </m:sSub>
                    </m:oMath>
                  </m:oMathPara>
                </a14:m>
                <a:endParaRPr lang="zh-CN" altLang="en-US" sz="1400" dirty="0"/>
              </a:p>
            </p:txBody>
          </p:sp>
        </mc:Choice>
        <mc:Fallback xmlns="">
          <p:sp>
            <p:nvSpPr>
              <p:cNvPr id="93" name="文本框 92">
                <a:extLst>
                  <a:ext uri="{FF2B5EF4-FFF2-40B4-BE49-F238E27FC236}">
                    <a16:creationId xmlns:a16="http://schemas.microsoft.com/office/drawing/2014/main" id="{42E97AB4-2054-4E99-A3CE-E9130D40334E}"/>
                  </a:ext>
                </a:extLst>
              </p:cNvPr>
              <p:cNvSpPr txBox="1">
                <a:spLocks noRot="1" noChangeAspect="1" noMove="1" noResize="1" noEditPoints="1" noAdjustHandles="1" noChangeArrowheads="1" noChangeShapeType="1" noTextEdit="1"/>
              </p:cNvSpPr>
              <p:nvPr/>
            </p:nvSpPr>
            <p:spPr>
              <a:xfrm>
                <a:off x="1479674" y="2285157"/>
                <a:ext cx="2039148" cy="367537"/>
              </a:xfrm>
              <a:prstGeom prst="rect">
                <a:avLst/>
              </a:prstGeom>
              <a:blipFill>
                <a:blip r:embed="rId3"/>
                <a:stretch>
                  <a:fillRect l="-599" t="-3333"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8CFFBF4-2CC7-4A5E-A28C-8A132288D810}"/>
                  </a:ext>
                </a:extLst>
              </p:cNvPr>
              <p:cNvSpPr txBox="1"/>
              <p:nvPr/>
            </p:nvSpPr>
            <p:spPr>
              <a:xfrm>
                <a:off x="1400019" y="1948435"/>
                <a:ext cx="8354592" cy="338554"/>
              </a:xfrm>
              <a:prstGeom prst="rect">
                <a:avLst/>
              </a:prstGeom>
              <a:noFill/>
            </p:spPr>
            <p:txBody>
              <a:bodyPr wrap="square">
                <a:spAutoFit/>
              </a:bodyPr>
              <a:lstStyle/>
              <a:p>
                <a:pPr algn="just"/>
                <a:r>
                  <a:rPr lang="zh-CN" altLang="en-US" sz="1600" dirty="0">
                    <a:latin typeface="微软雅黑" panose="020B0503020204020204" pitchFamily="34" charset="-122"/>
                    <a:ea typeface="微软雅黑" panose="020B0503020204020204" pitchFamily="34" charset="-122"/>
                  </a:rPr>
                  <a:t>对于相机坐标系上一点</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𝑃</m:t>
                    </m:r>
                    <m:r>
                      <a:rPr lang="en-US" altLang="zh-CN" sz="1600" i="1" dirty="0"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𝑥</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𝑦</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𝑧</m:t>
                    </m:r>
                    <m:r>
                      <a:rPr lang="en-US" altLang="zh-CN" sz="1600" b="0" i="1" smtClean="0">
                        <a:latin typeface="Cambria Math" panose="02040503050406030204" pitchFamily="18" charset="0"/>
                        <a:ea typeface="微软雅黑" panose="020B0503020204020204" pitchFamily="34" charset="-122"/>
                      </a:rPr>
                      <m:t>)</m:t>
                    </m:r>
                    <m:r>
                      <a:rPr lang="zh-CN" altLang="en-US" sz="1600" i="1">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其在图像坐标系中的坐标为</a:t>
                </a:r>
                <a14:m>
                  <m:oMath xmlns:m="http://schemas.openxmlformats.org/officeDocument/2006/math">
                    <m:sSup>
                      <m:sSupPr>
                        <m:ctrlPr>
                          <a:rPr lang="en-US" altLang="zh-CN" sz="1600" i="1" dirty="0" smtClean="0">
                            <a:latin typeface="Cambria Math" panose="02040503050406030204" pitchFamily="18" charset="0"/>
                            <a:ea typeface="微软雅黑" panose="020B0503020204020204" pitchFamily="34" charset="-122"/>
                          </a:rPr>
                        </m:ctrlPr>
                      </m:sSupPr>
                      <m:e>
                        <m:r>
                          <a:rPr lang="en-US" altLang="zh-CN" sz="1600" b="0" i="1" dirty="0" smtClean="0">
                            <a:latin typeface="Cambria Math" panose="02040503050406030204" pitchFamily="18" charset="0"/>
                            <a:ea typeface="微软雅黑" panose="020B0503020204020204" pitchFamily="34" charset="-122"/>
                          </a:rPr>
                          <m:t>𝑃</m:t>
                        </m:r>
                      </m:e>
                      <m:sup>
                        <m:r>
                          <a:rPr lang="en-US" altLang="zh-CN" sz="1600" b="0" i="1" dirty="0" smtClean="0">
                            <a:latin typeface="Cambria Math" panose="02040503050406030204" pitchFamily="18" charset="0"/>
                            <a:ea typeface="微软雅黑" panose="020B0503020204020204" pitchFamily="34" charset="-122"/>
                          </a:rPr>
                          <m:t>∗</m:t>
                        </m:r>
                      </m:sup>
                    </m:sSup>
                    <m:r>
                      <a:rPr lang="en-US" altLang="zh-CN" sz="1600" i="1" dirty="0" smtClean="0">
                        <a:latin typeface="Cambria Math" panose="02040503050406030204" pitchFamily="18" charset="0"/>
                        <a:ea typeface="微软雅黑" panose="020B0503020204020204" pitchFamily="34" charset="-122"/>
                      </a:rPr>
                      <m:t>=</m:t>
                    </m:r>
                    <m:d>
                      <m:dPr>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𝑢</m:t>
                        </m:r>
                        <m:r>
                          <a:rPr lang="en-US" altLang="zh-CN" sz="1600" i="1">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𝑣</m:t>
                        </m:r>
                      </m:e>
                    </m:d>
                  </m:oMath>
                </a14:m>
                <a:r>
                  <a:rPr lang="zh-CN" altLang="en-US" sz="1600" dirty="0">
                    <a:latin typeface="微软雅黑" panose="020B0503020204020204" pitchFamily="34" charset="-122"/>
                    <a:ea typeface="微软雅黑" panose="020B0503020204020204" pitchFamily="34" charset="-122"/>
                  </a:rPr>
                  <a:t>，满足公式</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mc:Choice>
        <mc:Fallback xmlns="">
          <p:sp>
            <p:nvSpPr>
              <p:cNvPr id="94" name="文本框 93">
                <a:extLst>
                  <a:ext uri="{FF2B5EF4-FFF2-40B4-BE49-F238E27FC236}">
                    <a16:creationId xmlns:a16="http://schemas.microsoft.com/office/drawing/2014/main" id="{98CFFBF4-2CC7-4A5E-A28C-8A132288D810}"/>
                  </a:ext>
                </a:extLst>
              </p:cNvPr>
              <p:cNvSpPr txBox="1">
                <a:spLocks noRot="1" noChangeAspect="1" noMove="1" noResize="1" noEditPoints="1" noAdjustHandles="1" noChangeArrowheads="1" noChangeShapeType="1" noTextEdit="1"/>
              </p:cNvSpPr>
              <p:nvPr/>
            </p:nvSpPr>
            <p:spPr>
              <a:xfrm>
                <a:off x="1400019" y="1948435"/>
                <a:ext cx="8354592" cy="338554"/>
              </a:xfrm>
              <a:prstGeom prst="rect">
                <a:avLst/>
              </a:prstGeom>
              <a:blipFill>
                <a:blip r:embed="rId4"/>
                <a:stretch>
                  <a:fillRect l="-438" t="-5455" b="-2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文本框 94">
                <a:extLst>
                  <a:ext uri="{FF2B5EF4-FFF2-40B4-BE49-F238E27FC236}">
                    <a16:creationId xmlns:a16="http://schemas.microsoft.com/office/drawing/2014/main" id="{2A63830F-27C1-4A0B-8D40-81F5BDB19BD4}"/>
                  </a:ext>
                </a:extLst>
              </p:cNvPr>
              <p:cNvSpPr txBox="1"/>
              <p:nvPr/>
            </p:nvSpPr>
            <p:spPr>
              <a:xfrm>
                <a:off x="1496834" y="5295449"/>
                <a:ext cx="5422126" cy="907108"/>
              </a:xfrm>
              <a:prstGeom prst="rect">
                <a:avLst/>
              </a:prstGeom>
              <a:noFill/>
            </p:spPr>
            <p:txBody>
              <a:bodyPr wrap="square" lIns="0" tIns="0" rIns="0" bIns="0" rtlCol="0">
                <a:spAutoFit/>
              </a:bodyPr>
              <a:lstStyle/>
              <a:p>
                <a14:m>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𝑥</m:t>
                            </m:r>
                          </m:e>
                          <m:e>
                            <m:r>
                              <a:rPr lang="en-US" altLang="zh-CN" sz="1600" b="0" i="1" smtClean="0">
                                <a:latin typeface="Cambria Math" panose="02040503050406030204" pitchFamily="18" charset="0"/>
                              </a:rPr>
                              <m:t>𝑦</m:t>
                            </m:r>
                          </m:e>
                          <m:e>
                            <m:r>
                              <a:rPr lang="en-US" altLang="zh-CN" sz="1600" b="0" i="1" smtClean="0">
                                <a:latin typeface="Cambria Math" panose="02040503050406030204" pitchFamily="18" charset="0"/>
                              </a:rPr>
                              <m:t>𝑧</m:t>
                            </m:r>
                          </m:e>
                          <m:e>
                            <m:r>
                              <a:rPr lang="en-US" altLang="zh-CN" sz="1600" b="0" i="1" smtClean="0">
                                <a:latin typeface="Cambria Math" panose="02040503050406030204" pitchFamily="18" charset="0"/>
                              </a:rPr>
                              <m:t>1</m:t>
                            </m:r>
                          </m:e>
                        </m:eqArr>
                      </m:e>
                    </m:d>
                  </m:oMath>
                </a14:m>
                <a:r>
                  <a:rPr lang="zh-CN" altLang="en-US" sz="1600" dirty="0"/>
                  <a:t>      </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i="1">
                            <a:latin typeface="Cambria Math" panose="02040503050406030204" pitchFamily="18" charset="0"/>
                          </a:rPr>
                          <m:t>𝑃</m:t>
                        </m:r>
                      </m:e>
                      <m:sup>
                        <m:r>
                          <a:rPr lang="zh-CN" altLang="en-US" sz="1600" b="0" i="1">
                            <a:latin typeface="Cambria Math" panose="02040503050406030204" pitchFamily="18" charset="0"/>
                          </a:rPr>
                          <m:t>∗</m:t>
                        </m:r>
                      </m:sup>
                    </m:sSup>
                    <m:r>
                      <a:rPr lang="en-US" altLang="zh-CN" sz="1600" i="1" smtClean="0">
                        <a:latin typeface="Cambria Math" panose="02040503050406030204" pitchFamily="18" charset="0"/>
                      </a:rPr>
                      <m:t>=</m:t>
                    </m:r>
                    <m:d>
                      <m:dPr>
                        <m:begChr m:val="["/>
                        <m:endChr m:val="]"/>
                        <m:ctrlPr>
                          <a:rPr lang="en-US" altLang="zh-CN" sz="1600" i="1" smtClean="0">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𝑓</m:t>
                            </m:r>
                            <m:f>
                              <m:fPr>
                                <m:ctrlPr>
                                  <a:rPr lang="en-US" altLang="zh-CN" sz="1600" i="1">
                                    <a:latin typeface="Cambria Math" panose="02040503050406030204" pitchFamily="18" charset="0"/>
                                  </a:rPr>
                                </m:ctrlPr>
                              </m:fPr>
                              <m:num>
                                <m:r>
                                  <a:rPr lang="en-US" altLang="zh-CN" sz="1600" b="0" i="1" smtClean="0">
                                    <a:latin typeface="Cambria Math" panose="02040503050406030204" pitchFamily="18" charset="0"/>
                                  </a:rPr>
                                  <m:t>𝑥</m:t>
                                </m:r>
                              </m:num>
                              <m:den>
                                <m:r>
                                  <a:rPr lang="en-US" altLang="zh-CN" sz="1600" i="1">
                                    <a:latin typeface="Cambria Math" panose="02040503050406030204" pitchFamily="18" charset="0"/>
                                  </a:rPr>
                                  <m:t>𝑧</m:t>
                                </m:r>
                              </m:den>
                            </m:f>
                            <m:r>
                              <m:rPr>
                                <m:nor/>
                              </m:rPr>
                              <a:rPr lang="en-US" altLang="zh-CN" sz="1600" dirty="0"/>
                              <m:t>+</m:t>
                            </m:r>
                            <m:r>
                              <m:rPr>
                                <m:nor/>
                              </m:rPr>
                              <a:rPr lang="en-US" altLang="zh-CN" sz="1600" dirty="0">
                                <a:ea typeface="微软雅黑" panose="020B0503020204020204" pitchFamily="34" charset="-122"/>
                              </a:rPr>
                              <m:t> </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𝑐</m:t>
                                </m:r>
                              </m:e>
                              <m:sub>
                                <m:r>
                                  <a:rPr lang="en-US" altLang="zh-CN" sz="1600" i="1">
                                    <a:latin typeface="Cambria Math" panose="02040503050406030204" pitchFamily="18" charset="0"/>
                                    <a:ea typeface="微软雅黑" panose="020B0503020204020204" pitchFamily="34" charset="-122"/>
                                  </a:rPr>
                                  <m:t>𝑥</m:t>
                                </m:r>
                              </m:sub>
                            </m:sSub>
                          </m:e>
                          <m:e>
                            <m:r>
                              <a:rPr lang="en-US" altLang="zh-CN" sz="1600" i="1">
                                <a:latin typeface="Cambria Math" panose="02040503050406030204" pitchFamily="18" charset="0"/>
                              </a:rPr>
                              <m:t>𝑓</m:t>
                            </m:r>
                            <m:f>
                              <m:fPr>
                                <m:ctrlPr>
                                  <a:rPr lang="en-US" altLang="zh-CN" sz="1600" i="1">
                                    <a:latin typeface="Cambria Math" panose="02040503050406030204" pitchFamily="18" charset="0"/>
                                  </a:rPr>
                                </m:ctrlPr>
                              </m:fPr>
                              <m:num>
                                <m:r>
                                  <a:rPr lang="en-US" altLang="zh-CN" sz="1600" b="0" i="1" smtClean="0">
                                    <a:latin typeface="Cambria Math" panose="02040503050406030204" pitchFamily="18" charset="0"/>
                                  </a:rPr>
                                  <m:t>𝑦</m:t>
                                </m:r>
                              </m:num>
                              <m:den>
                                <m:r>
                                  <a:rPr lang="en-US" altLang="zh-CN" sz="1600" i="1">
                                    <a:latin typeface="Cambria Math" panose="02040503050406030204" pitchFamily="18" charset="0"/>
                                  </a:rPr>
                                  <m:t>𝑧</m:t>
                                </m:r>
                              </m:den>
                            </m:f>
                            <m:r>
                              <m:rPr>
                                <m:nor/>
                              </m:rPr>
                              <a:rPr lang="en-US" altLang="zh-CN" sz="1600" dirty="0"/>
                              <m:t>+</m:t>
                            </m:r>
                            <m:r>
                              <m:rPr>
                                <m:nor/>
                              </m:rPr>
                              <a:rPr lang="en-US" altLang="zh-CN" sz="1600" dirty="0">
                                <a:ea typeface="微软雅黑" panose="020B0503020204020204" pitchFamily="34" charset="-122"/>
                              </a:rPr>
                              <m:t> </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𝑐</m:t>
                                </m:r>
                              </m:e>
                              <m:sub>
                                <m:r>
                                  <a:rPr lang="en-US" altLang="zh-CN" sz="1600" i="1">
                                    <a:latin typeface="Cambria Math" panose="02040503050406030204" pitchFamily="18" charset="0"/>
                                    <a:ea typeface="微软雅黑" panose="020B0503020204020204" pitchFamily="34" charset="-122"/>
                                  </a:rPr>
                                  <m:t>𝑦</m:t>
                                </m:r>
                              </m:sub>
                            </m:sSub>
                          </m:e>
                          <m:e>
                            <m:r>
                              <a:rPr lang="en-US" altLang="zh-CN" sz="1600" b="0" i="1" smtClean="0">
                                <a:latin typeface="Cambria Math" panose="02040503050406030204" pitchFamily="18" charset="0"/>
                                <a:ea typeface="微软雅黑" panose="020B0503020204020204" pitchFamily="34" charset="-122"/>
                              </a:rPr>
                              <m:t>1</m:t>
                            </m:r>
                          </m:e>
                        </m:eqArr>
                      </m:e>
                    </m:d>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𝑧</m:t>
                        </m:r>
                      </m:den>
                    </m:f>
                    <m:d>
                      <m:dPr>
                        <m:begChr m:val="["/>
                        <m:endChr m:val="]"/>
                        <m:ctrlPr>
                          <a:rPr lang="en-US" altLang="zh-CN" sz="1600" i="1">
                            <a:latin typeface="Cambria Math" panose="02040503050406030204" pitchFamily="18" charset="0"/>
                          </a:rPr>
                        </m:ctrlPr>
                      </m:dPr>
                      <m:e>
                        <m:m>
                          <m:mPr>
                            <m:mcs>
                              <m:mc>
                                <m:mcPr>
                                  <m:count m:val="3"/>
                                  <m:mcJc m:val="center"/>
                                </m:mcPr>
                              </m:mc>
                            </m:mcs>
                            <m:ctrlPr>
                              <a:rPr lang="en-US" altLang="zh-CN" sz="1600" i="1">
                                <a:latin typeface="Cambria Math" panose="02040503050406030204" pitchFamily="18" charset="0"/>
                              </a:rPr>
                            </m:ctrlPr>
                          </m:mPr>
                          <m:mr>
                            <m:e>
                              <m:r>
                                <m:rPr>
                                  <m:brk m:alnAt="7"/>
                                </m:rPr>
                                <a:rPr lang="en-US" altLang="zh-CN" sz="1600" i="1">
                                  <a:latin typeface="Cambria Math" panose="02040503050406030204" pitchFamily="18" charset="0"/>
                                </a:rPr>
                                <m:t>𝑓</m:t>
                              </m:r>
                            </m:e>
                            <m:e>
                              <m:r>
                                <a:rPr lang="en-US" altLang="zh-CN" sz="1600" i="1">
                                  <a:latin typeface="Cambria Math" panose="02040503050406030204" pitchFamily="18" charset="0"/>
                                </a:rPr>
                                <m:t>0</m:t>
                              </m:r>
                            </m:e>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𝑐</m:t>
                                  </m:r>
                                </m:e>
                                <m:sub>
                                  <m:r>
                                    <a:rPr lang="en-US" altLang="zh-CN" sz="1600" i="1">
                                      <a:latin typeface="Cambria Math" panose="02040503050406030204" pitchFamily="18" charset="0"/>
                                      <a:ea typeface="微软雅黑" panose="020B0503020204020204" pitchFamily="34" charset="-122"/>
                                    </a:rPr>
                                    <m:t>𝑥</m:t>
                                  </m:r>
                                </m:sub>
                              </m:sSub>
                            </m:e>
                          </m:mr>
                          <m:mr>
                            <m:e>
                              <m:r>
                                <a:rPr lang="en-US" altLang="zh-CN" sz="1600" i="1">
                                  <a:latin typeface="Cambria Math" panose="02040503050406030204" pitchFamily="18" charset="0"/>
                                </a:rPr>
                                <m:t>0</m:t>
                              </m:r>
                            </m:e>
                            <m:e>
                              <m:r>
                                <a:rPr lang="en-US" altLang="zh-CN" sz="1600" i="1">
                                  <a:latin typeface="Cambria Math" panose="02040503050406030204" pitchFamily="18" charset="0"/>
                                </a:rPr>
                                <m:t>𝑓</m:t>
                              </m:r>
                            </m:e>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𝑐</m:t>
                                  </m:r>
                                </m:e>
                                <m:sub>
                                  <m:r>
                                    <a:rPr lang="en-US" altLang="zh-CN" sz="1600" i="1">
                                      <a:latin typeface="Cambria Math" panose="02040503050406030204" pitchFamily="18" charset="0"/>
                                      <a:ea typeface="微软雅黑" panose="020B0503020204020204" pitchFamily="34" charset="-122"/>
                                    </a:rPr>
                                    <m:t>𝑦</m:t>
                                  </m:r>
                                </m:sub>
                              </m:sSub>
                            </m:e>
                          </m:mr>
                          <m:mr>
                            <m:e>
                              <m:r>
                                <a:rPr lang="en-US" altLang="zh-CN" sz="1600" i="1">
                                  <a:latin typeface="Cambria Math" panose="02040503050406030204" pitchFamily="18" charset="0"/>
                                </a:rPr>
                                <m:t>0</m:t>
                              </m:r>
                            </m:e>
                            <m:e>
                              <m:r>
                                <a:rPr lang="en-US" altLang="zh-CN" sz="1600" i="1">
                                  <a:latin typeface="Cambria Math" panose="02040503050406030204" pitchFamily="18" charset="0"/>
                                </a:rPr>
                                <m:t>0</m:t>
                              </m:r>
                            </m:e>
                            <m:e>
                              <m:r>
                                <a:rPr lang="en-US" altLang="zh-CN" sz="1600" i="1">
                                  <a:latin typeface="Cambria Math" panose="02040503050406030204" pitchFamily="18" charset="0"/>
                                </a:rPr>
                                <m:t>1</m:t>
                              </m:r>
                            </m:e>
                          </m:mr>
                        </m:m>
                        <m:r>
                          <a:rPr lang="en-US" altLang="zh-CN" sz="1600" i="1">
                            <a:latin typeface="Cambria Math" panose="02040503050406030204" pitchFamily="18" charset="0"/>
                          </a:rPr>
                          <m:t>    </m:t>
                        </m:r>
                        <m:eqArr>
                          <m:eqArrPr>
                            <m:ctrlPr>
                              <a:rPr lang="en-US" altLang="zh-CN" sz="1600" i="1">
                                <a:latin typeface="Cambria Math" panose="02040503050406030204" pitchFamily="18" charset="0"/>
                              </a:rPr>
                            </m:ctrlPr>
                          </m:eqArrPr>
                          <m:e>
                            <m:r>
                              <a:rPr lang="en-US" altLang="zh-CN" sz="1600" i="1">
                                <a:latin typeface="Cambria Math" panose="02040503050406030204" pitchFamily="18" charset="0"/>
                              </a:rPr>
                              <m:t>0</m:t>
                            </m:r>
                          </m:e>
                          <m:e>
                            <m:r>
                              <a:rPr lang="en-US" altLang="zh-CN" sz="1600" i="1">
                                <a:latin typeface="Cambria Math" panose="02040503050406030204" pitchFamily="18" charset="0"/>
                              </a:rPr>
                              <m:t>0</m:t>
                            </m:r>
                          </m:e>
                          <m:e>
                            <m:r>
                              <a:rPr lang="en-US" altLang="zh-CN" sz="1600" i="1">
                                <a:latin typeface="Cambria Math" panose="02040503050406030204" pitchFamily="18" charset="0"/>
                              </a:rPr>
                              <m:t>0</m:t>
                            </m:r>
                          </m:e>
                        </m:eqArr>
                      </m:e>
                    </m:d>
                    <m:d>
                      <m:dPr>
                        <m:begChr m:val="["/>
                        <m:endChr m:val="]"/>
                        <m:ctrlPr>
                          <a:rPr lang="en-US" altLang="zh-CN" sz="160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𝑥</m:t>
                            </m:r>
                          </m:e>
                          <m:e>
                            <m:r>
                              <a:rPr lang="en-US" altLang="zh-CN" sz="1600" b="0" i="1" smtClean="0">
                                <a:latin typeface="Cambria Math" panose="02040503050406030204" pitchFamily="18" charset="0"/>
                              </a:rPr>
                              <m:t>𝑦</m:t>
                            </m:r>
                          </m:e>
                          <m:e>
                            <m:r>
                              <a:rPr lang="en-US" altLang="zh-CN" sz="1600" b="0" i="1" smtClean="0">
                                <a:latin typeface="Cambria Math" panose="02040503050406030204" pitchFamily="18" charset="0"/>
                              </a:rPr>
                              <m:t>𝑧</m:t>
                            </m:r>
                          </m:e>
                          <m:e>
                            <m:r>
                              <a:rPr lang="en-US" altLang="zh-CN" sz="1600" b="0" i="1" smtClean="0">
                                <a:latin typeface="Cambria Math" panose="02040503050406030204" pitchFamily="18" charset="0"/>
                              </a:rPr>
                              <m:t>1</m:t>
                            </m:r>
                          </m:e>
                        </m:eqArr>
                      </m:e>
                    </m:d>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𝑧</m:t>
                        </m:r>
                      </m:den>
                    </m:f>
                    <m:r>
                      <a:rPr lang="en-US" altLang="zh-CN" sz="1600" b="0" i="1" smtClean="0">
                        <a:latin typeface="Cambria Math" panose="02040503050406030204" pitchFamily="18" charset="0"/>
                      </a:rPr>
                      <m:t>𝐾𝑃</m:t>
                    </m:r>
                  </m:oMath>
                </a14:m>
                <a:endParaRPr lang="zh-CN" altLang="en-US" sz="1600" i="1" dirty="0"/>
              </a:p>
            </p:txBody>
          </p:sp>
        </mc:Choice>
        <mc:Fallback>
          <p:sp>
            <p:nvSpPr>
              <p:cNvPr id="95" name="文本框 94">
                <a:extLst>
                  <a:ext uri="{FF2B5EF4-FFF2-40B4-BE49-F238E27FC236}">
                    <a16:creationId xmlns:a16="http://schemas.microsoft.com/office/drawing/2014/main" id="{2A63830F-27C1-4A0B-8D40-81F5BDB19BD4}"/>
                  </a:ext>
                </a:extLst>
              </p:cNvPr>
              <p:cNvSpPr txBox="1">
                <a:spLocks noRot="1" noChangeAspect="1" noMove="1" noResize="1" noEditPoints="1" noAdjustHandles="1" noChangeArrowheads="1" noChangeShapeType="1" noTextEdit="1"/>
              </p:cNvSpPr>
              <p:nvPr/>
            </p:nvSpPr>
            <p:spPr>
              <a:xfrm>
                <a:off x="1496834" y="5295449"/>
                <a:ext cx="5422126" cy="907108"/>
              </a:xfrm>
              <a:prstGeom prst="rect">
                <a:avLst/>
              </a:prstGeom>
              <a:blipFill>
                <a:blip r:embed="rId5"/>
                <a:stretch>
                  <a:fillRect l="-1405"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051F79BB-E618-4C34-A1D0-3D7D87F55715}"/>
                  </a:ext>
                </a:extLst>
              </p:cNvPr>
              <p:cNvSpPr txBox="1"/>
              <p:nvPr/>
            </p:nvSpPr>
            <p:spPr>
              <a:xfrm>
                <a:off x="1390343" y="4923000"/>
                <a:ext cx="8354592" cy="338554"/>
              </a:xfrm>
              <a:prstGeom prst="rect">
                <a:avLst/>
              </a:prstGeom>
              <a:noFill/>
            </p:spPr>
            <p:txBody>
              <a:bodyPr wrap="square">
                <a:spAutoFit/>
              </a:bodyPr>
              <a:lstStyle/>
              <a:p>
                <a:pPr algn="just"/>
                <a:r>
                  <a:rPr lang="zh-CN" altLang="en-US" sz="1600" dirty="0">
                    <a:latin typeface="微软雅黑" panose="020B0503020204020204" pitchFamily="34" charset="-122"/>
                    <a:ea typeface="微软雅黑" panose="020B0503020204020204" pitchFamily="34" charset="-122"/>
                  </a:rPr>
                  <a:t>通常，</a:t>
                </a:r>
                <a14:m>
                  <m:oMath xmlns:m="http://schemas.openxmlformats.org/officeDocument/2006/math">
                    <m:r>
                      <a:rPr lang="en-US" altLang="zh-CN" sz="1600" i="1" dirty="0" smtClean="0">
                        <a:latin typeface="Cambria Math" panose="02040503050406030204" pitchFamily="18" charset="0"/>
                        <a:ea typeface="微软雅黑" panose="020B0503020204020204" pitchFamily="34" charset="-122"/>
                      </a:rPr>
                      <m:t>𝑃</m:t>
                    </m:r>
                  </m:oMath>
                </a14:m>
                <a:r>
                  <a:rPr lang="zh-CN" altLang="en-US" sz="1600" dirty="0">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i="1" dirty="0">
                            <a:latin typeface="Cambria Math" panose="02040503050406030204" pitchFamily="18" charset="0"/>
                            <a:ea typeface="微软雅黑" panose="020B0503020204020204" pitchFamily="34" charset="-122"/>
                          </a:rPr>
                          <m:t>𝑃</m:t>
                        </m:r>
                      </m:e>
                      <m:sup>
                        <m:r>
                          <a:rPr lang="en-US" altLang="zh-CN" sz="1600" i="1" dirty="0">
                            <a:latin typeface="Cambria Math" panose="02040503050406030204" pitchFamily="18" charset="0"/>
                            <a:ea typeface="微软雅黑" panose="020B0503020204020204" pitchFamily="34" charset="-122"/>
                          </a:rPr>
                          <m:t>∗</m:t>
                        </m:r>
                      </m:sup>
                    </m:sSup>
                  </m:oMath>
                </a14:m>
                <a:r>
                  <a:rPr lang="zh-CN" altLang="en-US" sz="1600" dirty="0">
                    <a:latin typeface="微软雅黑" panose="020B0503020204020204" pitchFamily="34" charset="-122"/>
                    <a:ea typeface="微软雅黑" panose="020B0503020204020204" pitchFamily="34" charset="-122"/>
                  </a:rPr>
                  <a:t>的齐次坐标分别写作：</a:t>
                </a:r>
              </a:p>
            </p:txBody>
          </p:sp>
        </mc:Choice>
        <mc:Fallback xmlns="">
          <p:sp>
            <p:nvSpPr>
              <p:cNvPr id="96" name="文本框 95">
                <a:extLst>
                  <a:ext uri="{FF2B5EF4-FFF2-40B4-BE49-F238E27FC236}">
                    <a16:creationId xmlns:a16="http://schemas.microsoft.com/office/drawing/2014/main" id="{051F79BB-E618-4C34-A1D0-3D7D87F55715}"/>
                  </a:ext>
                </a:extLst>
              </p:cNvPr>
              <p:cNvSpPr txBox="1">
                <a:spLocks noRot="1" noChangeAspect="1" noMove="1" noResize="1" noEditPoints="1" noAdjustHandles="1" noChangeArrowheads="1" noChangeShapeType="1" noTextEdit="1"/>
              </p:cNvSpPr>
              <p:nvPr/>
            </p:nvSpPr>
            <p:spPr>
              <a:xfrm>
                <a:off x="1390343" y="4923000"/>
                <a:ext cx="8354592" cy="338554"/>
              </a:xfrm>
              <a:prstGeom prst="rect">
                <a:avLst/>
              </a:prstGeom>
              <a:blipFill>
                <a:blip r:embed="rId6"/>
                <a:stretch>
                  <a:fillRect l="-365"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E06D4A32-25F3-40ED-B806-D356D2D5882A}"/>
                  </a:ext>
                </a:extLst>
              </p:cNvPr>
              <p:cNvSpPr txBox="1"/>
              <p:nvPr/>
            </p:nvSpPr>
            <p:spPr>
              <a:xfrm>
                <a:off x="1479674" y="3093426"/>
                <a:ext cx="7483986" cy="1700145"/>
              </a:xfrm>
              <a:prstGeom prst="rect">
                <a:avLst/>
              </a:prstGeom>
              <a:noFill/>
            </p:spPr>
            <p:txBody>
              <a:bodyPr wrap="square" lIns="0" tIns="0" rIns="0" bIns="0" rtlCol="0">
                <a:spAutoFit/>
              </a:bodyPr>
              <a:lstStyle/>
              <a:p>
                <a:r>
                  <a:rPr lang="zh-CN" altLang="en-US" sz="1600" dirty="0">
                    <a:ea typeface="微软雅黑" panose="020B0503020204020204" pitchFamily="34" charset="-122"/>
                  </a:rPr>
                  <a:t>① 坐标系坐标转化成齐次坐标：</a:t>
                </a:r>
                <a14:m>
                  <m:oMath xmlns:m="http://schemas.openxmlformats.org/officeDocument/2006/math">
                    <m:r>
                      <a:rPr lang="zh-CN" altLang="en-US" sz="1600">
                        <a:latin typeface="Cambria Math" panose="02040503050406030204" pitchFamily="18" charset="0"/>
                        <a:ea typeface="微软雅黑" panose="020B0503020204020204" pitchFamily="34" charset="-122"/>
                      </a:rPr>
                      <m:t> </m:t>
                    </m:r>
                    <m:r>
                      <a:rPr lang="en-US" altLang="zh-CN" sz="160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𝑥</m:t>
                    </m:r>
                    <m:r>
                      <a:rPr lang="en-US" altLang="zh-CN" sz="1600">
                        <a:latin typeface="Cambria Math" panose="02040503050406030204" pitchFamily="18" charset="0"/>
                        <a:ea typeface="微软雅黑" panose="020B0503020204020204" pitchFamily="34" charset="-122"/>
                      </a:rPr>
                      <m:t>, </m:t>
                    </m:r>
                    <m:r>
                      <a:rPr lang="en-US" altLang="zh-CN" sz="1600">
                        <a:latin typeface="Cambria Math" panose="02040503050406030204" pitchFamily="18" charset="0"/>
                        <a:ea typeface="微软雅黑" panose="020B0503020204020204" pitchFamily="34" charset="-122"/>
                      </a:rPr>
                      <m:t>𝑦</m:t>
                    </m:r>
                    <m:r>
                      <a:rPr lang="en-US" altLang="zh-CN" sz="160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𝑧</m:t>
                    </m:r>
                    <m:r>
                      <a:rPr lang="en-US" altLang="zh-CN" sz="1600">
                        <a:latin typeface="Cambria Math" panose="02040503050406030204" pitchFamily="18" charset="0"/>
                        <a:ea typeface="微软雅黑" panose="020B0503020204020204" pitchFamily="34" charset="-122"/>
                      </a:rPr>
                      <m:t>)⇒</m:t>
                    </m:r>
                    <m:d>
                      <m:dPr>
                        <m:begChr m:val="["/>
                        <m:endChr m:val="]"/>
                        <m:ctrlPr>
                          <a:rPr lang="en-US" altLang="zh-CN" sz="1600" i="1">
                            <a:latin typeface="Cambria Math" panose="02040503050406030204" pitchFamily="18" charset="0"/>
                            <a:ea typeface="微软雅黑" panose="020B0503020204020204" pitchFamily="34" charset="-122"/>
                          </a:rPr>
                        </m:ctrlPr>
                      </m:dPr>
                      <m:e>
                        <m:eqArr>
                          <m:eqArrPr>
                            <m:ctrlPr>
                              <a:rPr lang="en-US" altLang="zh-CN" sz="1600" i="1">
                                <a:latin typeface="Cambria Math" panose="02040503050406030204" pitchFamily="18" charset="0"/>
                                <a:ea typeface="微软雅黑" panose="020B0503020204020204" pitchFamily="34" charset="-122"/>
                              </a:rPr>
                            </m:ctrlPr>
                          </m:eqArrPr>
                          <m:e>
                            <m:r>
                              <a:rPr lang="en-US" altLang="zh-CN" sz="1600">
                                <a:latin typeface="Cambria Math" panose="02040503050406030204" pitchFamily="18" charset="0"/>
                                <a:ea typeface="微软雅黑" panose="020B0503020204020204" pitchFamily="34" charset="-122"/>
                              </a:rPr>
                              <m:t>𝑥</m:t>
                            </m:r>
                          </m:e>
                          <m:e>
                            <m:r>
                              <a:rPr lang="en-US" altLang="zh-CN" sz="1600">
                                <a:latin typeface="Cambria Math" panose="02040503050406030204" pitchFamily="18" charset="0"/>
                                <a:ea typeface="微软雅黑" panose="020B0503020204020204" pitchFamily="34" charset="-122"/>
                              </a:rPr>
                              <m:t>𝑦</m:t>
                            </m:r>
                          </m:e>
                          <m:e>
                            <m:r>
                              <a:rPr lang="en-US" altLang="zh-CN" sz="1600">
                                <a:latin typeface="Cambria Math" panose="02040503050406030204" pitchFamily="18" charset="0"/>
                                <a:ea typeface="微软雅黑" panose="020B0503020204020204" pitchFamily="34" charset="-122"/>
                              </a:rPr>
                              <m:t>𝑧</m:t>
                            </m:r>
                          </m:e>
                          <m:e>
                            <m:r>
                              <a:rPr lang="en-US" altLang="zh-CN" sz="1600">
                                <a:latin typeface="Cambria Math" panose="02040503050406030204" pitchFamily="18" charset="0"/>
                                <a:ea typeface="微软雅黑" panose="020B0503020204020204" pitchFamily="34" charset="-122"/>
                              </a:rPr>
                              <m:t>1</m:t>
                            </m:r>
                          </m:e>
                        </m:eqArr>
                      </m:e>
                    </m:d>
                  </m:oMath>
                </a14:m>
                <a:r>
                  <a:rPr lang="zh-CN" altLang="en-US" sz="1600" dirty="0">
                    <a:ea typeface="微软雅黑" panose="020B0503020204020204" pitchFamily="34" charset="-122"/>
                  </a:rPr>
                  <a:t>   </a:t>
                </a:r>
                <a14:m>
                  <m:oMath xmlns:m="http://schemas.openxmlformats.org/officeDocument/2006/math">
                    <m:d>
                      <m:dPr>
                        <m:ctrlPr>
                          <a:rPr lang="en-US" altLang="zh-CN" sz="1600" i="1">
                            <a:latin typeface="Cambria Math" panose="02040503050406030204" pitchFamily="18" charset="0"/>
                            <a:ea typeface="微软雅黑" panose="020B0503020204020204" pitchFamily="34" charset="-122"/>
                          </a:rPr>
                        </m:ctrlPr>
                      </m:dPr>
                      <m:e>
                        <m:r>
                          <a:rPr lang="en-US" altLang="zh-CN" sz="1600">
                            <a:latin typeface="Cambria Math" panose="02040503050406030204" pitchFamily="18" charset="0"/>
                            <a:ea typeface="微软雅黑" panose="020B0503020204020204" pitchFamily="34" charset="-122"/>
                          </a:rPr>
                          <m:t>𝑢</m:t>
                        </m:r>
                        <m:r>
                          <a:rPr lang="en-US" altLang="zh-CN" sz="1600">
                            <a:latin typeface="Cambria Math" panose="02040503050406030204" pitchFamily="18" charset="0"/>
                            <a:ea typeface="微软雅黑" panose="020B0503020204020204" pitchFamily="34" charset="-122"/>
                          </a:rPr>
                          <m:t>, </m:t>
                        </m:r>
                        <m:r>
                          <a:rPr lang="en-US" altLang="zh-CN" sz="1600">
                            <a:latin typeface="Cambria Math" panose="02040503050406030204" pitchFamily="18" charset="0"/>
                            <a:ea typeface="微软雅黑" panose="020B0503020204020204" pitchFamily="34" charset="-122"/>
                          </a:rPr>
                          <m:t>𝑣</m:t>
                        </m:r>
                      </m:e>
                    </m:d>
                  </m:oMath>
                </a14:m>
                <a:r>
                  <a:rPr lang="en-US" altLang="zh-CN" sz="1600" dirty="0">
                    <a:ea typeface="微软雅黑" panose="020B0503020204020204" pitchFamily="34" charset="-122"/>
                  </a:rPr>
                  <a:t> </a:t>
                </a:r>
                <a14:m>
                  <m:oMath xmlns:m="http://schemas.openxmlformats.org/officeDocument/2006/math">
                    <m:r>
                      <a:rPr lang="en-US" altLang="zh-CN" sz="1600">
                        <a:latin typeface="Cambria Math" panose="02040503050406030204" pitchFamily="18" charset="0"/>
                        <a:ea typeface="微软雅黑" panose="020B0503020204020204" pitchFamily="34" charset="-122"/>
                      </a:rPr>
                      <m:t>⇒</m:t>
                    </m:r>
                    <m:d>
                      <m:dPr>
                        <m:begChr m:val="["/>
                        <m:endChr m:val="]"/>
                        <m:ctrlPr>
                          <a:rPr lang="en-US" altLang="zh-CN" sz="1600" i="1">
                            <a:latin typeface="Cambria Math" panose="02040503050406030204" pitchFamily="18" charset="0"/>
                            <a:ea typeface="微软雅黑" panose="020B0503020204020204" pitchFamily="34" charset="-122"/>
                          </a:rPr>
                        </m:ctrlPr>
                      </m:dPr>
                      <m:e>
                        <m:eqArr>
                          <m:eqArrPr>
                            <m:ctrlPr>
                              <a:rPr lang="en-US" altLang="zh-CN" sz="1600" i="1">
                                <a:latin typeface="Cambria Math" panose="02040503050406030204" pitchFamily="18" charset="0"/>
                                <a:ea typeface="微软雅黑" panose="020B0503020204020204" pitchFamily="34" charset="-122"/>
                              </a:rPr>
                            </m:ctrlPr>
                          </m:eqArrPr>
                          <m:e>
                            <m:r>
                              <a:rPr lang="en-US" altLang="zh-CN" sz="1600" i="1">
                                <a:latin typeface="Cambria Math" panose="02040503050406030204" pitchFamily="18" charset="0"/>
                                <a:ea typeface="微软雅黑" panose="020B0503020204020204" pitchFamily="34" charset="-122"/>
                              </a:rPr>
                              <m:t>𝑢</m:t>
                            </m:r>
                          </m:e>
                          <m:e>
                            <m:r>
                              <a:rPr lang="en-US" altLang="zh-CN" sz="1600">
                                <a:latin typeface="Cambria Math" panose="02040503050406030204" pitchFamily="18" charset="0"/>
                                <a:ea typeface="微软雅黑" panose="020B0503020204020204" pitchFamily="34" charset="-122"/>
                              </a:rPr>
                              <m:t>𝑣</m:t>
                            </m:r>
                          </m:e>
                          <m:e>
                            <m:r>
                              <a:rPr lang="en-US" altLang="zh-CN" sz="1600">
                                <a:latin typeface="Cambria Math" panose="02040503050406030204" pitchFamily="18" charset="0"/>
                                <a:ea typeface="微软雅黑" panose="020B0503020204020204" pitchFamily="34" charset="-122"/>
                              </a:rPr>
                              <m:t>1</m:t>
                            </m:r>
                          </m:e>
                        </m:eqArr>
                      </m:e>
                    </m:d>
                  </m:oMath>
                </a14:m>
                <a:endParaRPr lang="en-US" altLang="zh-CN" sz="1600" dirty="0">
                  <a:ea typeface="微软雅黑" panose="020B0503020204020204" pitchFamily="34" charset="-122"/>
                </a:endParaRPr>
              </a:p>
              <a:p>
                <a:r>
                  <a:rPr lang="zh-CN" altLang="en-US" sz="1600" dirty="0">
                    <a:ea typeface="微软雅黑" panose="020B0503020204020204" pitchFamily="34" charset="-122"/>
                  </a:rPr>
                  <a:t>② 齐次坐标转坐标系坐标 ：</a:t>
                </a:r>
                <a:r>
                  <a:rPr lang="en-US" altLang="zh-CN" sz="1600" dirty="0">
                    <a:ea typeface="微软雅黑" panose="020B0503020204020204" pitchFamily="34" charset="-122"/>
                  </a:rPr>
                  <a:t> </a:t>
                </a:r>
                <a14:m>
                  <m:oMath xmlns:m="http://schemas.openxmlformats.org/officeDocument/2006/math">
                    <m:d>
                      <m:dPr>
                        <m:begChr m:val="["/>
                        <m:endChr m:val="]"/>
                        <m:ctrlPr>
                          <a:rPr lang="en-US" altLang="zh-CN" sz="1600" i="1">
                            <a:latin typeface="Cambria Math" panose="02040503050406030204" pitchFamily="18" charset="0"/>
                            <a:ea typeface="微软雅黑" panose="020B0503020204020204" pitchFamily="34" charset="-122"/>
                          </a:rPr>
                        </m:ctrlPr>
                      </m:dPr>
                      <m:e>
                        <m:eqArr>
                          <m:eqArrPr>
                            <m:ctrlPr>
                              <a:rPr lang="en-US" altLang="zh-CN" sz="1600" i="1">
                                <a:latin typeface="Cambria Math" panose="02040503050406030204" pitchFamily="18" charset="0"/>
                                <a:ea typeface="微软雅黑" panose="020B0503020204020204" pitchFamily="34" charset="-122"/>
                              </a:rPr>
                            </m:ctrlPr>
                          </m:eqArrPr>
                          <m:e>
                            <m:r>
                              <a:rPr lang="en-US" altLang="zh-CN" sz="1600">
                                <a:latin typeface="Cambria Math" panose="02040503050406030204" pitchFamily="18" charset="0"/>
                                <a:ea typeface="微软雅黑" panose="020B0503020204020204" pitchFamily="34" charset="-122"/>
                              </a:rPr>
                              <m:t>𝑥</m:t>
                            </m:r>
                          </m:e>
                          <m:e>
                            <m:r>
                              <a:rPr lang="en-US" altLang="zh-CN" sz="1600">
                                <a:latin typeface="Cambria Math" panose="02040503050406030204" pitchFamily="18" charset="0"/>
                                <a:ea typeface="微软雅黑" panose="020B0503020204020204" pitchFamily="34" charset="-122"/>
                              </a:rPr>
                              <m:t>𝑦</m:t>
                            </m:r>
                          </m:e>
                          <m:e>
                            <m:r>
                              <a:rPr lang="en-US" altLang="zh-CN" sz="1600">
                                <a:latin typeface="Cambria Math" panose="02040503050406030204" pitchFamily="18" charset="0"/>
                                <a:ea typeface="微软雅黑" panose="020B0503020204020204" pitchFamily="34" charset="-122"/>
                              </a:rPr>
                              <m:t>𝑧</m:t>
                            </m:r>
                          </m:e>
                          <m:e>
                            <m:r>
                              <a:rPr lang="en-US" altLang="zh-CN" sz="1600" i="1">
                                <a:latin typeface="Cambria Math" panose="02040503050406030204" pitchFamily="18" charset="0"/>
                                <a:ea typeface="微软雅黑" panose="020B0503020204020204" pitchFamily="34" charset="-122"/>
                              </a:rPr>
                              <m:t>𝑤</m:t>
                            </m:r>
                          </m:e>
                        </m:eqArr>
                      </m:e>
                    </m:d>
                    <m:r>
                      <a:rPr lang="en-US" altLang="zh-CN" sz="1600" b="0" i="1" smtClean="0">
                        <a:latin typeface="Cambria Math" panose="02040503050406030204" pitchFamily="18" charset="0"/>
                        <a:ea typeface="微软雅黑" panose="020B0503020204020204" pitchFamily="34" charset="-122"/>
                      </a:rPr>
                      <m:t>=(</m:t>
                    </m:r>
                    <m:f>
                      <m:fPr>
                        <m:ctrlPr>
                          <a:rPr lang="en-US" altLang="zh-CN" sz="1600" b="0" i="1" smtClean="0">
                            <a:latin typeface="Cambria Math" panose="02040503050406030204" pitchFamily="18" charset="0"/>
                            <a:ea typeface="微软雅黑" panose="020B0503020204020204" pitchFamily="34" charset="-122"/>
                          </a:rPr>
                        </m:ctrlPr>
                      </m:fPr>
                      <m:num>
                        <m:r>
                          <a:rPr lang="en-US" altLang="zh-CN" sz="1600" b="0" i="1" smtClean="0">
                            <a:latin typeface="Cambria Math" panose="02040503050406030204" pitchFamily="18" charset="0"/>
                            <a:ea typeface="微软雅黑" panose="020B0503020204020204" pitchFamily="34" charset="-122"/>
                          </a:rPr>
                          <m:t>𝑥</m:t>
                        </m:r>
                      </m:num>
                      <m:den>
                        <m:r>
                          <a:rPr lang="en-US" altLang="zh-CN" sz="1600" b="0" i="1" smtClean="0">
                            <a:latin typeface="Cambria Math" panose="02040503050406030204" pitchFamily="18" charset="0"/>
                            <a:ea typeface="微软雅黑" panose="020B0503020204020204" pitchFamily="34" charset="-122"/>
                          </a:rPr>
                          <m:t>𝑤</m:t>
                        </m:r>
                      </m:den>
                    </m:f>
                    <m:r>
                      <a:rPr lang="en-US" altLang="zh-CN" sz="1600" b="0" i="1" smtClean="0">
                        <a:latin typeface="Cambria Math" panose="02040503050406030204" pitchFamily="18" charset="0"/>
                        <a:ea typeface="微软雅黑" panose="020B0503020204020204" pitchFamily="34" charset="-122"/>
                      </a:rPr>
                      <m:t>,</m:t>
                    </m:r>
                    <m:f>
                      <m:fPr>
                        <m:ctrlPr>
                          <a:rPr lang="en-US" altLang="zh-CN" sz="1600" i="1">
                            <a:latin typeface="Cambria Math" panose="02040503050406030204" pitchFamily="18" charset="0"/>
                            <a:ea typeface="微软雅黑" panose="020B0503020204020204" pitchFamily="34" charset="-122"/>
                          </a:rPr>
                        </m:ctrlPr>
                      </m:fPr>
                      <m:num>
                        <m:r>
                          <a:rPr lang="en-US" altLang="zh-CN" sz="1600" b="0" i="1" smtClean="0">
                            <a:latin typeface="Cambria Math" panose="02040503050406030204" pitchFamily="18" charset="0"/>
                            <a:ea typeface="微软雅黑" panose="020B0503020204020204" pitchFamily="34" charset="-122"/>
                          </a:rPr>
                          <m:t>𝑦</m:t>
                        </m:r>
                      </m:num>
                      <m:den>
                        <m:r>
                          <a:rPr lang="en-US" altLang="zh-CN" sz="1600" i="1">
                            <a:latin typeface="Cambria Math" panose="02040503050406030204" pitchFamily="18" charset="0"/>
                            <a:ea typeface="微软雅黑" panose="020B0503020204020204" pitchFamily="34" charset="-122"/>
                          </a:rPr>
                          <m:t>𝑤</m:t>
                        </m:r>
                      </m:den>
                    </m:f>
                    <m:r>
                      <a:rPr lang="en-US" altLang="zh-CN" sz="1600" b="0" i="1" smtClean="0">
                        <a:latin typeface="Cambria Math" panose="02040503050406030204" pitchFamily="18" charset="0"/>
                        <a:ea typeface="微软雅黑" panose="020B0503020204020204" pitchFamily="34" charset="-122"/>
                      </a:rPr>
                      <m:t>,</m:t>
                    </m:r>
                    <m:f>
                      <m:fPr>
                        <m:ctrlPr>
                          <a:rPr lang="en-US" altLang="zh-CN" sz="1600" i="1">
                            <a:latin typeface="Cambria Math" panose="02040503050406030204" pitchFamily="18" charset="0"/>
                            <a:ea typeface="微软雅黑" panose="020B0503020204020204" pitchFamily="34" charset="-122"/>
                          </a:rPr>
                        </m:ctrlPr>
                      </m:fPr>
                      <m:num>
                        <m:r>
                          <a:rPr lang="en-US" altLang="zh-CN" sz="1600" b="0" i="1" smtClean="0">
                            <a:latin typeface="Cambria Math" panose="02040503050406030204" pitchFamily="18" charset="0"/>
                            <a:ea typeface="微软雅黑" panose="020B0503020204020204" pitchFamily="34" charset="-122"/>
                          </a:rPr>
                          <m:t>𝑧</m:t>
                        </m:r>
                      </m:num>
                      <m:den>
                        <m:r>
                          <a:rPr lang="en-US" altLang="zh-CN" sz="1600" i="1">
                            <a:latin typeface="Cambria Math" panose="02040503050406030204" pitchFamily="18" charset="0"/>
                            <a:ea typeface="微软雅黑" panose="020B0503020204020204" pitchFamily="34" charset="-122"/>
                          </a:rPr>
                          <m:t>𝑤</m:t>
                        </m:r>
                      </m:den>
                    </m:f>
                    <m:r>
                      <a:rPr lang="en-US" altLang="zh-CN" sz="1600" b="0" i="1" smtClean="0">
                        <a:latin typeface="Cambria Math" panose="02040503050406030204" pitchFamily="18" charset="0"/>
                        <a:ea typeface="微软雅黑" panose="020B0503020204020204" pitchFamily="34" charset="-122"/>
                      </a:rPr>
                      <m:t>)</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d>
                      <m:dPr>
                        <m:begChr m:val="["/>
                        <m:endChr m:val="]"/>
                        <m:ctrlPr>
                          <a:rPr lang="en-US" altLang="zh-CN" sz="1600" i="1">
                            <a:latin typeface="Cambria Math" panose="02040503050406030204" pitchFamily="18" charset="0"/>
                            <a:ea typeface="微软雅黑" panose="020B0503020204020204" pitchFamily="34" charset="-122"/>
                          </a:rPr>
                        </m:ctrlPr>
                      </m:dPr>
                      <m:e>
                        <m:eqArr>
                          <m:eqArrPr>
                            <m:ctrlPr>
                              <a:rPr lang="en-US" altLang="zh-CN" sz="1600" b="0" i="1" smtClean="0">
                                <a:latin typeface="Cambria Math" panose="02040503050406030204" pitchFamily="18" charset="0"/>
                                <a:ea typeface="微软雅黑" panose="020B0503020204020204" pitchFamily="34" charset="-122"/>
                              </a:rPr>
                            </m:ctrlPr>
                          </m:eqArrPr>
                          <m:e>
                            <m:r>
                              <a:rPr lang="en-US" altLang="zh-CN" sz="1600" b="0" i="1" smtClean="0">
                                <a:latin typeface="Cambria Math" panose="02040503050406030204" pitchFamily="18" charset="0"/>
                                <a:ea typeface="微软雅黑" panose="020B0503020204020204" pitchFamily="34" charset="-122"/>
                              </a:rPr>
                              <m:t>𝑢</m:t>
                            </m:r>
                          </m:e>
                          <m:e>
                            <m:r>
                              <a:rPr lang="en-US" altLang="zh-CN" sz="1600" b="0" i="1" smtClean="0">
                                <a:latin typeface="Cambria Math" panose="02040503050406030204" pitchFamily="18" charset="0"/>
                                <a:ea typeface="微软雅黑" panose="020B0503020204020204" pitchFamily="34" charset="-122"/>
                              </a:rPr>
                              <m:t>𝑣</m:t>
                            </m:r>
                          </m:e>
                          <m:e>
                            <m:r>
                              <a:rPr lang="en-US" altLang="zh-CN" sz="1600" b="0" i="1" smtClean="0">
                                <a:latin typeface="Cambria Math" panose="02040503050406030204" pitchFamily="18" charset="0"/>
                                <a:ea typeface="微软雅黑" panose="020B0503020204020204" pitchFamily="34" charset="-122"/>
                              </a:rPr>
                              <m:t>𝑤</m:t>
                            </m:r>
                          </m:e>
                        </m:eqArr>
                      </m:e>
                    </m:d>
                    <m:r>
                      <a:rPr lang="en-US" altLang="zh-CN" sz="1600" i="1">
                        <a:latin typeface="Cambria Math" panose="02040503050406030204" pitchFamily="18" charset="0"/>
                        <a:ea typeface="微软雅黑" panose="020B0503020204020204" pitchFamily="34" charset="-122"/>
                      </a:rPr>
                      <m:t>=(</m:t>
                    </m:r>
                    <m:f>
                      <m:fPr>
                        <m:ctrlPr>
                          <a:rPr lang="en-US" altLang="zh-CN" sz="1600" i="1">
                            <a:latin typeface="Cambria Math" panose="02040503050406030204" pitchFamily="18" charset="0"/>
                            <a:ea typeface="微软雅黑" panose="020B0503020204020204" pitchFamily="34" charset="-122"/>
                          </a:rPr>
                        </m:ctrlPr>
                      </m:fPr>
                      <m:num>
                        <m:r>
                          <a:rPr lang="en-US" altLang="zh-CN" sz="1600" b="0" i="1" smtClean="0">
                            <a:latin typeface="Cambria Math" panose="02040503050406030204" pitchFamily="18" charset="0"/>
                            <a:ea typeface="微软雅黑" panose="020B0503020204020204" pitchFamily="34" charset="-122"/>
                          </a:rPr>
                          <m:t>𝑢</m:t>
                        </m:r>
                      </m:num>
                      <m:den>
                        <m:r>
                          <a:rPr lang="en-US" altLang="zh-CN" sz="1600" i="1">
                            <a:latin typeface="Cambria Math" panose="02040503050406030204" pitchFamily="18" charset="0"/>
                            <a:ea typeface="微软雅黑" panose="020B0503020204020204" pitchFamily="34" charset="-122"/>
                          </a:rPr>
                          <m:t>𝑤</m:t>
                        </m:r>
                      </m:den>
                    </m:f>
                    <m:r>
                      <a:rPr lang="en-US" altLang="zh-CN" sz="1600" i="1">
                        <a:latin typeface="Cambria Math" panose="02040503050406030204" pitchFamily="18" charset="0"/>
                        <a:ea typeface="微软雅黑" panose="020B0503020204020204" pitchFamily="34" charset="-122"/>
                      </a:rPr>
                      <m:t>,</m:t>
                    </m:r>
                    <m:f>
                      <m:fPr>
                        <m:ctrlPr>
                          <a:rPr lang="en-US" altLang="zh-CN" sz="1600" i="1">
                            <a:latin typeface="Cambria Math" panose="02040503050406030204" pitchFamily="18" charset="0"/>
                            <a:ea typeface="微软雅黑" panose="020B0503020204020204" pitchFamily="34" charset="-122"/>
                          </a:rPr>
                        </m:ctrlPr>
                      </m:fPr>
                      <m:num>
                        <m:r>
                          <a:rPr lang="en-US" altLang="zh-CN" sz="1600" b="0" i="1" smtClean="0">
                            <a:latin typeface="Cambria Math" panose="02040503050406030204" pitchFamily="18" charset="0"/>
                            <a:ea typeface="微软雅黑" panose="020B0503020204020204" pitchFamily="34" charset="-122"/>
                          </a:rPr>
                          <m:t>𝑣</m:t>
                        </m:r>
                      </m:num>
                      <m:den>
                        <m:r>
                          <a:rPr lang="en-US" altLang="zh-CN" sz="1600" i="1">
                            <a:latin typeface="Cambria Math" panose="02040503050406030204" pitchFamily="18" charset="0"/>
                            <a:ea typeface="微软雅黑" panose="020B0503020204020204" pitchFamily="34" charset="-122"/>
                          </a:rPr>
                          <m:t>𝑤</m:t>
                        </m:r>
                      </m:den>
                    </m:f>
                    <m:r>
                      <a:rPr lang="en-US" altLang="zh-CN" sz="1600" i="1">
                        <a:latin typeface="Cambria Math" panose="02040503050406030204" pitchFamily="18" charset="0"/>
                        <a:ea typeface="微软雅黑" panose="020B0503020204020204" pitchFamily="34" charset="-122"/>
                      </a:rPr>
                      <m:t>)</m:t>
                    </m:r>
                  </m:oMath>
                </a14:m>
                <a:r>
                  <a:rPr lang="zh-CN" altLang="en-US" sz="1600" dirty="0">
                    <a:ea typeface="微软雅黑" panose="020B0503020204020204" pitchFamily="34" charset="-122"/>
                  </a:rPr>
                  <a:t>，其中</a:t>
                </a:r>
                <a14:m>
                  <m:oMath xmlns:m="http://schemas.openxmlformats.org/officeDocument/2006/math">
                    <m:r>
                      <a:rPr lang="en-US" altLang="zh-CN" sz="1600" b="1" i="1" dirty="0" smtClean="0">
                        <a:solidFill>
                          <a:srgbClr val="00B050"/>
                        </a:solidFill>
                        <a:latin typeface="Cambria Math" panose="02040503050406030204" pitchFamily="18" charset="0"/>
                        <a:ea typeface="微软雅黑" panose="020B0503020204020204" pitchFamily="34" charset="-122"/>
                      </a:rPr>
                      <m:t>𝒘</m:t>
                    </m:r>
                  </m:oMath>
                </a14:m>
                <a:r>
                  <a:rPr lang="zh-CN" altLang="en-US" sz="1600" dirty="0">
                    <a:ea typeface="微软雅黑" panose="020B0503020204020204" pitchFamily="34" charset="-122"/>
                  </a:rPr>
                  <a:t>是</a:t>
                </a:r>
                <a:r>
                  <a:rPr lang="zh-CN" altLang="en-CN" sz="1600" b="1" dirty="0">
                    <a:solidFill>
                      <a:srgbClr val="00B050"/>
                    </a:solidFill>
                    <a:ea typeface="微软雅黑" panose="020B0503020204020204" pitchFamily="34" charset="-122"/>
                  </a:rPr>
                  <a:t>齐次项</a:t>
                </a:r>
                <a:r>
                  <a:rPr lang="zh-CN" altLang="en-US" sz="1600" b="1" dirty="0">
                    <a:solidFill>
                      <a:srgbClr val="00B050"/>
                    </a:solidFill>
                    <a:ea typeface="微软雅黑" panose="020B0503020204020204" pitchFamily="34" charset="-122"/>
                  </a:rPr>
                  <a:t>参数</a:t>
                </a:r>
                <a:r>
                  <a:rPr lang="zh-CN" altLang="en-US" sz="1600" dirty="0">
                    <a:ea typeface="微软雅黑" panose="020B0503020204020204" pitchFamily="34" charset="-122"/>
                  </a:rPr>
                  <a:t>。</a:t>
                </a:r>
              </a:p>
            </p:txBody>
          </p:sp>
        </mc:Choice>
        <mc:Fallback xmlns="">
          <p:sp>
            <p:nvSpPr>
              <p:cNvPr id="97" name="文本框 96">
                <a:extLst>
                  <a:ext uri="{FF2B5EF4-FFF2-40B4-BE49-F238E27FC236}">
                    <a16:creationId xmlns:a16="http://schemas.microsoft.com/office/drawing/2014/main" id="{E06D4A32-25F3-40ED-B806-D356D2D5882A}"/>
                  </a:ext>
                </a:extLst>
              </p:cNvPr>
              <p:cNvSpPr txBox="1">
                <a:spLocks noRot="1" noChangeAspect="1" noMove="1" noResize="1" noEditPoints="1" noAdjustHandles="1" noChangeArrowheads="1" noChangeShapeType="1" noTextEdit="1"/>
              </p:cNvSpPr>
              <p:nvPr/>
            </p:nvSpPr>
            <p:spPr>
              <a:xfrm>
                <a:off x="1479674" y="3093426"/>
                <a:ext cx="7483986" cy="1814215"/>
              </a:xfrm>
              <a:prstGeom prst="rect">
                <a:avLst/>
              </a:prstGeom>
              <a:blipFill>
                <a:blip r:embed="rId7"/>
                <a:stretch>
                  <a:fillRect l="-17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56596874-3929-4DCA-9CC1-1FEE8855A75B}"/>
                  </a:ext>
                </a:extLst>
              </p:cNvPr>
              <p:cNvSpPr txBox="1"/>
              <p:nvPr/>
            </p:nvSpPr>
            <p:spPr>
              <a:xfrm>
                <a:off x="1400019" y="2689962"/>
                <a:ext cx="4663440"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为便于</a:t>
                </a:r>
                <a14:m>
                  <m:oMath xmlns:m="http://schemas.openxmlformats.org/officeDocument/2006/math">
                    <m:sSup>
                      <m:sSupPr>
                        <m:ctrlPr>
                          <a:rPr lang="en-US" altLang="zh-CN" sz="1600" i="1" dirty="0">
                            <a:latin typeface="Cambria Math" panose="02040503050406030204" pitchFamily="18" charset="0"/>
                            <a:ea typeface="微软雅黑" panose="020B0503020204020204" pitchFamily="34" charset="-122"/>
                          </a:rPr>
                        </m:ctrlPr>
                      </m:sSupPr>
                      <m:e>
                        <m:r>
                          <a:rPr lang="en-US" altLang="zh-CN" sz="1600" i="1" dirty="0">
                            <a:latin typeface="Cambria Math" panose="02040503050406030204" pitchFamily="18" charset="0"/>
                            <a:ea typeface="微软雅黑" panose="020B0503020204020204" pitchFamily="34" charset="-122"/>
                          </a:rPr>
                          <m:t>𝑃</m:t>
                        </m:r>
                      </m:e>
                      <m:sup>
                        <m:r>
                          <a:rPr lang="en-US" altLang="zh-CN" sz="1600" i="1" dirty="0">
                            <a:latin typeface="Cambria Math" panose="02040503050406030204" pitchFamily="18" charset="0"/>
                            <a:ea typeface="微软雅黑" panose="020B0503020204020204" pitchFamily="34" charset="-122"/>
                          </a:rPr>
                          <m:t>∗</m:t>
                        </m:r>
                      </m:sup>
                    </m:sSup>
                  </m:oMath>
                </a14:m>
                <a:r>
                  <a:rPr lang="zh-CN" altLang="en-US" sz="1600" dirty="0">
                    <a:latin typeface="微软雅黑" panose="020B0503020204020204" pitchFamily="34" charset="-122"/>
                    <a:ea typeface="微软雅黑" panose="020B0503020204020204" pitchFamily="34" charset="-122"/>
                  </a:rPr>
                  <a:t>相关的矩阵计算，引入</a:t>
                </a:r>
                <a:r>
                  <a:rPr lang="zh-CN" altLang="en-US" sz="1600" b="1" dirty="0">
                    <a:solidFill>
                      <a:srgbClr val="00B050"/>
                    </a:solidFill>
                    <a:latin typeface="微软雅黑" panose="020B0503020204020204" pitchFamily="34" charset="-122"/>
                    <a:ea typeface="微软雅黑" panose="020B0503020204020204" pitchFamily="34" charset="-122"/>
                  </a:rPr>
                  <a:t>齐次坐标</a:t>
                </a:r>
                <a:r>
                  <a:rPr lang="zh-CN" altLang="en-US" sz="1600" b="1" dirty="0">
                    <a:latin typeface="微软雅黑" panose="020B0503020204020204" pitchFamily="34" charset="-122"/>
                    <a:ea typeface="微软雅黑" panose="020B0503020204020204" pitchFamily="34" charset="-122"/>
                  </a:rPr>
                  <a:t>：</a:t>
                </a:r>
              </a:p>
            </p:txBody>
          </p:sp>
        </mc:Choice>
        <mc:Fallback xmlns="">
          <p:sp>
            <p:nvSpPr>
              <p:cNvPr id="98" name="文本框 97">
                <a:extLst>
                  <a:ext uri="{FF2B5EF4-FFF2-40B4-BE49-F238E27FC236}">
                    <a16:creationId xmlns:a16="http://schemas.microsoft.com/office/drawing/2014/main" id="{56596874-3929-4DCA-9CC1-1FEE8855A75B}"/>
                  </a:ext>
                </a:extLst>
              </p:cNvPr>
              <p:cNvSpPr txBox="1">
                <a:spLocks noRot="1" noChangeAspect="1" noMove="1" noResize="1" noEditPoints="1" noAdjustHandles="1" noChangeArrowheads="1" noChangeShapeType="1" noTextEdit="1"/>
              </p:cNvSpPr>
              <p:nvPr/>
            </p:nvSpPr>
            <p:spPr>
              <a:xfrm>
                <a:off x="1400019" y="2689962"/>
                <a:ext cx="4663440" cy="338554"/>
              </a:xfrm>
              <a:prstGeom prst="rect">
                <a:avLst/>
              </a:prstGeom>
              <a:blipFill>
                <a:blip r:embed="rId8"/>
                <a:stretch>
                  <a:fillRect l="-784"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01927B7E-0D06-4380-8FD2-2F6D56DE901C}"/>
                  </a:ext>
                </a:extLst>
              </p:cNvPr>
              <p:cNvSpPr txBox="1"/>
              <p:nvPr/>
            </p:nvSpPr>
            <p:spPr>
              <a:xfrm>
                <a:off x="1400019" y="6288702"/>
                <a:ext cx="8354592" cy="338554"/>
              </a:xfrm>
              <a:prstGeom prst="rect">
                <a:avLst/>
              </a:prstGeom>
              <a:noFill/>
            </p:spPr>
            <p:txBody>
              <a:bodyPr wrap="square">
                <a:spAutoFit/>
              </a:bodyPr>
              <a:lstStyle/>
              <a:p>
                <a:pPr algn="just"/>
                <a:r>
                  <a:rPr lang="zh-CN" altLang="en-US" sz="16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1600" b="1" i="1" smtClean="0">
                        <a:solidFill>
                          <a:srgbClr val="00B050"/>
                        </a:solidFill>
                        <a:latin typeface="Cambria Math" panose="02040503050406030204" pitchFamily="18" charset="0"/>
                        <a:ea typeface="微软雅黑" panose="020B0503020204020204" pitchFamily="34" charset="-122"/>
                      </a:rPr>
                      <m:t>𝑲</m:t>
                    </m:r>
                  </m:oMath>
                </a14:m>
                <a:r>
                  <a:rPr lang="zh-CN" altLang="en-US" sz="1600" b="1" dirty="0">
                    <a:solidFill>
                      <a:srgbClr val="00B050"/>
                    </a:solidFill>
                    <a:latin typeface="微软雅黑" panose="020B0503020204020204" pitchFamily="34" charset="-122"/>
                    <a:ea typeface="微软雅黑" panose="020B0503020204020204" pitchFamily="34" charset="-122"/>
                  </a:rPr>
                  <a:t>称为相机的内参矩阵</a:t>
                </a:r>
                <a:endParaRPr lang="zh-CN" altLang="en-US" sz="1600" b="1" dirty="0">
                  <a:latin typeface="微软雅黑" panose="020B0503020204020204" pitchFamily="34" charset="-122"/>
                  <a:ea typeface="微软雅黑" panose="020B0503020204020204" pitchFamily="34" charset="-122"/>
                </a:endParaRPr>
              </a:p>
            </p:txBody>
          </p:sp>
        </mc:Choice>
        <mc:Fallback xmlns="">
          <p:sp>
            <p:nvSpPr>
              <p:cNvPr id="99" name="文本框 98">
                <a:extLst>
                  <a:ext uri="{FF2B5EF4-FFF2-40B4-BE49-F238E27FC236}">
                    <a16:creationId xmlns:a16="http://schemas.microsoft.com/office/drawing/2014/main" id="{01927B7E-0D06-4380-8FD2-2F6D56DE901C}"/>
                  </a:ext>
                </a:extLst>
              </p:cNvPr>
              <p:cNvSpPr txBox="1">
                <a:spLocks noRot="1" noChangeAspect="1" noMove="1" noResize="1" noEditPoints="1" noAdjustHandles="1" noChangeArrowheads="1" noChangeShapeType="1" noTextEdit="1"/>
              </p:cNvSpPr>
              <p:nvPr/>
            </p:nvSpPr>
            <p:spPr>
              <a:xfrm>
                <a:off x="1400019" y="6288702"/>
                <a:ext cx="8354592" cy="338554"/>
              </a:xfrm>
              <a:prstGeom prst="rect">
                <a:avLst/>
              </a:prstGeom>
              <a:blipFill>
                <a:blip r:embed="rId9"/>
                <a:stretch>
                  <a:fillRect l="-438" t="-5455" b="-23636"/>
                </a:stretch>
              </a:blipFill>
            </p:spPr>
            <p:txBody>
              <a:bodyPr/>
              <a:lstStyle/>
              <a:p>
                <a:r>
                  <a:rPr lang="en-US">
                    <a:noFill/>
                  </a:rPr>
                  <a:t> </a:t>
                </a:r>
              </a:p>
            </p:txBody>
          </p:sp>
        </mc:Fallback>
      </mc:AlternateContent>
      <p:sp>
        <p:nvSpPr>
          <p:cNvPr id="12" name="矩形: 圆角 11">
            <a:extLst>
              <a:ext uri="{FF2B5EF4-FFF2-40B4-BE49-F238E27FC236}">
                <a16:creationId xmlns:a16="http://schemas.microsoft.com/office/drawing/2014/main" id="{3926676A-C0B9-497D-B3F7-57151B3583A4}"/>
              </a:ext>
            </a:extLst>
          </p:cNvPr>
          <p:cNvSpPr/>
          <p:nvPr/>
        </p:nvSpPr>
        <p:spPr>
          <a:xfrm>
            <a:off x="1066800" y="1596446"/>
            <a:ext cx="10068560" cy="5125030"/>
          </a:xfrm>
          <a:prstGeom prst="roundRect">
            <a:avLst>
              <a:gd name="adj" fmla="val 5942"/>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1A79B33-D27A-4210-A349-4FE23AEEF4AC}"/>
              </a:ext>
            </a:extLst>
          </p:cNvPr>
          <p:cNvSpPr txBox="1"/>
          <p:nvPr/>
        </p:nvSpPr>
        <p:spPr>
          <a:xfrm>
            <a:off x="1139948" y="1598779"/>
            <a:ext cx="4956052" cy="400110"/>
          </a:xfrm>
          <a:prstGeom prst="rect">
            <a:avLst/>
          </a:prstGeom>
          <a:noFill/>
        </p:spPr>
        <p:txBody>
          <a:bodyPr wrap="square">
            <a:spAutoFit/>
          </a:bodyPr>
          <a:lstStyle/>
          <a:p>
            <a:r>
              <a:rPr lang="en-US" altLang="zh-CN" sz="2000" b="1"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b="1" dirty="0">
                <a:solidFill>
                  <a:srgbClr val="9A0001"/>
                </a:solidFill>
                <a:latin typeface="Times New Roman" panose="02020603050405020304" pitchFamily="18" charset="0"/>
                <a:ea typeface="微软雅黑" panose="020B0503020204020204" pitchFamily="34" charset="-122"/>
                <a:cs typeface="Times New Roman" panose="02020603050405020304" pitchFamily="18" charset="0"/>
              </a:rPr>
              <a:t>成像过程的矩阵表示</a:t>
            </a:r>
            <a:endParaRPr lang="zh-CN" altLang="en-US" sz="2000" b="1" dirty="0">
              <a:solidFill>
                <a:srgbClr val="9A0001"/>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F4EE1B8-CD40-49EE-A4F0-68948B8CFBEB}"/>
                  </a:ext>
                </a:extLst>
              </p:cNvPr>
              <p:cNvSpPr txBox="1"/>
              <p:nvPr/>
            </p:nvSpPr>
            <p:spPr>
              <a:xfrm>
                <a:off x="7331214" y="5295449"/>
                <a:ext cx="3391892" cy="8492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rPr>
                          </m:ctrlPr>
                        </m:sSupPr>
                        <m:e>
                          <m:r>
                            <a:rPr lang="en-US" altLang="zh-CN" sz="1600" i="1">
                              <a:latin typeface="Cambria Math" panose="02040503050406030204" pitchFamily="18" charset="0"/>
                            </a:rPr>
                            <m:t>𝑃</m:t>
                          </m:r>
                        </m:e>
                        <m:sup>
                          <m:r>
                            <a:rPr lang="zh-CN" altLang="en-US" sz="1600" b="0" i="1">
                              <a:latin typeface="Cambria Math" panose="02040503050406030204" pitchFamily="18" charset="0"/>
                            </a:rPr>
                            <m:t>∗</m:t>
                          </m:r>
                        </m:sup>
                      </m:sSup>
                      <m:r>
                        <a:rPr lang="en-US" altLang="zh-CN" sz="1600" i="1" smtClean="0">
                          <a:latin typeface="Cambria Math" panose="02040503050406030204" pitchFamily="18" charset="0"/>
                        </a:rPr>
                        <m:t>=</m:t>
                      </m:r>
                      <m:d>
                        <m:dPr>
                          <m:begChr m:val="["/>
                          <m:endChr m:val="]"/>
                          <m:ctrlPr>
                            <a:rPr lang="en-US" altLang="zh-CN" sz="1600" i="1" smtClean="0">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smtClean="0">
                                  <a:latin typeface="Cambria Math" panose="02040503050406030204" pitchFamily="18" charset="0"/>
                                </a:rPr>
                                <m:t>𝑢</m:t>
                              </m:r>
                              <m:r>
                                <a:rPr lang="en-US" altLang="zh-CN" sz="1600" b="0" i="1" smtClean="0">
                                  <a:latin typeface="Cambria Math" panose="02040503050406030204" pitchFamily="18" charset="0"/>
                                </a:rPr>
                                <m:t>′</m:t>
                              </m:r>
                            </m:e>
                            <m:e>
                              <m:r>
                                <a:rPr lang="en-US" altLang="zh-CN" sz="1600" i="1" smtClean="0">
                                  <a:latin typeface="Cambria Math" panose="02040503050406030204" pitchFamily="18" charset="0"/>
                                </a:rPr>
                                <m:t>𝑣</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ea typeface="微软雅黑" panose="020B0503020204020204" pitchFamily="34" charset="-122"/>
                                </a:rPr>
                                <m:t>𝑤</m:t>
                              </m:r>
                              <m:r>
                                <a:rPr lang="en-US" altLang="zh-CN" sz="1600" b="0" i="1" smtClean="0">
                                  <a:latin typeface="Cambria Math" panose="02040503050406030204" pitchFamily="18" charset="0"/>
                                  <a:ea typeface="微软雅黑" panose="020B0503020204020204" pitchFamily="34" charset="-122"/>
                                </a:rPr>
                                <m:t>′</m:t>
                              </m:r>
                            </m:e>
                          </m:eqArr>
                        </m:e>
                      </m:d>
                      <m:r>
                        <a:rPr lang="en-US" altLang="zh-CN" sz="1600" b="0" i="1" smtClean="0">
                          <a:latin typeface="Cambria Math" panose="02040503050406030204" pitchFamily="18" charset="0"/>
                        </a:rPr>
                        <m:t>=</m:t>
                      </m:r>
                      <m:d>
                        <m:dPr>
                          <m:begChr m:val="["/>
                          <m:endChr m:val="]"/>
                          <m:ctrlPr>
                            <a:rPr lang="en-US" altLang="zh-CN" sz="1600" i="1" smtClean="0">
                              <a:latin typeface="Cambria Math" panose="02040503050406030204" pitchFamily="18" charset="0"/>
                            </a:rPr>
                          </m:ctrlPr>
                        </m:dPr>
                        <m:e>
                          <m:m>
                            <m:mPr>
                              <m:mcs>
                                <m:mc>
                                  <m:mcPr>
                                    <m:count m:val="3"/>
                                    <m:mcJc m:val="center"/>
                                  </m:mcPr>
                                </m:mc>
                              </m:mcs>
                              <m:ctrlPr>
                                <a:rPr lang="en-US" altLang="zh-CN" sz="1600" i="1" smtClean="0">
                                  <a:latin typeface="Cambria Math" panose="02040503050406030204" pitchFamily="18" charset="0"/>
                                </a:rPr>
                              </m:ctrlPr>
                            </m:mPr>
                            <m:mr>
                              <m:e>
                                <m:r>
                                  <m:rPr>
                                    <m:brk m:alnAt="7"/>
                                  </m:rPr>
                                  <a:rPr lang="en-US" altLang="zh-CN" sz="1600" b="0" i="1" smtClean="0">
                                    <a:latin typeface="Cambria Math" panose="02040503050406030204" pitchFamily="18" charset="0"/>
                                  </a:rPr>
                                  <m:t>𝑓</m:t>
                                </m:r>
                              </m:e>
                              <m:e>
                                <m:r>
                                  <a:rPr lang="en-US" altLang="zh-CN" sz="1600" b="0" i="1" smtClean="0">
                                    <a:latin typeface="Cambria Math" panose="02040503050406030204" pitchFamily="18" charset="0"/>
                                  </a:rPr>
                                  <m:t>0</m:t>
                                </m:r>
                              </m:e>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𝑐</m:t>
                                    </m:r>
                                  </m:e>
                                  <m:sub>
                                    <m:r>
                                      <a:rPr lang="en-US" altLang="zh-CN" sz="1600" i="1">
                                        <a:latin typeface="Cambria Math" panose="02040503050406030204" pitchFamily="18" charset="0"/>
                                        <a:ea typeface="微软雅黑" panose="020B0503020204020204" pitchFamily="34" charset="-122"/>
                                      </a:rPr>
                                      <m:t>𝑥</m:t>
                                    </m:r>
                                  </m:sub>
                                </m:sSub>
                              </m:e>
                            </m:mr>
                            <m:mr>
                              <m:e>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𝑓</m:t>
                                </m:r>
                              </m:e>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𝑐</m:t>
                                    </m:r>
                                  </m:e>
                                  <m:sub>
                                    <m:r>
                                      <a:rPr lang="en-US" altLang="zh-CN" sz="1600" b="0" i="1" smtClean="0">
                                        <a:latin typeface="Cambria Math" panose="02040503050406030204" pitchFamily="18" charset="0"/>
                                        <a:ea typeface="微软雅黑" panose="020B0503020204020204" pitchFamily="34" charset="-122"/>
                                      </a:rPr>
                                      <m:t>𝑦</m:t>
                                    </m:r>
                                  </m:sub>
                                </m:sSub>
                              </m:e>
                            </m:mr>
                            <m:mr>
                              <m:e>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1</m:t>
                                </m:r>
                              </m:e>
                            </m:mr>
                          </m:m>
                          <m:r>
                            <a:rPr lang="en-US" altLang="zh-CN" sz="1600" b="0" i="1" smtClean="0">
                              <a:latin typeface="Cambria Math" panose="02040503050406030204" pitchFamily="18" charset="0"/>
                            </a:rPr>
                            <m:t>    </m:t>
                          </m:r>
                          <m:eqArr>
                            <m:eqArrPr>
                              <m:ctrlPr>
                                <a:rPr lang="en-US" altLang="zh-CN" sz="1600" i="1">
                                  <a:latin typeface="Cambria Math" panose="02040503050406030204" pitchFamily="18" charset="0"/>
                                </a:rPr>
                              </m:ctrlPr>
                            </m:eqArrPr>
                            <m:e>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0</m:t>
                              </m:r>
                            </m:e>
                          </m:eqArr>
                        </m:e>
                      </m:d>
                      <m:d>
                        <m:dPr>
                          <m:begChr m:val="["/>
                          <m:endChr m:val="]"/>
                          <m:ctrlPr>
                            <a:rPr lang="en-US" altLang="zh-CN" sz="160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𝑥</m:t>
                              </m:r>
                            </m:e>
                            <m:e>
                              <m:r>
                                <a:rPr lang="en-US" altLang="zh-CN" sz="1600" b="0" i="1" smtClean="0">
                                  <a:latin typeface="Cambria Math" panose="02040503050406030204" pitchFamily="18" charset="0"/>
                                </a:rPr>
                                <m:t>𝑦</m:t>
                              </m:r>
                            </m:e>
                            <m:e>
                              <m:r>
                                <a:rPr lang="en-US" altLang="zh-CN" sz="1600" b="0" i="1" smtClean="0">
                                  <a:latin typeface="Cambria Math" panose="02040503050406030204" pitchFamily="18" charset="0"/>
                                </a:rPr>
                                <m:t>𝑧</m:t>
                              </m:r>
                            </m:e>
                            <m:e>
                              <m:r>
                                <a:rPr lang="en-US" altLang="zh-CN" sz="1600" b="0" i="1" smtClean="0">
                                  <a:latin typeface="Cambria Math" panose="02040503050406030204" pitchFamily="18" charset="0"/>
                                </a:rPr>
                                <m:t>1</m:t>
                              </m:r>
                            </m:e>
                          </m:eqAr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𝐾𝑃</m:t>
                      </m:r>
                    </m:oMath>
                  </m:oMathPara>
                </a14:m>
                <a:endParaRPr lang="zh-CN" altLang="en-US" sz="1600" i="1" dirty="0"/>
              </a:p>
            </p:txBody>
          </p:sp>
        </mc:Choice>
        <mc:Fallback xmlns="">
          <p:sp>
            <p:nvSpPr>
              <p:cNvPr id="3" name="文本框 2">
                <a:extLst>
                  <a:ext uri="{FF2B5EF4-FFF2-40B4-BE49-F238E27FC236}">
                    <a16:creationId xmlns:a16="http://schemas.microsoft.com/office/drawing/2014/main" id="{3F4EE1B8-CD40-49EE-A4F0-68948B8CFBEB}"/>
                  </a:ext>
                </a:extLst>
              </p:cNvPr>
              <p:cNvSpPr txBox="1">
                <a:spLocks noRot="1" noChangeAspect="1" noMove="1" noResize="1" noEditPoints="1" noAdjustHandles="1" noChangeArrowheads="1" noChangeShapeType="1" noTextEdit="1"/>
              </p:cNvSpPr>
              <p:nvPr/>
            </p:nvSpPr>
            <p:spPr>
              <a:xfrm>
                <a:off x="7331214" y="5295449"/>
                <a:ext cx="3391892" cy="907108"/>
              </a:xfrm>
              <a:prstGeom prst="rect">
                <a:avLst/>
              </a:prstGeom>
              <a:blipFill>
                <a:blip r:embed="rId10"/>
                <a:stretch>
                  <a:fillRect/>
                </a:stretch>
              </a:blipFill>
            </p:spPr>
            <p:txBody>
              <a:bodyPr/>
              <a:lstStyle/>
              <a:p>
                <a:r>
                  <a:rPr lang="en-US">
                    <a:noFill/>
                  </a:rPr>
                  <a:t> </a:t>
                </a:r>
              </a:p>
            </p:txBody>
          </p:sp>
        </mc:Fallback>
      </mc:AlternateContent>
      <p:sp>
        <p:nvSpPr>
          <p:cNvPr id="5" name="箭头: 右 4">
            <a:extLst>
              <a:ext uri="{FF2B5EF4-FFF2-40B4-BE49-F238E27FC236}">
                <a16:creationId xmlns:a16="http://schemas.microsoft.com/office/drawing/2014/main" id="{3A01FA0A-3188-F155-7D38-825C16B0AE07}"/>
              </a:ext>
            </a:extLst>
          </p:cNvPr>
          <p:cNvSpPr/>
          <p:nvPr/>
        </p:nvSpPr>
        <p:spPr>
          <a:xfrm>
            <a:off x="6830115" y="5660499"/>
            <a:ext cx="288036" cy="22925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4010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a:solidFill>
                  <a:srgbClr val="9A0001"/>
                </a:solidFill>
              </a:rPr>
              <a:t>摄像机几何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25</a:t>
            </a:fld>
            <a:endParaRPr lang="zh-CN" dirty="0"/>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a:xfrm>
            <a:off x="794455" y="1047362"/>
            <a:ext cx="10688483" cy="5314937"/>
          </a:xfrm>
        </p:spPr>
        <p:txBody>
          <a:bodyPr>
            <a:normAutofit/>
          </a:bodyPr>
          <a:lstStyle/>
          <a:p>
            <a:pPr marL="0" indent="0" algn="ctr">
              <a:buNone/>
            </a:pPr>
            <a:r>
              <a:rPr lang="zh-CN" altLang="en-US" b="1" dirty="0">
                <a:solidFill>
                  <a:srgbClr val="9A0001"/>
                </a:solidFill>
              </a:rPr>
              <a:t>成像过程</a:t>
            </a:r>
          </a:p>
        </p:txBody>
      </p:sp>
      <p:sp>
        <p:nvSpPr>
          <p:cNvPr id="130" name="文本框 129">
            <a:extLst>
              <a:ext uri="{FF2B5EF4-FFF2-40B4-BE49-F238E27FC236}">
                <a16:creationId xmlns:a16="http://schemas.microsoft.com/office/drawing/2014/main" id="{FC64C5F3-62BB-482F-B147-889F8146A5D5}"/>
              </a:ext>
            </a:extLst>
          </p:cNvPr>
          <p:cNvSpPr txBox="1"/>
          <p:nvPr/>
        </p:nvSpPr>
        <p:spPr>
          <a:xfrm>
            <a:off x="3076265" y="3011433"/>
            <a:ext cx="1205166" cy="646331"/>
          </a:xfrm>
          <a:prstGeom prst="rect">
            <a:avLst/>
          </a:prstGeom>
          <a:noFill/>
        </p:spPr>
        <p:txBody>
          <a:bodyPr wrap="square">
            <a:spAutoFit/>
          </a:bodyPr>
          <a:lstStyle/>
          <a:p>
            <a:pPr algn="ctr"/>
            <a:r>
              <a:rPr lang="zh-CN" altLang="en-US" sz="1200">
                <a:solidFill>
                  <a:schemeClr val="bg1">
                    <a:lumMod val="50000"/>
                  </a:schemeClr>
                </a:solidFill>
                <a:latin typeface="微软雅黑" panose="020B0503020204020204" pitchFamily="34" charset="-122"/>
                <a:ea typeface="微软雅黑" panose="020B0503020204020204" pitchFamily="34" charset="-122"/>
              </a:rPr>
              <a:t>世界坐标系到相机坐标系的映射</a:t>
            </a:r>
          </a:p>
        </p:txBody>
      </p:sp>
      <p:sp>
        <p:nvSpPr>
          <p:cNvPr id="131" name="文本框 130">
            <a:extLst>
              <a:ext uri="{FF2B5EF4-FFF2-40B4-BE49-F238E27FC236}">
                <a16:creationId xmlns:a16="http://schemas.microsoft.com/office/drawing/2014/main" id="{728A7312-62AD-462F-859B-B8042A921F70}"/>
              </a:ext>
            </a:extLst>
          </p:cNvPr>
          <p:cNvSpPr txBox="1"/>
          <p:nvPr/>
        </p:nvSpPr>
        <p:spPr>
          <a:xfrm>
            <a:off x="5531872" y="3245085"/>
            <a:ext cx="1083766" cy="276999"/>
          </a:xfrm>
          <a:prstGeom prst="rect">
            <a:avLst/>
          </a:prstGeom>
          <a:noFill/>
        </p:spPr>
        <p:txBody>
          <a:bodyPr wrap="square">
            <a:spAutoFit/>
          </a:bodyPr>
          <a:lstStyle>
            <a:defPPr>
              <a:defRPr lang="zh-CN"/>
            </a:defPPr>
            <a:lvl1pPr algn="ct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小孔成像</a:t>
            </a:r>
          </a:p>
        </p:txBody>
      </p:sp>
      <p:sp>
        <p:nvSpPr>
          <p:cNvPr id="132" name="文本框 131">
            <a:extLst>
              <a:ext uri="{FF2B5EF4-FFF2-40B4-BE49-F238E27FC236}">
                <a16:creationId xmlns:a16="http://schemas.microsoft.com/office/drawing/2014/main" id="{7CAAAE40-E89E-4629-BE10-A536DE5E74CD}"/>
              </a:ext>
            </a:extLst>
          </p:cNvPr>
          <p:cNvSpPr txBox="1"/>
          <p:nvPr/>
        </p:nvSpPr>
        <p:spPr>
          <a:xfrm>
            <a:off x="7758940" y="3134322"/>
            <a:ext cx="1013733" cy="461665"/>
          </a:xfrm>
          <a:prstGeom prst="rect">
            <a:avLst/>
          </a:prstGeom>
          <a:noFill/>
        </p:spPr>
        <p:txBody>
          <a:bodyPr wrap="square">
            <a:spAutoFit/>
          </a:bodyPr>
          <a:lstStyle>
            <a:defPPr>
              <a:defRPr lang="zh-CN"/>
            </a:defPPr>
            <a:lvl1pPr algn="ctr">
              <a:defRPr sz="12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a:t>成像平面转化成图像</a:t>
            </a:r>
          </a:p>
        </p:txBody>
      </p:sp>
      <p:cxnSp>
        <p:nvCxnSpPr>
          <p:cNvPr id="148" name="连接符: 肘形 147">
            <a:extLst>
              <a:ext uri="{FF2B5EF4-FFF2-40B4-BE49-F238E27FC236}">
                <a16:creationId xmlns:a16="http://schemas.microsoft.com/office/drawing/2014/main" id="{D2779777-883C-4E63-BC0F-459F1B99EA74}"/>
              </a:ext>
            </a:extLst>
          </p:cNvPr>
          <p:cNvCxnSpPr>
            <a:cxnSpLocks/>
          </p:cNvCxnSpPr>
          <p:nvPr/>
        </p:nvCxnSpPr>
        <p:spPr>
          <a:xfrm>
            <a:off x="9422362" y="3209085"/>
            <a:ext cx="410012" cy="2917569"/>
          </a:xfrm>
          <a:prstGeom prst="bentConnector3">
            <a:avLst>
              <a:gd name="adj1" fmla="val 155754"/>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3" name="箭头: 右 162">
            <a:extLst>
              <a:ext uri="{FF2B5EF4-FFF2-40B4-BE49-F238E27FC236}">
                <a16:creationId xmlns:a16="http://schemas.microsoft.com/office/drawing/2014/main" id="{3ABD32D6-ACA2-4244-8F01-309FCB71F5D7}"/>
              </a:ext>
            </a:extLst>
          </p:cNvPr>
          <p:cNvSpPr/>
          <p:nvPr/>
        </p:nvSpPr>
        <p:spPr>
          <a:xfrm>
            <a:off x="3419468" y="3686343"/>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箭头: 右 163">
            <a:extLst>
              <a:ext uri="{FF2B5EF4-FFF2-40B4-BE49-F238E27FC236}">
                <a16:creationId xmlns:a16="http://schemas.microsoft.com/office/drawing/2014/main" id="{8437674F-EA2D-4AC3-B5C6-82E044C4E43D}"/>
              </a:ext>
            </a:extLst>
          </p:cNvPr>
          <p:cNvSpPr/>
          <p:nvPr/>
        </p:nvSpPr>
        <p:spPr>
          <a:xfrm>
            <a:off x="5827152" y="3669751"/>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箭头: 右 164">
            <a:extLst>
              <a:ext uri="{FF2B5EF4-FFF2-40B4-BE49-F238E27FC236}">
                <a16:creationId xmlns:a16="http://schemas.microsoft.com/office/drawing/2014/main" id="{8486DD10-456D-4E74-A073-770717DE87C7}"/>
              </a:ext>
            </a:extLst>
          </p:cNvPr>
          <p:cNvSpPr/>
          <p:nvPr/>
        </p:nvSpPr>
        <p:spPr>
          <a:xfrm>
            <a:off x="8036856" y="3685478"/>
            <a:ext cx="526360"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a:extLst>
              <a:ext uri="{FF2B5EF4-FFF2-40B4-BE49-F238E27FC236}">
                <a16:creationId xmlns:a16="http://schemas.microsoft.com/office/drawing/2014/main" id="{EBBD924E-B3C6-4B31-B850-E74EA4C02080}"/>
              </a:ext>
            </a:extLst>
          </p:cNvPr>
          <p:cNvSpPr/>
          <p:nvPr/>
        </p:nvSpPr>
        <p:spPr>
          <a:xfrm>
            <a:off x="2778157" y="2546954"/>
            <a:ext cx="2195777"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5A506B2C-B99C-4E2F-A955-0063A257E441}"/>
                  </a:ext>
                </a:extLst>
              </p:cNvPr>
              <p:cNvSpPr txBox="1"/>
              <p:nvPr/>
            </p:nvSpPr>
            <p:spPr>
              <a:xfrm>
                <a:off x="3077622" y="1708271"/>
                <a:ext cx="1596847" cy="68839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1700" i="1" smtClean="0">
                          <a:solidFill>
                            <a:srgbClr val="00B050"/>
                          </a:solidFill>
                          <a:latin typeface="Cambria Math" panose="02040503050406030204" pitchFamily="18" charset="0"/>
                        </a:rPr>
                        <m:t>𝑅</m:t>
                      </m:r>
                      <m:d>
                        <m:dPr>
                          <m:begChr m:val="["/>
                          <m:endChr m:val="]"/>
                          <m:ctrlPr>
                            <a:rPr lang="en-US" altLang="zh-CN" sz="1700" b="0" i="1" smtClean="0">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𝑋</m:t>
                                </m:r>
                              </m:e>
                            </m:mr>
                            <m:mr>
                              <m:e>
                                <m:r>
                                  <a:rPr lang="en-US" altLang="zh-CN" sz="1700" b="0" i="1" smtClean="0">
                                    <a:solidFill>
                                      <a:srgbClr val="00B050"/>
                                    </a:solidFill>
                                    <a:latin typeface="Cambria Math" panose="02040503050406030204" pitchFamily="18" charset="0"/>
                                  </a:rPr>
                                  <m:t>𝑌</m:t>
                                </m:r>
                              </m:e>
                            </m:mr>
                            <m:mr>
                              <m:e>
                                <m:r>
                                  <a:rPr lang="en-US" altLang="zh-CN" sz="1700" b="0" i="1" smtClean="0">
                                    <a:solidFill>
                                      <a:srgbClr val="00B050"/>
                                    </a:solidFill>
                                    <a:latin typeface="Cambria Math" panose="02040503050406030204" pitchFamily="18" charset="0"/>
                                  </a:rPr>
                                  <m:t>𝑍</m:t>
                                </m:r>
                              </m:e>
                            </m:mr>
                          </m:m>
                        </m:e>
                      </m:d>
                      <m:r>
                        <a:rPr lang="en-US" altLang="zh-CN" sz="1700" b="0" i="1" smtClean="0">
                          <a:solidFill>
                            <a:srgbClr val="00B050"/>
                          </a:solidFill>
                          <a:latin typeface="Cambria Math" panose="02040503050406030204" pitchFamily="18" charset="0"/>
                        </a:rPr>
                        <m:t>+</m:t>
                      </m:r>
                      <m:r>
                        <a:rPr lang="en-US" altLang="zh-CN" sz="1700" b="0" i="1" smtClean="0">
                          <a:solidFill>
                            <a:srgbClr val="00B050"/>
                          </a:solidFill>
                          <a:latin typeface="Cambria Math" panose="02040503050406030204" pitchFamily="18" charset="0"/>
                        </a:rPr>
                        <m:t>𝑇</m:t>
                      </m:r>
                      <m:r>
                        <a:rPr lang="en-US" altLang="zh-CN" sz="1700" b="0" i="1" smtClean="0">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b="0" i="1" smtClean="0">
                                    <a:solidFill>
                                      <a:srgbClr val="00B050"/>
                                    </a:solidFill>
                                    <a:latin typeface="Cambria Math" panose="02040503050406030204" pitchFamily="18" charset="0"/>
                                  </a:rPr>
                                  <m:t>𝑥</m:t>
                                </m:r>
                              </m:e>
                            </m:mr>
                            <m:mr>
                              <m:e>
                                <m:r>
                                  <a:rPr lang="en-US" altLang="zh-CN" sz="1700" b="0" i="1" smtClean="0">
                                    <a:solidFill>
                                      <a:srgbClr val="00B050"/>
                                    </a:solidFill>
                                    <a:latin typeface="Cambria Math" panose="02040503050406030204" pitchFamily="18" charset="0"/>
                                  </a:rPr>
                                  <m:t>𝑦</m:t>
                                </m:r>
                              </m:e>
                            </m:mr>
                            <m:mr>
                              <m:e>
                                <m:r>
                                  <a:rPr lang="en-US" altLang="zh-CN" sz="1700" b="0" i="1" smtClean="0">
                                    <a:solidFill>
                                      <a:srgbClr val="00B050"/>
                                    </a:solidFill>
                                    <a:latin typeface="Cambria Math" panose="02040503050406030204" pitchFamily="18" charset="0"/>
                                  </a:rPr>
                                  <m:t>𝑧</m:t>
                                </m:r>
                              </m:e>
                            </m:mr>
                          </m:m>
                        </m:e>
                      </m:d>
                    </m:oMath>
                  </m:oMathPara>
                </a14:m>
                <a:endParaRPr lang="zh-CN" altLang="en-US" sz="1700">
                  <a:solidFill>
                    <a:srgbClr val="00B050"/>
                  </a:solidFill>
                </a:endParaRPr>
              </a:p>
            </p:txBody>
          </p:sp>
        </mc:Choice>
        <mc:Fallback xmlns="">
          <p:sp>
            <p:nvSpPr>
              <p:cNvPr id="107" name="文本框 106">
                <a:extLst>
                  <a:ext uri="{FF2B5EF4-FFF2-40B4-BE49-F238E27FC236}">
                    <a16:creationId xmlns:a16="http://schemas.microsoft.com/office/drawing/2014/main" id="{5A506B2C-B99C-4E2F-A955-0063A257E441}"/>
                  </a:ext>
                </a:extLst>
              </p:cNvPr>
              <p:cNvSpPr txBox="1">
                <a:spLocks noRot="1" noChangeAspect="1" noMove="1" noResize="1" noEditPoints="1" noAdjustHandles="1" noChangeArrowheads="1" noChangeShapeType="1" noTextEdit="1"/>
              </p:cNvSpPr>
              <p:nvPr/>
            </p:nvSpPr>
            <p:spPr>
              <a:xfrm>
                <a:off x="3077622" y="1708271"/>
                <a:ext cx="1596847" cy="688394"/>
              </a:xfrm>
              <a:prstGeom prst="rect">
                <a:avLst/>
              </a:prstGeom>
              <a:blipFill>
                <a:blip r:embed="rId8"/>
                <a:stretch>
                  <a:fillRect/>
                </a:stretch>
              </a:blipFill>
            </p:spPr>
            <p:txBody>
              <a:bodyPr/>
              <a:lstStyle/>
              <a:p>
                <a:r>
                  <a:rPr lang="en-US">
                    <a:noFill/>
                  </a:rPr>
                  <a:t> </a:t>
                </a:r>
              </a:p>
            </p:txBody>
          </p:sp>
        </mc:Fallback>
      </mc:AlternateContent>
      <p:sp>
        <p:nvSpPr>
          <p:cNvPr id="108" name="任意多边形: 形状 107">
            <a:extLst>
              <a:ext uri="{FF2B5EF4-FFF2-40B4-BE49-F238E27FC236}">
                <a16:creationId xmlns:a16="http://schemas.microsoft.com/office/drawing/2014/main" id="{E5732935-9218-4071-8E0F-5E43D9B7BECA}"/>
              </a:ext>
            </a:extLst>
          </p:cNvPr>
          <p:cNvSpPr/>
          <p:nvPr/>
        </p:nvSpPr>
        <p:spPr>
          <a:xfrm>
            <a:off x="5114354" y="2528779"/>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575619BD-190F-4E13-A8EA-8B6656E16B02}"/>
                  </a:ext>
                </a:extLst>
              </p:cNvPr>
              <p:cNvSpPr txBox="1"/>
              <p:nvPr/>
            </p:nvSpPr>
            <p:spPr>
              <a:xfrm>
                <a:off x="5041125" y="1680500"/>
                <a:ext cx="2179956" cy="720518"/>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f>
                        <m:fPr>
                          <m:ctrlPr>
                            <a:rPr lang="en-US" altLang="zh-CN" sz="1700" i="1" smtClean="0">
                              <a:solidFill>
                                <a:srgbClr val="00B050"/>
                              </a:solidFill>
                              <a:latin typeface="Cambria Math" panose="02040503050406030204" pitchFamily="18" charset="0"/>
                            </a:rPr>
                          </m:ctrlPr>
                        </m:fPr>
                        <m:num>
                          <m:r>
                            <a:rPr lang="en-US" altLang="zh-CN" sz="1700" b="0" i="1" smtClean="0">
                              <a:solidFill>
                                <a:srgbClr val="00B050"/>
                              </a:solidFill>
                              <a:latin typeface="Cambria Math" panose="02040503050406030204" pitchFamily="18" charset="0"/>
                            </a:rPr>
                            <m:t>1</m:t>
                          </m:r>
                        </m:num>
                        <m:den>
                          <m:r>
                            <a:rPr lang="en-US" altLang="zh-CN" sz="1700" b="0" i="1" smtClean="0">
                              <a:solidFill>
                                <a:srgbClr val="00B050"/>
                              </a:solidFill>
                              <a:latin typeface="Cambria Math" panose="02040503050406030204" pitchFamily="18" charset="0"/>
                            </a:rPr>
                            <m:t>𝑧</m:t>
                          </m:r>
                        </m:den>
                      </m:f>
                      <m:d>
                        <m:dPr>
                          <m:begChr m:val="["/>
                          <m:endChr m:val="]"/>
                          <m:ctrlPr>
                            <a:rPr lang="en-US" altLang="zh-CN" sz="1700" i="1">
                              <a:solidFill>
                                <a:srgbClr val="00B050"/>
                              </a:solidFill>
                              <a:latin typeface="Cambria Math" panose="02040503050406030204" pitchFamily="18" charset="0"/>
                            </a:rPr>
                          </m:ctrlPr>
                        </m:dPr>
                        <m:e>
                          <m:m>
                            <m:mPr>
                              <m:mcs>
                                <m:mc>
                                  <m:mcPr>
                                    <m:count m:val="3"/>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𝑓</m:t>
                                </m:r>
                              </m:e>
                              <m:e>
                                <m:r>
                                  <a:rPr lang="en-US" altLang="zh-CN" sz="1700" i="1">
                                    <a:solidFill>
                                      <a:srgbClr val="00B050"/>
                                    </a:solidFill>
                                    <a:latin typeface="Cambria Math" panose="02040503050406030204" pitchFamily="18" charset="0"/>
                                  </a:rPr>
                                  <m:t>0</m:t>
                                </m:r>
                              </m:e>
                            </m:mr>
                            <m:mr>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0</m:t>
                                </m:r>
                              </m:e>
                              <m:e>
                                <m:r>
                                  <a:rPr lang="en-US" altLang="zh-CN" sz="1700" i="1">
                                    <a:solidFill>
                                      <a:srgbClr val="00B050"/>
                                    </a:solidFill>
                                    <a:latin typeface="Cambria Math" panose="02040503050406030204" pitchFamily="18" charset="0"/>
                                  </a:rPr>
                                  <m:t>1</m:t>
                                </m:r>
                              </m:e>
                            </m:mr>
                          </m:m>
                        </m:e>
                      </m:d>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r>
                                  <m:rPr>
                                    <m:brk m:alnAt="7"/>
                                  </m:rPr>
                                  <a:rPr lang="en-US" altLang="zh-CN" sz="1700" i="1">
                                    <a:solidFill>
                                      <a:srgbClr val="00B050"/>
                                    </a:solidFill>
                                    <a:latin typeface="Cambria Math" panose="02040503050406030204" pitchFamily="18" charset="0"/>
                                  </a:rPr>
                                  <m:t>𝑥</m:t>
                                </m:r>
                              </m:e>
                            </m:mr>
                            <m:mr>
                              <m:e>
                                <m:r>
                                  <a:rPr lang="en-US" altLang="zh-CN" sz="1700" i="1">
                                    <a:solidFill>
                                      <a:srgbClr val="00B050"/>
                                    </a:solidFill>
                                    <a:latin typeface="Cambria Math" panose="02040503050406030204" pitchFamily="18" charset="0"/>
                                  </a:rPr>
                                  <m:t>𝑦</m:t>
                                </m:r>
                              </m:e>
                            </m:mr>
                            <m:mr>
                              <m:e>
                                <m:r>
                                  <a:rPr lang="en-US" altLang="zh-CN" sz="1700" i="1">
                                    <a:solidFill>
                                      <a:srgbClr val="00B050"/>
                                    </a:solidFill>
                                    <a:latin typeface="Cambria Math" panose="02040503050406030204" pitchFamily="18" charset="0"/>
                                  </a:rPr>
                                  <m:t>𝑧</m:t>
                                </m:r>
                              </m:e>
                            </m:mr>
                          </m:m>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m>
                            <m:mPr>
                              <m:mcs>
                                <m:mc>
                                  <m:mcPr>
                                    <m:count m:val="1"/>
                                    <m:mcJc m:val="center"/>
                                  </m:mcPr>
                                </m:mc>
                              </m:mcs>
                              <m:ctrlPr>
                                <a:rPr lang="en-US" altLang="zh-CN" sz="1700" i="1">
                                  <a:solidFill>
                                    <a:srgbClr val="00B050"/>
                                  </a:solidFill>
                                  <a:latin typeface="Cambria Math" panose="02040503050406030204" pitchFamily="18" charset="0"/>
                                </a:rPr>
                              </m:ctrlPr>
                            </m:mP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𝑥</m:t>
                                    </m:r>
                                  </m:e>
                                  <m:sup>
                                    <m:r>
                                      <a:rPr lang="en-US" altLang="zh-CN" sz="1700" i="1">
                                        <a:solidFill>
                                          <a:srgbClr val="00B050"/>
                                        </a:solidFill>
                                        <a:latin typeface="Cambria Math" panose="02040503050406030204" pitchFamily="18" charset="0"/>
                                      </a:rPr>
                                      <m:t>′</m:t>
                                    </m:r>
                                  </m:sup>
                                </m:sSup>
                              </m:e>
                            </m:mr>
                            <m:m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𝑦</m:t>
                                    </m:r>
                                  </m:e>
                                  <m:sup>
                                    <m:r>
                                      <a:rPr lang="en-US" altLang="zh-CN" sz="1700" i="1">
                                        <a:solidFill>
                                          <a:srgbClr val="00B050"/>
                                        </a:solidFill>
                                        <a:latin typeface="Cambria Math" panose="02040503050406030204" pitchFamily="18" charset="0"/>
                                      </a:rPr>
                                      <m:t>′</m:t>
                                    </m:r>
                                  </m:sup>
                                </m:sSup>
                              </m:e>
                            </m:mr>
                            <m:mr>
                              <m:e>
                                <m:r>
                                  <a:rPr lang="en-US" altLang="zh-CN" sz="1700" b="0" i="1" smtClean="0">
                                    <a:solidFill>
                                      <a:srgbClr val="00B050"/>
                                    </a:solidFill>
                                    <a:latin typeface="Cambria Math" panose="02040503050406030204" pitchFamily="18" charset="0"/>
                                  </a:rPr>
                                  <m:t>1</m:t>
                                </m:r>
                              </m:e>
                            </m:mr>
                          </m:m>
                        </m:e>
                      </m:d>
                    </m:oMath>
                  </m:oMathPara>
                </a14:m>
                <a:endParaRPr lang="zh-CN" altLang="en-US" sz="1700" i="1">
                  <a:solidFill>
                    <a:srgbClr val="00B050"/>
                  </a:solidFill>
                  <a:latin typeface="Cambria Math" panose="02040503050406030204" pitchFamily="18" charset="0"/>
                </a:endParaRPr>
              </a:p>
            </p:txBody>
          </p:sp>
        </mc:Choice>
        <mc:Fallback xmlns="">
          <p:sp>
            <p:nvSpPr>
              <p:cNvPr id="109" name="文本框 108">
                <a:extLst>
                  <a:ext uri="{FF2B5EF4-FFF2-40B4-BE49-F238E27FC236}">
                    <a16:creationId xmlns:a16="http://schemas.microsoft.com/office/drawing/2014/main" id="{575619BD-190F-4E13-A8EA-8B6656E16B02}"/>
                  </a:ext>
                </a:extLst>
              </p:cNvPr>
              <p:cNvSpPr txBox="1">
                <a:spLocks noRot="1" noChangeAspect="1" noMove="1" noResize="1" noEditPoints="1" noAdjustHandles="1" noChangeArrowheads="1" noChangeShapeType="1" noTextEdit="1"/>
              </p:cNvSpPr>
              <p:nvPr/>
            </p:nvSpPr>
            <p:spPr>
              <a:xfrm>
                <a:off x="5041125" y="1680500"/>
                <a:ext cx="2179956" cy="720518"/>
              </a:xfrm>
              <a:prstGeom prst="rect">
                <a:avLst/>
              </a:prstGeom>
              <a:blipFill>
                <a:blip r:embed="rId9"/>
                <a:stretch>
                  <a:fillRect/>
                </a:stretch>
              </a:blipFill>
            </p:spPr>
            <p:txBody>
              <a:bodyPr/>
              <a:lstStyle/>
              <a:p>
                <a:r>
                  <a:rPr lang="en-US">
                    <a:noFill/>
                  </a:rPr>
                  <a:t> </a:t>
                </a:r>
              </a:p>
            </p:txBody>
          </p:sp>
        </mc:Fallback>
      </mc:AlternateContent>
      <p:sp>
        <p:nvSpPr>
          <p:cNvPr id="110" name="任意多边形: 形状 109">
            <a:extLst>
              <a:ext uri="{FF2B5EF4-FFF2-40B4-BE49-F238E27FC236}">
                <a16:creationId xmlns:a16="http://schemas.microsoft.com/office/drawing/2014/main" id="{B739A022-4052-4A17-B7B1-9A050EA6AB99}"/>
              </a:ext>
            </a:extLst>
          </p:cNvPr>
          <p:cNvSpPr/>
          <p:nvPr/>
        </p:nvSpPr>
        <p:spPr>
          <a:xfrm>
            <a:off x="7264912" y="2528779"/>
            <a:ext cx="2033498" cy="426413"/>
          </a:xfrm>
          <a:custGeom>
            <a:avLst/>
            <a:gdLst>
              <a:gd name="connsiteX0" fmla="*/ 0 w 3567165"/>
              <a:gd name="connsiteY0" fmla="*/ 636042 h 646090"/>
              <a:gd name="connsiteX1" fmla="*/ 1065125 w 3567165"/>
              <a:gd name="connsiteY1" fmla="*/ 113527 h 646090"/>
              <a:gd name="connsiteX2" fmla="*/ 2331218 w 3567165"/>
              <a:gd name="connsiteY2" fmla="*/ 43189 h 646090"/>
              <a:gd name="connsiteX3" fmla="*/ 3567165 w 3567165"/>
              <a:gd name="connsiteY3" fmla="*/ 646090 h 646090"/>
            </a:gdLst>
            <a:ahLst/>
            <a:cxnLst>
              <a:cxn ang="0">
                <a:pos x="connsiteX0" y="connsiteY0"/>
              </a:cxn>
              <a:cxn ang="0">
                <a:pos x="connsiteX1" y="connsiteY1"/>
              </a:cxn>
              <a:cxn ang="0">
                <a:pos x="connsiteX2" y="connsiteY2"/>
              </a:cxn>
              <a:cxn ang="0">
                <a:pos x="connsiteX3" y="connsiteY3"/>
              </a:cxn>
            </a:cxnLst>
            <a:rect l="l" t="t" r="r" b="b"/>
            <a:pathLst>
              <a:path w="3567165" h="646090">
                <a:moveTo>
                  <a:pt x="0" y="636042"/>
                </a:moveTo>
                <a:cubicBezTo>
                  <a:pt x="338294" y="424189"/>
                  <a:pt x="676589" y="212336"/>
                  <a:pt x="1065125" y="113527"/>
                </a:cubicBezTo>
                <a:cubicBezTo>
                  <a:pt x="1453661" y="14718"/>
                  <a:pt x="1914211" y="-45571"/>
                  <a:pt x="2331218" y="43189"/>
                </a:cubicBezTo>
                <a:cubicBezTo>
                  <a:pt x="2748225" y="131949"/>
                  <a:pt x="3157695" y="389019"/>
                  <a:pt x="3567165" y="646090"/>
                </a:cubicBezTo>
              </a:path>
            </a:pathLst>
          </a:custGeom>
          <a:ln w="28575">
            <a:solidFill>
              <a:srgbClr val="00B050"/>
            </a:solidFill>
            <a:headEnd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1EFC44FF-181E-4C46-B5A9-C1EEC2A23327}"/>
                  </a:ext>
                </a:extLst>
              </p:cNvPr>
              <p:cNvSpPr txBox="1"/>
              <p:nvPr/>
            </p:nvSpPr>
            <p:spPr>
              <a:xfrm>
                <a:off x="7390680" y="1700196"/>
                <a:ext cx="1609094" cy="49616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𝑥</m:t>
                                  </m:r>
                                </m:e>
                                <m:sup>
                                  <m:r>
                                    <a:rPr lang="en-US" altLang="zh-CN" sz="1700" i="1">
                                      <a:solidFill>
                                        <a:srgbClr val="00B050"/>
                                      </a:solidFill>
                                      <a:latin typeface="Cambria Math" panose="02040503050406030204" pitchFamily="18" charset="0"/>
                                    </a:rPr>
                                    <m:t>′</m:t>
                                  </m:r>
                                </m:sup>
                              </m:sSup>
                            </m:e>
                            <m:e>
                              <m:sSup>
                                <m:sSupPr>
                                  <m:ctrlPr>
                                    <a:rPr lang="en-US" altLang="zh-CN" sz="1700" i="1">
                                      <a:solidFill>
                                        <a:srgbClr val="00B050"/>
                                      </a:solidFill>
                                      <a:latin typeface="Cambria Math" panose="02040503050406030204" pitchFamily="18" charset="0"/>
                                    </a:rPr>
                                  </m:ctrlPr>
                                </m:sSupPr>
                                <m:e>
                                  <m:r>
                                    <a:rPr lang="en-US" altLang="zh-CN" sz="1700" i="1">
                                      <a:solidFill>
                                        <a:srgbClr val="00B050"/>
                                      </a:solidFill>
                                      <a:latin typeface="Cambria Math" panose="02040503050406030204" pitchFamily="18" charset="0"/>
                                    </a:rPr>
                                    <m:t>𝑦</m:t>
                                  </m:r>
                                </m:e>
                                <m:sup>
                                  <m:r>
                                    <a:rPr lang="en-US" altLang="zh-CN" sz="1700" i="1">
                                      <a:solidFill>
                                        <a:srgbClr val="00B050"/>
                                      </a:solidFill>
                                      <a:latin typeface="Cambria Math" panose="02040503050406030204" pitchFamily="18" charset="0"/>
                                    </a:rPr>
                                    <m:t>′</m:t>
                                  </m:r>
                                </m:sup>
                              </m:sSup>
                            </m:e>
                          </m:eqArr>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sSub>
                                <m:sSubPr>
                                  <m:ctrlPr>
                                    <a:rPr lang="en-US" altLang="zh-CN" sz="1700" i="1">
                                      <a:solidFill>
                                        <a:srgbClr val="00B050"/>
                                      </a:solidFill>
                                      <a:latin typeface="Cambria Math" panose="02040503050406030204" pitchFamily="18" charset="0"/>
                                    </a:rPr>
                                  </m:ctrlPr>
                                </m:sSubPr>
                                <m:e>
                                  <m:r>
                                    <a:rPr lang="en-US" altLang="zh-CN" sz="1700" i="1">
                                      <a:solidFill>
                                        <a:srgbClr val="00B050"/>
                                      </a:solidFill>
                                      <a:latin typeface="Cambria Math" panose="02040503050406030204" pitchFamily="18" charset="0"/>
                                    </a:rPr>
                                    <m:t>𝑐</m:t>
                                  </m:r>
                                </m:e>
                                <m:sub>
                                  <m:r>
                                    <a:rPr lang="en-US" altLang="zh-CN" sz="1700" i="1">
                                      <a:solidFill>
                                        <a:srgbClr val="00B050"/>
                                      </a:solidFill>
                                      <a:latin typeface="Cambria Math" panose="02040503050406030204" pitchFamily="18" charset="0"/>
                                    </a:rPr>
                                    <m:t>𝑥</m:t>
                                  </m:r>
                                </m:sub>
                              </m:sSub>
                            </m:e>
                            <m:e>
                              <m:sSub>
                                <m:sSubPr>
                                  <m:ctrlPr>
                                    <a:rPr lang="en-US" altLang="zh-CN" sz="1700" i="1">
                                      <a:solidFill>
                                        <a:srgbClr val="00B050"/>
                                      </a:solidFill>
                                      <a:latin typeface="Cambria Math" panose="02040503050406030204" pitchFamily="18" charset="0"/>
                                    </a:rPr>
                                  </m:ctrlPr>
                                </m:sSubPr>
                                <m:e>
                                  <m:r>
                                    <a:rPr lang="en-US" altLang="zh-CN" sz="1700" i="1">
                                      <a:solidFill>
                                        <a:srgbClr val="00B050"/>
                                      </a:solidFill>
                                      <a:latin typeface="Cambria Math" panose="02040503050406030204" pitchFamily="18" charset="0"/>
                                    </a:rPr>
                                    <m:t>𝑐</m:t>
                                  </m:r>
                                </m:e>
                                <m:sub>
                                  <m:r>
                                    <a:rPr lang="en-US" altLang="zh-CN" sz="1700" i="1">
                                      <a:solidFill>
                                        <a:srgbClr val="00B050"/>
                                      </a:solidFill>
                                      <a:latin typeface="Cambria Math" panose="02040503050406030204" pitchFamily="18" charset="0"/>
                                    </a:rPr>
                                    <m:t>𝑦</m:t>
                                  </m:r>
                                </m:sub>
                              </m:sSub>
                            </m:e>
                          </m:eqArr>
                        </m:e>
                      </m:d>
                      <m:r>
                        <a:rPr lang="en-US" altLang="zh-CN" sz="1700" i="1">
                          <a:solidFill>
                            <a:srgbClr val="00B050"/>
                          </a:solidFill>
                          <a:latin typeface="Cambria Math" panose="02040503050406030204" pitchFamily="18" charset="0"/>
                        </a:rPr>
                        <m:t>=</m:t>
                      </m:r>
                      <m:d>
                        <m:dPr>
                          <m:begChr m:val="["/>
                          <m:endChr m:val="]"/>
                          <m:ctrlPr>
                            <a:rPr lang="en-US" altLang="zh-CN" sz="1700" i="1">
                              <a:solidFill>
                                <a:srgbClr val="00B050"/>
                              </a:solidFill>
                              <a:latin typeface="Cambria Math" panose="02040503050406030204" pitchFamily="18" charset="0"/>
                            </a:rPr>
                          </m:ctrlPr>
                        </m:dPr>
                        <m:e>
                          <m:eqArr>
                            <m:eqArrPr>
                              <m:ctrlPr>
                                <a:rPr lang="en-US" altLang="zh-CN" sz="1700" i="1">
                                  <a:solidFill>
                                    <a:srgbClr val="00B050"/>
                                  </a:solidFill>
                                  <a:latin typeface="Cambria Math" panose="02040503050406030204" pitchFamily="18" charset="0"/>
                                </a:rPr>
                              </m:ctrlPr>
                            </m:eqArrPr>
                            <m:e>
                              <m:r>
                                <m:rPr>
                                  <m:sty m:val="p"/>
                                </m:rPr>
                                <a:rPr lang="en-US" altLang="zh-CN" sz="1700" i="1">
                                  <a:solidFill>
                                    <a:srgbClr val="00B050"/>
                                  </a:solidFill>
                                  <a:latin typeface="Cambria Math" panose="02040503050406030204" pitchFamily="18" charset="0"/>
                                </a:rPr>
                                <m:t>u</m:t>
                              </m:r>
                            </m:e>
                            <m:e>
                              <m:r>
                                <a:rPr lang="en-US" altLang="zh-CN" sz="1700" i="1">
                                  <a:solidFill>
                                    <a:srgbClr val="00B050"/>
                                  </a:solidFill>
                                  <a:latin typeface="Cambria Math" panose="02040503050406030204" pitchFamily="18" charset="0"/>
                                </a:rPr>
                                <m:t>𝑣</m:t>
                              </m:r>
                            </m:e>
                          </m:eqArr>
                        </m:e>
                      </m:d>
                    </m:oMath>
                  </m:oMathPara>
                </a14:m>
                <a:endParaRPr lang="zh-CN" altLang="en-US" sz="1700" i="1">
                  <a:solidFill>
                    <a:srgbClr val="00B050"/>
                  </a:solidFill>
                  <a:latin typeface="Cambria Math" panose="02040503050406030204" pitchFamily="18" charset="0"/>
                </a:endParaRPr>
              </a:p>
            </p:txBody>
          </p:sp>
        </mc:Choice>
        <mc:Fallback xmlns="">
          <p:sp>
            <p:nvSpPr>
              <p:cNvPr id="111" name="文本框 110">
                <a:extLst>
                  <a:ext uri="{FF2B5EF4-FFF2-40B4-BE49-F238E27FC236}">
                    <a16:creationId xmlns:a16="http://schemas.microsoft.com/office/drawing/2014/main" id="{1EFC44FF-181E-4C46-B5A9-C1EEC2A23327}"/>
                  </a:ext>
                </a:extLst>
              </p:cNvPr>
              <p:cNvSpPr txBox="1">
                <a:spLocks noRot="1" noChangeAspect="1" noMove="1" noResize="1" noEditPoints="1" noAdjustHandles="1" noChangeArrowheads="1" noChangeShapeType="1" noTextEdit="1"/>
              </p:cNvSpPr>
              <p:nvPr/>
            </p:nvSpPr>
            <p:spPr>
              <a:xfrm>
                <a:off x="7390680" y="1700196"/>
                <a:ext cx="1609094" cy="496161"/>
              </a:xfrm>
              <a:prstGeom prst="rect">
                <a:avLst/>
              </a:prstGeom>
              <a:blipFill>
                <a:blip r:embed="rId10"/>
                <a:stretch>
                  <a:fillRect/>
                </a:stretch>
              </a:blipFill>
            </p:spPr>
            <p:txBody>
              <a:bodyPr/>
              <a:lstStyle/>
              <a:p>
                <a:r>
                  <a:rPr lang="en-US">
                    <a:noFill/>
                  </a:rPr>
                  <a:t> </a:t>
                </a:r>
              </a:p>
            </p:txBody>
          </p:sp>
        </mc:Fallback>
      </mc:AlternateContent>
      <p:cxnSp>
        <p:nvCxnSpPr>
          <p:cNvPr id="3" name="直接连接符 2">
            <a:extLst>
              <a:ext uri="{FF2B5EF4-FFF2-40B4-BE49-F238E27FC236}">
                <a16:creationId xmlns:a16="http://schemas.microsoft.com/office/drawing/2014/main" id="{B06FE817-90FB-2AC3-9788-2A807ED4F441}"/>
              </a:ext>
            </a:extLst>
          </p:cNvPr>
          <p:cNvCxnSpPr/>
          <p:nvPr/>
        </p:nvCxnSpPr>
        <p:spPr>
          <a:xfrm>
            <a:off x="4898240" y="1429966"/>
            <a:ext cx="0" cy="13739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DF9506F-B1DC-F68E-5BAF-4D61C8D66ECD}"/>
              </a:ext>
            </a:extLst>
          </p:cNvPr>
          <p:cNvCxnSpPr/>
          <p:nvPr/>
        </p:nvCxnSpPr>
        <p:spPr>
          <a:xfrm>
            <a:off x="7306529" y="1429966"/>
            <a:ext cx="0" cy="13739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BDD0AB8-3619-EC43-AEFB-99A63DF3F3A0}"/>
                  </a:ext>
                </a:extLst>
              </p:cNvPr>
              <p:cNvSpPr txBox="1"/>
              <p:nvPr/>
            </p:nvSpPr>
            <p:spPr>
              <a:xfrm>
                <a:off x="1062791" y="4902202"/>
                <a:ext cx="8187180" cy="1389804"/>
              </a:xfrm>
              <a:prstGeom prst="rect">
                <a:avLst/>
              </a:prstGeom>
              <a:noFill/>
            </p:spPr>
            <p:txBody>
              <a:bodyPr wrap="square" rtlCol="0">
                <a:spAutoFit/>
              </a:bodyPr>
              <a:lstStyle/>
              <a:p>
                <a:pPr>
                  <a:spcBef>
                    <a:spcPts val="600"/>
                  </a:spcBef>
                </a:pPr>
                <a:r>
                  <a:rPr lang="zh-CN" altLang="en-US" dirty="0">
                    <a:latin typeface="微软雅黑" panose="020B0503020204020204" pitchFamily="34" charset="-122"/>
                    <a:ea typeface="微软雅黑" panose="020B0503020204020204" pitchFamily="34" charset="-122"/>
                    <a:cs typeface="+mn-cs"/>
                  </a:rPr>
                  <a:t>对于世界坐标系中的点</a:t>
                </a:r>
                <a14:m>
                  <m:oMath xmlns:m="http://schemas.openxmlformats.org/officeDocument/2006/math">
                    <m:d>
                      <m:dPr>
                        <m:ctrlPr>
                          <a:rPr lang="en-US" altLang="zh-CN" b="0" i="1" smtClean="0">
                            <a:latin typeface="Cambria Math" panose="02040503050406030204" pitchFamily="18" charset="0"/>
                            <a:ea typeface="微软雅黑" panose="020B0503020204020204" pitchFamily="34" charset="-122"/>
                            <a:cs typeface="+mn-cs"/>
                          </a:rPr>
                        </m:ctrlPr>
                      </m:dPr>
                      <m:e>
                        <m:r>
                          <a:rPr lang="en-US" altLang="zh-CN" b="0" i="1" smtClean="0">
                            <a:latin typeface="Cambria Math" panose="02040503050406030204" pitchFamily="18" charset="0"/>
                            <a:ea typeface="微软雅黑" panose="020B0503020204020204" pitchFamily="34" charset="-122"/>
                            <a:cs typeface="+mn-cs"/>
                          </a:rPr>
                          <m:t>𝑋</m:t>
                        </m:r>
                        <m:r>
                          <a:rPr lang="en-US" altLang="zh-CN" b="0" i="1" smtClean="0">
                            <a:latin typeface="Cambria Math" panose="02040503050406030204" pitchFamily="18" charset="0"/>
                            <a:ea typeface="微软雅黑" panose="020B0503020204020204" pitchFamily="34" charset="-122"/>
                            <a:cs typeface="+mn-cs"/>
                          </a:rPr>
                          <m:t>,</m:t>
                        </m:r>
                        <m:r>
                          <a:rPr lang="en-US" altLang="zh-CN" b="0" i="1" smtClean="0">
                            <a:latin typeface="Cambria Math" panose="02040503050406030204" pitchFamily="18" charset="0"/>
                            <a:ea typeface="微软雅黑" panose="020B0503020204020204" pitchFamily="34" charset="-122"/>
                            <a:cs typeface="+mn-cs"/>
                          </a:rPr>
                          <m:t>𝑌</m:t>
                        </m:r>
                        <m:r>
                          <a:rPr lang="en-US" altLang="zh-CN" b="0" i="1" smtClean="0">
                            <a:latin typeface="Cambria Math" panose="02040503050406030204" pitchFamily="18" charset="0"/>
                            <a:ea typeface="微软雅黑" panose="020B0503020204020204" pitchFamily="34" charset="-122"/>
                            <a:cs typeface="+mn-cs"/>
                          </a:rPr>
                          <m:t>,</m:t>
                        </m:r>
                        <m:r>
                          <a:rPr lang="en-US" altLang="zh-CN" b="0" i="1" smtClean="0">
                            <a:latin typeface="Cambria Math" panose="02040503050406030204" pitchFamily="18" charset="0"/>
                            <a:ea typeface="微软雅黑" panose="020B0503020204020204" pitchFamily="34" charset="-122"/>
                            <a:cs typeface="+mn-cs"/>
                          </a:rPr>
                          <m:t>𝑍</m:t>
                        </m:r>
                      </m:e>
                    </m:d>
                    <m:r>
                      <a:rPr lang="zh-CN" altLang="en-US" b="0" i="0" smtClean="0">
                        <a:latin typeface="Cambria Math" panose="02040503050406030204" pitchFamily="18" charset="0"/>
                        <a:ea typeface="微软雅黑" panose="020B0503020204020204" pitchFamily="34" charset="-122"/>
                        <a:cs typeface="+mn-cs"/>
                      </a:rPr>
                      <m:t>，</m:t>
                    </m:r>
                  </m:oMath>
                </a14:m>
                <a:r>
                  <a:rPr lang="zh-CN" altLang="en-US" dirty="0">
                    <a:latin typeface="微软雅黑" panose="020B0503020204020204" pitchFamily="34" charset="-122"/>
                    <a:ea typeface="微软雅黑" panose="020B0503020204020204" pitchFamily="34" charset="-122"/>
                    <a:cs typeface="+mn-cs"/>
                  </a:rPr>
                  <a:t>其通过相机转化为图像上投影点</a:t>
                </a:r>
                <a14:m>
                  <m:oMath xmlns:m="http://schemas.openxmlformats.org/officeDocument/2006/math">
                    <m:d>
                      <m:dPr>
                        <m:ctrlPr>
                          <a:rPr lang="en-US" altLang="zh-CN" i="1" smtClean="0">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𝑢</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𝑣</m:t>
                        </m:r>
                      </m:e>
                    </m:d>
                  </m:oMath>
                </a14:m>
                <a:r>
                  <a:rPr lang="zh-CN" altLang="en-US" dirty="0">
                    <a:latin typeface="微软雅黑" panose="020B0503020204020204" pitchFamily="34" charset="-122"/>
                    <a:ea typeface="微软雅黑" panose="020B0503020204020204" pitchFamily="34" charset="-122"/>
                    <a:cs typeface="+mn-cs"/>
                  </a:rPr>
                  <a:t>的过程为：</a:t>
                </a:r>
                <a:endParaRPr lang="en-US" altLang="zh-CN" dirty="0">
                  <a:latin typeface="微软雅黑" panose="020B0503020204020204" pitchFamily="34" charset="-122"/>
                  <a:ea typeface="微软雅黑" panose="020B0503020204020204" pitchFamily="34" charset="-122"/>
                  <a:cs typeface="+mn-cs"/>
                </a:endParaRPr>
              </a:p>
              <a:p>
                <a:pPr>
                  <a:spcBef>
                    <a:spcPts val="600"/>
                  </a:spcBef>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ea typeface="微软雅黑" panose="020B0503020204020204" pitchFamily="34" charset="-122"/>
                          <a:cs typeface="+mn-cs"/>
                        </a:rPr>
                        <m:t>𝐾</m:t>
                      </m:r>
                      <m:r>
                        <a:rPr lang="en-US" altLang="zh-CN" b="0" i="1" smtClean="0">
                          <a:latin typeface="Cambria Math" panose="02040503050406030204" pitchFamily="18" charset="0"/>
                          <a:ea typeface="微软雅黑" panose="020B0503020204020204" pitchFamily="34" charset="-122"/>
                          <a:cs typeface="+mn-cs"/>
                        </a:rPr>
                        <m:t> </m:t>
                      </m:r>
                      <m:d>
                        <m:dPr>
                          <m:begChr m:val="["/>
                          <m:endChr m:val="]"/>
                          <m:ctrlPr>
                            <a:rPr lang="en-US" altLang="zh-CN" b="0" i="1" smtClean="0">
                              <a:solidFill>
                                <a:srgbClr val="0070C0"/>
                              </a:solidFill>
                              <a:latin typeface="Cambria Math" panose="02040503050406030204" pitchFamily="18" charset="0"/>
                              <a:ea typeface="微软雅黑" panose="020B0503020204020204" pitchFamily="34" charset="-122"/>
                              <a:cs typeface="+mn-cs"/>
                            </a:rPr>
                          </m:ctrlPr>
                        </m:dPr>
                        <m:e>
                          <m:m>
                            <m:mPr>
                              <m:plcHide m:val="on"/>
                              <m:mcs>
                                <m:mc>
                                  <m:mcPr>
                                    <m:count m:val="2"/>
                                    <m:mcJc m:val="center"/>
                                  </m:mcPr>
                                </m:mc>
                              </m:mcs>
                              <m:ctrlPr>
                                <a:rPr lang="en-US" altLang="zh-CN" b="0" i="1" smtClean="0">
                                  <a:solidFill>
                                    <a:srgbClr val="0070C0"/>
                                  </a:solidFill>
                                  <a:latin typeface="Cambria Math" panose="02040503050406030204" pitchFamily="18" charset="0"/>
                                  <a:ea typeface="微软雅黑" panose="020B0503020204020204" pitchFamily="34" charset="-122"/>
                                  <a:cs typeface="+mn-cs"/>
                                </a:rPr>
                              </m:ctrlPr>
                            </m:mPr>
                            <m:mr>
                              <m:e>
                                <m:r>
                                  <a:rPr lang="en-US" altLang="zh-CN" b="0" i="1" smtClean="0">
                                    <a:solidFill>
                                      <a:srgbClr val="0070C0"/>
                                    </a:solidFill>
                                    <a:latin typeface="Cambria Math" panose="02040503050406030204" pitchFamily="18" charset="0"/>
                                    <a:ea typeface="微软雅黑" panose="020B0503020204020204" pitchFamily="34" charset="-122"/>
                                    <a:cs typeface="+mn-cs"/>
                                  </a:rPr>
                                  <m:t>𝑅</m:t>
                                </m:r>
                              </m:e>
                              <m:e>
                                <m:r>
                                  <a:rPr lang="en-US" altLang="zh-CN" b="0" i="1" smtClean="0">
                                    <a:solidFill>
                                      <a:srgbClr val="0070C0"/>
                                    </a:solidFill>
                                    <a:latin typeface="Cambria Math" panose="02040503050406030204" pitchFamily="18" charset="0"/>
                                    <a:ea typeface="微软雅黑" panose="020B0503020204020204" pitchFamily="34" charset="-122"/>
                                    <a:cs typeface="+mn-cs"/>
                                  </a:rPr>
                                  <m:t>𝑇</m:t>
                                </m:r>
                              </m:e>
                            </m:mr>
                          </m:m>
                        </m:e>
                      </m:d>
                      <m:d>
                        <m:dPr>
                          <m:begChr m:val="["/>
                          <m:endChr m:val="]"/>
                          <m:ctrlPr>
                            <a:rPr lang="en-US" altLang="zh-CN" i="1" smtClean="0">
                              <a:latin typeface="Cambria Math" panose="02040503050406030204" pitchFamily="18" charset="0"/>
                              <a:ea typeface="微软雅黑" panose="020B0503020204020204" pitchFamily="34" charset="-122"/>
                              <a:cs typeface="+mn-cs"/>
                            </a:rPr>
                          </m:ctrlPr>
                        </m:dPr>
                        <m:e>
                          <m:eqArr>
                            <m:eqArrPr>
                              <m:ctrlPr>
                                <a:rPr lang="en-US" altLang="zh-CN" b="0" i="1" smtClean="0">
                                  <a:latin typeface="Cambria Math" panose="02040503050406030204" pitchFamily="18" charset="0"/>
                                  <a:ea typeface="微软雅黑" panose="020B0503020204020204" pitchFamily="34" charset="-122"/>
                                  <a:cs typeface="+mn-cs"/>
                                </a:rPr>
                              </m:ctrlPr>
                            </m:eqArrPr>
                            <m:e>
                              <m:r>
                                <a:rPr lang="en-US" altLang="zh-CN" b="0" i="1" smtClean="0">
                                  <a:latin typeface="Cambria Math" panose="02040503050406030204" pitchFamily="18" charset="0"/>
                                  <a:ea typeface="微软雅黑" panose="020B0503020204020204" pitchFamily="34" charset="-122"/>
                                  <a:cs typeface="+mn-cs"/>
                                </a:rPr>
                                <m:t>𝑋</m:t>
                              </m:r>
                            </m:e>
                            <m:e>
                              <m:r>
                                <a:rPr lang="en-US" altLang="zh-CN" b="0" i="1" smtClean="0">
                                  <a:latin typeface="Cambria Math" panose="02040503050406030204" pitchFamily="18" charset="0"/>
                                  <a:ea typeface="微软雅黑" panose="020B0503020204020204" pitchFamily="34" charset="-122"/>
                                  <a:cs typeface="+mn-cs"/>
                                </a:rPr>
                                <m:t>𝑌</m:t>
                              </m:r>
                            </m:e>
                            <m:e>
                              <m:r>
                                <a:rPr lang="en-US" altLang="zh-CN" b="0" i="1" smtClean="0">
                                  <a:latin typeface="Cambria Math" panose="02040503050406030204" pitchFamily="18" charset="0"/>
                                  <a:ea typeface="微软雅黑" panose="020B0503020204020204" pitchFamily="34" charset="-122"/>
                                  <a:cs typeface="+mn-cs"/>
                                </a:rPr>
                                <m:t>𝑍</m:t>
                              </m:r>
                            </m:e>
                            <m:e>
                              <m:r>
                                <a:rPr lang="en-US" altLang="zh-CN" b="0" i="1" smtClean="0">
                                  <a:latin typeface="Cambria Math" panose="02040503050406030204" pitchFamily="18" charset="0"/>
                                  <a:ea typeface="微软雅黑" panose="020B0503020204020204" pitchFamily="34" charset="-122"/>
                                  <a:cs typeface="+mn-cs"/>
                                </a:rPr>
                                <m:t>1</m:t>
                              </m:r>
                            </m:e>
                          </m:eqArr>
                        </m:e>
                      </m:d>
                      <m:r>
                        <a:rPr lang="en-US" altLang="zh-CN" b="0" i="1" smtClean="0">
                          <a:latin typeface="Cambria Math" panose="02040503050406030204" pitchFamily="18" charset="0"/>
                          <a:ea typeface="微软雅黑" panose="020B0503020204020204" pitchFamily="34" charset="-122"/>
                          <a:cs typeface="+mn-cs"/>
                        </a:rPr>
                        <m:t>=</m:t>
                      </m:r>
                      <m:r>
                        <a:rPr lang="en-US" altLang="zh-CN" i="1" dirty="0" smtClean="0">
                          <a:latin typeface="Cambria Math" panose="02040503050406030204" pitchFamily="18" charset="0"/>
                          <a:ea typeface="微软雅黑" panose="020B0503020204020204" pitchFamily="34" charset="-122"/>
                          <a:cs typeface="+mn-cs"/>
                        </a:rPr>
                        <m:t>𝑤</m:t>
                      </m:r>
                      <m:d>
                        <m:dPr>
                          <m:begChr m:val="["/>
                          <m:endChr m:val="]"/>
                          <m:ctrlPr>
                            <a:rPr lang="en-US" altLang="zh-CN" i="1" dirty="0" smtClean="0">
                              <a:latin typeface="Cambria Math" panose="02040503050406030204" pitchFamily="18" charset="0"/>
                              <a:ea typeface="微软雅黑" panose="020B0503020204020204" pitchFamily="34" charset="-122"/>
                              <a:cs typeface="+mn-cs"/>
                            </a:rPr>
                          </m:ctrlPr>
                        </m:dPr>
                        <m:e>
                          <m:eqArr>
                            <m:eqArrPr>
                              <m:ctrlPr>
                                <a:rPr lang="en-US" altLang="zh-CN" i="1" dirty="0" smtClean="0">
                                  <a:latin typeface="Cambria Math" panose="02040503050406030204" pitchFamily="18" charset="0"/>
                                  <a:ea typeface="微软雅黑" panose="020B0503020204020204" pitchFamily="34" charset="-122"/>
                                  <a:cs typeface="+mn-cs"/>
                                </a:rPr>
                              </m:ctrlPr>
                            </m:eqArrPr>
                            <m:e>
                              <m:r>
                                <a:rPr lang="en-US" altLang="zh-CN" b="0" i="1" dirty="0" smtClean="0">
                                  <a:latin typeface="Cambria Math" panose="02040503050406030204" pitchFamily="18" charset="0"/>
                                  <a:ea typeface="微软雅黑" panose="020B0503020204020204" pitchFamily="34" charset="-122"/>
                                  <a:cs typeface="+mn-cs"/>
                                </a:rPr>
                                <m:t>𝑢</m:t>
                              </m:r>
                            </m:e>
                            <m:e>
                              <m:r>
                                <a:rPr lang="en-US" altLang="zh-CN" b="0" i="1" dirty="0" smtClean="0">
                                  <a:latin typeface="Cambria Math" panose="02040503050406030204" pitchFamily="18" charset="0"/>
                                  <a:ea typeface="微软雅黑" panose="020B0503020204020204" pitchFamily="34" charset="-122"/>
                                  <a:cs typeface="+mn-cs"/>
                                </a:rPr>
                                <m:t>𝑣</m:t>
                              </m:r>
                            </m:e>
                            <m:e>
                              <m:r>
                                <a:rPr lang="en-US" altLang="zh-CN" b="0" i="1" dirty="0" smtClean="0">
                                  <a:latin typeface="Cambria Math" panose="02040503050406030204" pitchFamily="18" charset="0"/>
                                  <a:ea typeface="微软雅黑" panose="020B0503020204020204" pitchFamily="34" charset="-122"/>
                                  <a:cs typeface="+mn-cs"/>
                                </a:rPr>
                                <m:t>1</m:t>
                              </m:r>
                            </m:e>
                          </m:eqArr>
                        </m:e>
                      </m:d>
                    </m:oMath>
                  </m:oMathPara>
                </a14:m>
                <a:endParaRPr lang="zh-CN" altLang="en-US" dirty="0">
                  <a:latin typeface="微软雅黑" panose="020B0503020204020204" pitchFamily="34" charset="-122"/>
                  <a:ea typeface="微软雅黑" panose="020B0503020204020204" pitchFamily="34" charset="-122"/>
                  <a:cs typeface="+mn-cs"/>
                </a:endParaRPr>
              </a:p>
            </p:txBody>
          </p:sp>
        </mc:Choice>
        <mc:Fallback xmlns="">
          <p:sp>
            <p:nvSpPr>
              <p:cNvPr id="9" name="文本框 8">
                <a:extLst>
                  <a:ext uri="{FF2B5EF4-FFF2-40B4-BE49-F238E27FC236}">
                    <a16:creationId xmlns:a16="http://schemas.microsoft.com/office/drawing/2014/main" id="{DBDD0AB8-3619-EC43-AEFB-99A63DF3F3A0}"/>
                  </a:ext>
                </a:extLst>
              </p:cNvPr>
              <p:cNvSpPr txBox="1">
                <a:spLocks noRot="1" noChangeAspect="1" noMove="1" noResize="1" noEditPoints="1" noAdjustHandles="1" noChangeArrowheads="1" noChangeShapeType="1" noTextEdit="1"/>
              </p:cNvSpPr>
              <p:nvPr/>
            </p:nvSpPr>
            <p:spPr>
              <a:xfrm>
                <a:off x="1062791" y="4902202"/>
                <a:ext cx="8187180" cy="1389804"/>
              </a:xfrm>
              <a:prstGeom prst="rect">
                <a:avLst/>
              </a:prstGeom>
              <a:blipFill>
                <a:blip r:embed="rId11"/>
                <a:stretch>
                  <a:fillRect l="-596" t="-2193" r="-34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F6EEFA7D-64AE-979D-40F7-69937ABCFE30}"/>
                  </a:ext>
                </a:extLst>
              </p:cNvPr>
              <p:cNvSpPr txBox="1"/>
              <p:nvPr/>
            </p:nvSpPr>
            <p:spPr>
              <a:xfrm>
                <a:off x="-90506" y="6336643"/>
                <a:ext cx="3966551" cy="553998"/>
              </a:xfrm>
              <a:prstGeom prst="rect">
                <a:avLst/>
              </a:prstGeom>
              <a:noFill/>
            </p:spPr>
            <p:txBody>
              <a:bodyPr wrap="square" rtlCol="0">
                <a:spAutoFit/>
              </a:bodyPr>
              <a:lstStyle/>
              <a:p>
                <a:pPr algn="ctr"/>
                <a14:m>
                  <m:oMath xmlns:m="http://schemas.openxmlformats.org/officeDocument/2006/math">
                    <m:r>
                      <a:rPr lang="en-US" altLang="zh-CN" sz="1800" b="0" i="1" smtClean="0">
                        <a:solidFill>
                          <a:srgbClr val="C00000"/>
                        </a:solidFill>
                        <a:latin typeface="Cambria Math" panose="02040503050406030204" pitchFamily="18" charset="0"/>
                      </a:rPr>
                      <m:t>𝐾</m:t>
                    </m:r>
                  </m:oMath>
                </a14:m>
                <a:r>
                  <a:rPr lang="zh-CN" altLang="en-US" dirty="0">
                    <a:solidFill>
                      <a:srgbClr val="C00000"/>
                    </a:solidFill>
                    <a:latin typeface="微软雅黑" panose="020B0503020204020204" pitchFamily="34" charset="-122"/>
                    <a:ea typeface="微软雅黑" panose="020B0503020204020204" pitchFamily="34" charset="-122"/>
                  </a:rPr>
                  <a:t>：相机内参</a:t>
                </a:r>
                <a:endParaRPr lang="en-US" altLang="zh-CN" dirty="0">
                  <a:solidFill>
                    <a:srgbClr val="C00000"/>
                  </a:solidFill>
                  <a:latin typeface="微软雅黑" panose="020B0503020204020204" pitchFamily="34" charset="-122"/>
                  <a:ea typeface="微软雅黑" panose="020B0503020204020204" pitchFamily="34" charset="-122"/>
                </a:endParaRPr>
              </a:p>
              <a:p>
                <a:pPr algn="ctr"/>
                <a:r>
                  <a:rPr lang="en-US" altLang="zh-CN" sz="1200" dirty="0">
                    <a:solidFill>
                      <a:srgbClr val="C00000"/>
                    </a:solidFill>
                    <a:latin typeface="微软雅黑" panose="020B0503020204020204" pitchFamily="34" charset="-122"/>
                    <a:ea typeface="微软雅黑" panose="020B0503020204020204" pitchFamily="34" charset="-122"/>
                  </a:rPr>
                  <a:t>(</a:t>
                </a:r>
                <a:r>
                  <a:rPr lang="zh-CN" altLang="en-US" sz="1200" dirty="0">
                    <a:solidFill>
                      <a:srgbClr val="C00000"/>
                    </a:solidFill>
                    <a:latin typeface="微软雅黑" panose="020B0503020204020204" pitchFamily="34" charset="-122"/>
                    <a:ea typeface="微软雅黑" panose="020B0503020204020204" pitchFamily="34" charset="-122"/>
                  </a:rPr>
                  <a:t>注意删掉了最后一列，因为输入非齐次坐标）</a:t>
                </a:r>
              </a:p>
            </p:txBody>
          </p:sp>
        </mc:Choice>
        <mc:Fallback>
          <p:sp>
            <p:nvSpPr>
              <p:cNvPr id="10" name="文本框 9">
                <a:extLst>
                  <a:ext uri="{FF2B5EF4-FFF2-40B4-BE49-F238E27FC236}">
                    <a16:creationId xmlns:a16="http://schemas.microsoft.com/office/drawing/2014/main" id="{F6EEFA7D-64AE-979D-40F7-69937ABCFE30}"/>
                  </a:ext>
                </a:extLst>
              </p:cNvPr>
              <p:cNvSpPr txBox="1">
                <a:spLocks noRot="1" noChangeAspect="1" noMove="1" noResize="1" noEditPoints="1" noAdjustHandles="1" noChangeArrowheads="1" noChangeShapeType="1" noTextEdit="1"/>
              </p:cNvSpPr>
              <p:nvPr/>
            </p:nvSpPr>
            <p:spPr>
              <a:xfrm>
                <a:off x="-90506" y="6336643"/>
                <a:ext cx="3966551" cy="553998"/>
              </a:xfrm>
              <a:prstGeom prst="rect">
                <a:avLst/>
              </a:prstGeom>
              <a:blipFill>
                <a:blip r:embed="rId12"/>
                <a:stretch>
                  <a:fillRect t="-4444"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8426185D-7FD2-3082-29E4-D3C7502BE588}"/>
                  </a:ext>
                </a:extLst>
              </p:cNvPr>
              <p:cNvSpPr txBox="1"/>
              <p:nvPr/>
            </p:nvSpPr>
            <p:spPr>
              <a:xfrm>
                <a:off x="3984589" y="6362542"/>
                <a:ext cx="2075440" cy="553998"/>
              </a:xfrm>
              <a:prstGeom prst="rect">
                <a:avLst/>
              </a:prstGeom>
              <a:noFill/>
            </p:spPr>
            <p:txBody>
              <a:bodyPr wrap="none" rtlCol="0">
                <a:spAutoFit/>
              </a:bodyPr>
              <a:lstStyle/>
              <a:p>
                <a14:m>
                  <m:oMath xmlns:m="http://schemas.openxmlformats.org/officeDocument/2006/math">
                    <m:d>
                      <m:dPr>
                        <m:begChr m:val="["/>
                        <m:endChr m:val="]"/>
                        <m:ctrlPr>
                          <a:rPr lang="en-US" altLang="zh-CN" b="0" i="1" smtClean="0">
                            <a:solidFill>
                              <a:srgbClr val="0070C0"/>
                            </a:solidFill>
                            <a:latin typeface="Cambria Math" panose="02040503050406030204" pitchFamily="18" charset="0"/>
                            <a:ea typeface="微软雅黑" panose="020B0503020204020204" pitchFamily="34" charset="-122"/>
                            <a:cs typeface="+mn-cs"/>
                          </a:rPr>
                        </m:ctrlPr>
                      </m:dPr>
                      <m:e>
                        <m:m>
                          <m:mPr>
                            <m:plcHide m:val="on"/>
                            <m:mcs>
                              <m:mc>
                                <m:mcPr>
                                  <m:count m:val="2"/>
                                  <m:mcJc m:val="center"/>
                                </m:mcPr>
                              </m:mc>
                            </m:mcs>
                            <m:ctrlPr>
                              <a:rPr lang="en-US" altLang="zh-CN" b="0" i="1" smtClean="0">
                                <a:solidFill>
                                  <a:srgbClr val="0070C0"/>
                                </a:solidFill>
                                <a:latin typeface="Cambria Math" panose="02040503050406030204" pitchFamily="18" charset="0"/>
                                <a:ea typeface="微软雅黑" panose="020B0503020204020204" pitchFamily="34" charset="-122"/>
                                <a:cs typeface="+mn-cs"/>
                              </a:rPr>
                            </m:ctrlPr>
                          </m:mPr>
                          <m:mr>
                            <m:e>
                              <m:r>
                                <a:rPr lang="en-US" altLang="zh-CN" b="0" i="1" smtClean="0">
                                  <a:solidFill>
                                    <a:srgbClr val="0070C0"/>
                                  </a:solidFill>
                                  <a:latin typeface="Cambria Math" panose="02040503050406030204" pitchFamily="18" charset="0"/>
                                  <a:ea typeface="微软雅黑" panose="020B0503020204020204" pitchFamily="34" charset="-122"/>
                                  <a:cs typeface="+mn-cs"/>
                                </a:rPr>
                                <m:t>𝑅</m:t>
                              </m:r>
                            </m:e>
                            <m:e>
                              <m:r>
                                <a:rPr lang="en-US" altLang="zh-CN" b="0" i="1" smtClean="0">
                                  <a:solidFill>
                                    <a:srgbClr val="0070C0"/>
                                  </a:solidFill>
                                  <a:latin typeface="Cambria Math" panose="02040503050406030204" pitchFamily="18" charset="0"/>
                                  <a:ea typeface="微软雅黑" panose="020B0503020204020204" pitchFamily="34" charset="-122"/>
                                  <a:cs typeface="+mn-cs"/>
                                </a:rPr>
                                <m:t>𝑇</m:t>
                              </m:r>
                            </m:e>
                          </m:mr>
                        </m:m>
                      </m:e>
                    </m:d>
                  </m:oMath>
                </a14:m>
                <a:r>
                  <a:rPr lang="zh-CN" altLang="en-US" dirty="0">
                    <a:solidFill>
                      <a:srgbClr val="0070C0"/>
                    </a:solidFill>
                    <a:latin typeface="微软雅黑" panose="020B0503020204020204" pitchFamily="34" charset="-122"/>
                    <a:ea typeface="微软雅黑" panose="020B0503020204020204" pitchFamily="34" charset="-122"/>
                  </a:rPr>
                  <a:t>：相机外参</a:t>
                </a:r>
                <a:endParaRPr lang="en-US" altLang="zh-CN" dirty="0">
                  <a:solidFill>
                    <a:srgbClr val="0070C0"/>
                  </a:solidFill>
                  <a:latin typeface="微软雅黑" panose="020B0503020204020204" pitchFamily="34" charset="-122"/>
                  <a:ea typeface="微软雅黑" panose="020B0503020204020204" pitchFamily="34" charset="-122"/>
                </a:endParaRPr>
              </a:p>
              <a:p>
                <a:r>
                  <a:rPr lang="zh-CN" altLang="en-US" sz="1200" dirty="0">
                    <a:solidFill>
                      <a:srgbClr val="0070C0"/>
                    </a:solidFill>
                    <a:latin typeface="微软雅黑" panose="020B0503020204020204" pitchFamily="34" charset="-122"/>
                    <a:ea typeface="微软雅黑" panose="020B0503020204020204" pitchFamily="34" charset="-122"/>
                  </a:rPr>
                  <a:t>（输出非齐次坐标</a:t>
                </a:r>
                <a14:m>
                  <m:oMath xmlns:m="http://schemas.openxmlformats.org/officeDocument/2006/math">
                    <m:sSup>
                      <m:sSupPr>
                        <m:ctrlPr>
                          <a:rPr lang="en-US" altLang="zh-CN" sz="1200" b="0" i="1" dirty="0">
                            <a:solidFill>
                              <a:srgbClr val="0070C0"/>
                            </a:solidFill>
                            <a:latin typeface="Cambria Math" panose="02040503050406030204" pitchFamily="18" charset="0"/>
                            <a:ea typeface="微软雅黑" panose="020B0503020204020204" pitchFamily="34" charset="-122"/>
                          </a:rPr>
                        </m:ctrlPr>
                      </m:sSupPr>
                      <m:e>
                        <m:d>
                          <m:dPr>
                            <m:begChr m:val="["/>
                            <m:endChr m:val="]"/>
                            <m:ctrlPr>
                              <a:rPr lang="en-US" altLang="zh-CN" sz="1200" b="0" i="1" dirty="0">
                                <a:solidFill>
                                  <a:srgbClr val="0070C0"/>
                                </a:solidFill>
                                <a:latin typeface="Cambria Math" panose="02040503050406030204" pitchFamily="18" charset="0"/>
                                <a:ea typeface="微软雅黑" panose="020B0503020204020204" pitchFamily="34" charset="-122"/>
                              </a:rPr>
                            </m:ctrlPr>
                          </m:dPr>
                          <m:e>
                            <m:r>
                              <a:rPr lang="en-US" altLang="zh-CN" sz="1200" b="0" i="1" dirty="0">
                                <a:solidFill>
                                  <a:srgbClr val="0070C0"/>
                                </a:solidFill>
                                <a:latin typeface="Cambria Math" panose="02040503050406030204" pitchFamily="18" charset="0"/>
                                <a:ea typeface="微软雅黑" panose="020B0503020204020204" pitchFamily="34" charset="-122"/>
                              </a:rPr>
                              <m:t>𝑥</m:t>
                            </m:r>
                            <m:r>
                              <a:rPr lang="zh-CN" altLang="en-US" sz="1200" b="0" i="1" dirty="0">
                                <a:solidFill>
                                  <a:srgbClr val="0070C0"/>
                                </a:solidFill>
                                <a:latin typeface="Cambria Math" panose="02040503050406030204" pitchFamily="18" charset="0"/>
                                <a:ea typeface="微软雅黑" panose="020B0503020204020204" pitchFamily="34" charset="-122"/>
                              </a:rPr>
                              <m:t> </m:t>
                            </m:r>
                            <m:r>
                              <a:rPr lang="en-US" altLang="zh-CN" sz="1200" b="0" i="1" dirty="0">
                                <a:solidFill>
                                  <a:srgbClr val="0070C0"/>
                                </a:solidFill>
                                <a:latin typeface="Cambria Math" panose="02040503050406030204" pitchFamily="18" charset="0"/>
                                <a:ea typeface="微软雅黑" panose="020B0503020204020204" pitchFamily="34" charset="-122"/>
                              </a:rPr>
                              <m:t>𝑦</m:t>
                            </m:r>
                            <m:r>
                              <a:rPr lang="zh-CN" altLang="en-US" sz="1200" b="0" i="1" dirty="0">
                                <a:solidFill>
                                  <a:srgbClr val="0070C0"/>
                                </a:solidFill>
                                <a:latin typeface="Cambria Math" panose="02040503050406030204" pitchFamily="18" charset="0"/>
                                <a:ea typeface="微软雅黑" panose="020B0503020204020204" pitchFamily="34" charset="-122"/>
                              </a:rPr>
                              <m:t> </m:t>
                            </m:r>
                            <m:r>
                              <a:rPr lang="en-US" altLang="zh-CN" sz="1200" b="0" i="1" dirty="0">
                                <a:solidFill>
                                  <a:srgbClr val="0070C0"/>
                                </a:solidFill>
                                <a:latin typeface="Cambria Math" panose="02040503050406030204" pitchFamily="18" charset="0"/>
                                <a:ea typeface="微软雅黑" panose="020B0503020204020204" pitchFamily="34" charset="-122"/>
                              </a:rPr>
                              <m:t>𝑧</m:t>
                            </m:r>
                          </m:e>
                        </m:d>
                      </m:e>
                      <m:sup>
                        <m:r>
                          <a:rPr lang="en-US" altLang="zh-CN" sz="1200" b="0" i="1" dirty="0">
                            <a:solidFill>
                              <a:srgbClr val="0070C0"/>
                            </a:solidFill>
                            <a:latin typeface="Cambria Math" panose="02040503050406030204" pitchFamily="18" charset="0"/>
                            <a:ea typeface="微软雅黑" panose="020B0503020204020204" pitchFamily="34" charset="-122"/>
                          </a:rPr>
                          <m:t>𝑇</m:t>
                        </m:r>
                      </m:sup>
                    </m:sSup>
                  </m:oMath>
                </a14:m>
                <a:r>
                  <a:rPr lang="zh-CN" altLang="en-US" sz="1200" dirty="0">
                    <a:solidFill>
                      <a:srgbClr val="0070C0"/>
                    </a:solidFill>
                    <a:latin typeface="微软雅黑" panose="020B0503020204020204" pitchFamily="34" charset="-122"/>
                    <a:ea typeface="微软雅黑" panose="020B0503020204020204" pitchFamily="34" charset="-122"/>
                  </a:rPr>
                  <a:t>）</a:t>
                </a:r>
              </a:p>
            </p:txBody>
          </p:sp>
        </mc:Choice>
        <mc:Fallback>
          <p:sp>
            <p:nvSpPr>
              <p:cNvPr id="11" name="文本框 10">
                <a:extLst>
                  <a:ext uri="{FF2B5EF4-FFF2-40B4-BE49-F238E27FC236}">
                    <a16:creationId xmlns:a16="http://schemas.microsoft.com/office/drawing/2014/main" id="{8426185D-7FD2-3082-29E4-D3C7502BE588}"/>
                  </a:ext>
                </a:extLst>
              </p:cNvPr>
              <p:cNvSpPr txBox="1">
                <a:spLocks noRot="1" noChangeAspect="1" noMove="1" noResize="1" noEditPoints="1" noAdjustHandles="1" noChangeArrowheads="1" noChangeShapeType="1" noTextEdit="1"/>
              </p:cNvSpPr>
              <p:nvPr/>
            </p:nvSpPr>
            <p:spPr>
              <a:xfrm>
                <a:off x="3984589" y="6362542"/>
                <a:ext cx="2075440" cy="553998"/>
              </a:xfrm>
              <a:prstGeom prst="rect">
                <a:avLst/>
              </a:prstGeom>
              <a:blipFill>
                <a:blip r:embed="rId13"/>
                <a:stretch>
                  <a:fillRect t="-6818" b="-6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文本框 114">
                <a:extLst>
                  <a:ext uri="{FF2B5EF4-FFF2-40B4-BE49-F238E27FC236}">
                    <a16:creationId xmlns:a16="http://schemas.microsoft.com/office/drawing/2014/main" id="{173D0B45-EC5E-433C-AC7C-E9F7ACA64375}"/>
                  </a:ext>
                </a:extLst>
              </p:cNvPr>
              <p:cNvSpPr txBox="1"/>
              <p:nvPr/>
            </p:nvSpPr>
            <p:spPr>
              <a:xfrm>
                <a:off x="918791" y="5445397"/>
                <a:ext cx="1754466" cy="704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C00000"/>
                          </a:solidFill>
                          <a:latin typeface="Cambria Math" panose="02040503050406030204" pitchFamily="18" charset="0"/>
                        </a:rPr>
                        <m:t>𝐾</m:t>
                      </m:r>
                      <m:r>
                        <a:rPr lang="en-US" altLang="zh-CN" sz="1600" b="0" i="1" smtClean="0">
                          <a:latin typeface="Cambria Math" panose="02040503050406030204" pitchFamily="18" charset="0"/>
                        </a:rPr>
                        <m:t>=</m:t>
                      </m:r>
                      <m:d>
                        <m:dPr>
                          <m:begChr m:val="["/>
                          <m:endChr m:val="]"/>
                          <m:ctrlPr>
                            <a:rPr lang="en-US" altLang="zh-CN" sz="1600" i="1" smtClean="0">
                              <a:latin typeface="Cambria Math" panose="02040503050406030204" pitchFamily="18" charset="0"/>
                            </a:rPr>
                          </m:ctrlPr>
                        </m:dPr>
                        <m:e>
                          <m:m>
                            <m:mPr>
                              <m:mcs>
                                <m:mc>
                                  <m:mcPr>
                                    <m:count m:val="3"/>
                                    <m:mcJc m:val="center"/>
                                  </m:mcPr>
                                </m:mc>
                              </m:mcs>
                              <m:ctrlPr>
                                <a:rPr lang="en-US" altLang="zh-CN" sz="1600" i="1" smtClean="0">
                                  <a:latin typeface="Cambria Math" panose="02040503050406030204" pitchFamily="18" charset="0"/>
                                </a:rPr>
                              </m:ctrlPr>
                            </m:mPr>
                            <m:mr>
                              <m:e>
                                <m:r>
                                  <m:rPr>
                                    <m:brk m:alnAt="7"/>
                                  </m:rPr>
                                  <a:rPr lang="en-US" altLang="zh-CN" sz="1600" b="0" i="1" smtClean="0">
                                    <a:latin typeface="Cambria Math" panose="02040503050406030204" pitchFamily="18" charset="0"/>
                                  </a:rPr>
                                  <m:t>𝑓</m:t>
                                </m:r>
                              </m:e>
                              <m:e>
                                <m:r>
                                  <a:rPr lang="en-US" altLang="zh-CN" sz="1600" b="0" i="1" smtClean="0">
                                    <a:latin typeface="Cambria Math" panose="02040503050406030204" pitchFamily="18" charset="0"/>
                                  </a:rPr>
                                  <m:t>0</m:t>
                                </m:r>
                              </m:e>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𝑐</m:t>
                                    </m:r>
                                  </m:e>
                                  <m:sub>
                                    <m:r>
                                      <a:rPr lang="en-US" altLang="zh-CN" sz="1600" i="1">
                                        <a:latin typeface="Cambria Math" panose="02040503050406030204" pitchFamily="18" charset="0"/>
                                        <a:ea typeface="微软雅黑" panose="020B0503020204020204" pitchFamily="34" charset="-122"/>
                                      </a:rPr>
                                      <m:t>𝑥</m:t>
                                    </m:r>
                                  </m:sub>
                                </m:sSub>
                              </m:e>
                            </m:mr>
                            <m:mr>
                              <m:e>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𝑓</m:t>
                                </m:r>
                              </m:e>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𝑐</m:t>
                                    </m:r>
                                  </m:e>
                                  <m:sub>
                                    <m:r>
                                      <a:rPr lang="en-US" altLang="zh-CN" sz="1600" b="0" i="1" smtClean="0">
                                        <a:latin typeface="Cambria Math" panose="02040503050406030204" pitchFamily="18" charset="0"/>
                                        <a:ea typeface="微软雅黑" panose="020B0503020204020204" pitchFamily="34" charset="-122"/>
                                      </a:rPr>
                                      <m:t>𝑦</m:t>
                                    </m:r>
                                  </m:sub>
                                </m:sSub>
                              </m:e>
                            </m:mr>
                            <m:mr>
                              <m:e>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0</m:t>
                                </m:r>
                              </m:e>
                              <m:e>
                                <m:r>
                                  <a:rPr lang="en-US" altLang="zh-CN" sz="1600" b="0" i="1" smtClean="0">
                                    <a:latin typeface="Cambria Math" panose="02040503050406030204" pitchFamily="18" charset="0"/>
                                  </a:rPr>
                                  <m:t>1</m:t>
                                </m:r>
                              </m:e>
                            </m:mr>
                          </m:m>
                          <m:r>
                            <a:rPr lang="en-US" altLang="zh-CN" sz="1600" b="0" i="1" smtClean="0">
                              <a:latin typeface="Cambria Math" panose="02040503050406030204" pitchFamily="18" charset="0"/>
                            </a:rPr>
                            <m:t> </m:t>
                          </m:r>
                        </m:e>
                      </m:d>
                    </m:oMath>
                  </m:oMathPara>
                </a14:m>
                <a:endParaRPr lang="zh-CN" altLang="en-US" sz="1600" i="1" dirty="0"/>
              </a:p>
            </p:txBody>
          </p:sp>
        </mc:Choice>
        <mc:Fallback>
          <p:sp>
            <p:nvSpPr>
              <p:cNvPr id="115" name="文本框 114">
                <a:extLst>
                  <a:ext uri="{FF2B5EF4-FFF2-40B4-BE49-F238E27FC236}">
                    <a16:creationId xmlns:a16="http://schemas.microsoft.com/office/drawing/2014/main" id="{173D0B45-EC5E-433C-AC7C-E9F7ACA64375}"/>
                  </a:ext>
                </a:extLst>
              </p:cNvPr>
              <p:cNvSpPr txBox="1">
                <a:spLocks noRot="1" noChangeAspect="1" noMove="1" noResize="1" noEditPoints="1" noAdjustHandles="1" noChangeArrowheads="1" noChangeShapeType="1" noTextEdit="1"/>
              </p:cNvSpPr>
              <p:nvPr/>
            </p:nvSpPr>
            <p:spPr>
              <a:xfrm>
                <a:off x="918791" y="5445397"/>
                <a:ext cx="1754466" cy="704167"/>
              </a:xfrm>
              <a:prstGeom prst="rect">
                <a:avLst/>
              </a:prstGeom>
              <a:blipFill>
                <a:blip r:embed="rId14"/>
                <a:stretch>
                  <a:fillRect t="-3509" b="-10526"/>
                </a:stretch>
              </a:blipFill>
            </p:spPr>
            <p:txBody>
              <a:bodyPr/>
              <a:lstStyle/>
              <a:p>
                <a:r>
                  <a:rPr lang="en-US">
                    <a:noFill/>
                  </a:rPr>
                  <a:t> </a:t>
                </a:r>
              </a:p>
            </p:txBody>
          </p:sp>
        </mc:Fallback>
      </mc:AlternateContent>
      <p:grpSp>
        <p:nvGrpSpPr>
          <p:cNvPr id="116" name="组合 115">
            <a:extLst>
              <a:ext uri="{FF2B5EF4-FFF2-40B4-BE49-F238E27FC236}">
                <a16:creationId xmlns:a16="http://schemas.microsoft.com/office/drawing/2014/main" id="{2363F257-D7A9-41BF-B9F3-FA4D03E8F8CA}"/>
              </a:ext>
            </a:extLst>
          </p:cNvPr>
          <p:cNvGrpSpPr/>
          <p:nvPr/>
        </p:nvGrpSpPr>
        <p:grpSpPr>
          <a:xfrm>
            <a:off x="6397461" y="2809446"/>
            <a:ext cx="1463347" cy="2022347"/>
            <a:chOff x="6397461" y="2809446"/>
            <a:chExt cx="1463347" cy="2022347"/>
          </a:xfrm>
        </p:grpSpPr>
        <p:grpSp>
          <p:nvGrpSpPr>
            <p:cNvPr id="117" name="组合 116">
              <a:extLst>
                <a:ext uri="{FF2B5EF4-FFF2-40B4-BE49-F238E27FC236}">
                  <a16:creationId xmlns:a16="http://schemas.microsoft.com/office/drawing/2014/main" id="{441DB385-92F0-40BE-874C-07C5A2BD9287}"/>
                </a:ext>
              </a:extLst>
            </p:cNvPr>
            <p:cNvGrpSpPr/>
            <p:nvPr/>
          </p:nvGrpSpPr>
          <p:grpSpPr>
            <a:xfrm>
              <a:off x="6397461" y="2809446"/>
              <a:ext cx="1463347" cy="2022347"/>
              <a:chOff x="5562661" y="4231541"/>
              <a:chExt cx="1463347" cy="2022347"/>
            </a:xfrm>
          </p:grpSpPr>
          <p:grpSp>
            <p:nvGrpSpPr>
              <p:cNvPr id="122" name="组合 121">
                <a:extLst>
                  <a:ext uri="{FF2B5EF4-FFF2-40B4-BE49-F238E27FC236}">
                    <a16:creationId xmlns:a16="http://schemas.microsoft.com/office/drawing/2014/main" id="{0E12E98B-C2F2-4771-9FB1-DEF20C2CAAD0}"/>
                  </a:ext>
                </a:extLst>
              </p:cNvPr>
              <p:cNvGrpSpPr/>
              <p:nvPr/>
            </p:nvGrpSpPr>
            <p:grpSpPr>
              <a:xfrm>
                <a:off x="5981290" y="4231541"/>
                <a:ext cx="827738" cy="1637474"/>
                <a:chOff x="4440777" y="3998178"/>
                <a:chExt cx="827738" cy="1637474"/>
              </a:xfrm>
            </p:grpSpPr>
            <p:sp>
              <p:nvSpPr>
                <p:cNvPr id="124" name="文本框 123">
                  <a:extLst>
                    <a:ext uri="{FF2B5EF4-FFF2-40B4-BE49-F238E27FC236}">
                      <a16:creationId xmlns:a16="http://schemas.microsoft.com/office/drawing/2014/main" id="{CCBD8002-8B0F-4885-B0A2-788A6A5975E1}"/>
                    </a:ext>
                  </a:extLst>
                </p:cNvPr>
                <p:cNvSpPr txBox="1"/>
                <p:nvPr/>
              </p:nvSpPr>
              <p:spPr>
                <a:xfrm>
                  <a:off x="4562248" y="526632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5" name="组合 124">
                  <a:extLst>
                    <a:ext uri="{FF2B5EF4-FFF2-40B4-BE49-F238E27FC236}">
                      <a16:creationId xmlns:a16="http://schemas.microsoft.com/office/drawing/2014/main" id="{1C913343-5A8E-47B1-A809-D53CE7F9347F}"/>
                    </a:ext>
                  </a:extLst>
                </p:cNvPr>
                <p:cNvGrpSpPr/>
                <p:nvPr/>
              </p:nvGrpSpPr>
              <p:grpSpPr>
                <a:xfrm>
                  <a:off x="4440777" y="4302469"/>
                  <a:ext cx="483581" cy="1202993"/>
                  <a:chOff x="6716703" y="1412776"/>
                  <a:chExt cx="483581" cy="1202993"/>
                </a:xfrm>
              </p:grpSpPr>
              <p:sp>
                <p:nvSpPr>
                  <p:cNvPr id="127" name="椭圆 126">
                    <a:extLst>
                      <a:ext uri="{FF2B5EF4-FFF2-40B4-BE49-F238E27FC236}">
                        <a16:creationId xmlns:a16="http://schemas.microsoft.com/office/drawing/2014/main" id="{FFC9E0DF-E6D6-4AE5-9D22-D3C029818BB8}"/>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28" name="直接箭头连接符 127">
                    <a:extLst>
                      <a:ext uri="{FF2B5EF4-FFF2-40B4-BE49-F238E27FC236}">
                        <a16:creationId xmlns:a16="http://schemas.microsoft.com/office/drawing/2014/main" id="{1E57CC78-4548-4118-8036-DDE1E81F1861}"/>
                      </a:ext>
                    </a:extLst>
                  </p:cNvPr>
                  <p:cNvCxnSpPr>
                    <a:cxnSpLocks/>
                    <a:stCxn id="127" idx="3"/>
                  </p:cNvCxnSpPr>
                  <p:nvPr/>
                </p:nvCxnSpPr>
                <p:spPr>
                  <a:xfrm flipH="1">
                    <a:off x="6716703" y="2194312"/>
                    <a:ext cx="422125" cy="421457"/>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99A14BE-DBF9-4917-9CB8-53E9A51AFB20}"/>
                      </a:ext>
                    </a:extLst>
                  </p:cNvPr>
                  <p:cNvCxnSpPr>
                    <a:cxnSpLocks/>
                    <a:stCxn id="127"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26" name="文本框 125">
                  <a:extLst>
                    <a:ext uri="{FF2B5EF4-FFF2-40B4-BE49-F238E27FC236}">
                      <a16:creationId xmlns:a16="http://schemas.microsoft.com/office/drawing/2014/main" id="{7B7A589D-7A6E-411A-9C4A-E94D443F968A}"/>
                    </a:ext>
                  </a:extLst>
                </p:cNvPr>
                <p:cNvSpPr txBox="1"/>
                <p:nvPr/>
              </p:nvSpPr>
              <p:spPr>
                <a:xfrm>
                  <a:off x="4899547" y="399817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3" name="文本框 122">
                <a:extLst>
                  <a:ext uri="{FF2B5EF4-FFF2-40B4-BE49-F238E27FC236}">
                    <a16:creationId xmlns:a16="http://schemas.microsoft.com/office/drawing/2014/main" id="{E5E39C9F-E275-4621-9D4A-EC820A9B5213}"/>
                  </a:ext>
                </a:extLst>
              </p:cNvPr>
              <p:cNvSpPr txBox="1"/>
              <p:nvPr/>
            </p:nvSpPr>
            <p:spPr>
              <a:xfrm>
                <a:off x="5562661" y="5915334"/>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成像坐标系</a:t>
                </a:r>
              </a:p>
            </p:txBody>
          </p:sp>
        </p:grpSp>
        <p:grpSp>
          <p:nvGrpSpPr>
            <p:cNvPr id="118" name="组合 117">
              <a:extLst>
                <a:ext uri="{FF2B5EF4-FFF2-40B4-BE49-F238E27FC236}">
                  <a16:creationId xmlns:a16="http://schemas.microsoft.com/office/drawing/2014/main" id="{1A166D84-A607-4E42-9A96-056D1CFCBA35}"/>
                </a:ext>
              </a:extLst>
            </p:cNvPr>
            <p:cNvGrpSpPr/>
            <p:nvPr/>
          </p:nvGrpSpPr>
          <p:grpSpPr>
            <a:xfrm>
              <a:off x="6940570" y="3418224"/>
              <a:ext cx="443344" cy="710360"/>
              <a:chOff x="6920471" y="3423996"/>
              <a:chExt cx="464878" cy="710360"/>
            </a:xfrm>
          </p:grpSpPr>
          <p:sp>
            <p:nvSpPr>
              <p:cNvPr id="119" name="流程图: 数据 118">
                <a:extLst>
                  <a:ext uri="{FF2B5EF4-FFF2-40B4-BE49-F238E27FC236}">
                    <a16:creationId xmlns:a16="http://schemas.microsoft.com/office/drawing/2014/main" id="{566B18F1-BD77-4F3A-BEF3-39080F14BF7F}"/>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流程图: 数据 119">
                <a:extLst>
                  <a:ext uri="{FF2B5EF4-FFF2-40B4-BE49-F238E27FC236}">
                    <a16:creationId xmlns:a16="http://schemas.microsoft.com/office/drawing/2014/main" id="{ECD0C5D6-71DF-411F-8E7C-D848FAF0D52B}"/>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流程图: 数据 120">
                <a:extLst>
                  <a:ext uri="{FF2B5EF4-FFF2-40B4-BE49-F238E27FC236}">
                    <a16:creationId xmlns:a16="http://schemas.microsoft.com/office/drawing/2014/main" id="{1988850E-EF42-41E3-94B1-EFB636D1E5A0}"/>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3" name="组合 132">
            <a:extLst>
              <a:ext uri="{FF2B5EF4-FFF2-40B4-BE49-F238E27FC236}">
                <a16:creationId xmlns:a16="http://schemas.microsoft.com/office/drawing/2014/main" id="{FAD6CF6F-C204-4C7F-B218-692E867650F5}"/>
              </a:ext>
            </a:extLst>
          </p:cNvPr>
          <p:cNvGrpSpPr/>
          <p:nvPr/>
        </p:nvGrpSpPr>
        <p:grpSpPr>
          <a:xfrm>
            <a:off x="1721053" y="2877606"/>
            <a:ext cx="1463347" cy="1954187"/>
            <a:chOff x="2126076" y="2877602"/>
            <a:chExt cx="1463347" cy="1954187"/>
          </a:xfrm>
        </p:grpSpPr>
        <p:grpSp>
          <p:nvGrpSpPr>
            <p:cNvPr id="134" name="组合 133">
              <a:extLst>
                <a:ext uri="{FF2B5EF4-FFF2-40B4-BE49-F238E27FC236}">
                  <a16:creationId xmlns:a16="http://schemas.microsoft.com/office/drawing/2014/main" id="{7E9979DA-6FEE-4CCB-B4D9-250843B7E28D}"/>
                </a:ext>
              </a:extLst>
            </p:cNvPr>
            <p:cNvGrpSpPr/>
            <p:nvPr/>
          </p:nvGrpSpPr>
          <p:grpSpPr>
            <a:xfrm>
              <a:off x="2126076" y="2877602"/>
              <a:ext cx="1463347" cy="1954187"/>
              <a:chOff x="508986" y="4305267"/>
              <a:chExt cx="1463347" cy="1954187"/>
            </a:xfrm>
          </p:grpSpPr>
          <p:grpSp>
            <p:nvGrpSpPr>
              <p:cNvPr id="168" name="组合 167">
                <a:extLst>
                  <a:ext uri="{FF2B5EF4-FFF2-40B4-BE49-F238E27FC236}">
                    <a16:creationId xmlns:a16="http://schemas.microsoft.com/office/drawing/2014/main" id="{40CD2C97-9825-4783-957D-13FB232FC5FA}"/>
                  </a:ext>
                </a:extLst>
              </p:cNvPr>
              <p:cNvGrpSpPr/>
              <p:nvPr/>
            </p:nvGrpSpPr>
            <p:grpSpPr>
              <a:xfrm>
                <a:off x="679364" y="4305267"/>
                <a:ext cx="1136657" cy="1576886"/>
                <a:chOff x="397574" y="4062531"/>
                <a:chExt cx="1136657" cy="1576886"/>
              </a:xfrm>
            </p:grpSpPr>
            <p:grpSp>
              <p:nvGrpSpPr>
                <p:cNvPr id="234" name="组合 233">
                  <a:extLst>
                    <a:ext uri="{FF2B5EF4-FFF2-40B4-BE49-F238E27FC236}">
                      <a16:creationId xmlns:a16="http://schemas.microsoft.com/office/drawing/2014/main" id="{0A9A4632-ED31-456C-BE5C-67872FD37639}"/>
                    </a:ext>
                  </a:extLst>
                </p:cNvPr>
                <p:cNvGrpSpPr/>
                <p:nvPr/>
              </p:nvGrpSpPr>
              <p:grpSpPr>
                <a:xfrm>
                  <a:off x="491946" y="4293096"/>
                  <a:ext cx="731674" cy="1224136"/>
                  <a:chOff x="6468610" y="1412776"/>
                  <a:chExt cx="731674" cy="1224136"/>
                </a:xfrm>
              </p:grpSpPr>
              <p:sp>
                <p:nvSpPr>
                  <p:cNvPr id="238" name="椭圆 237">
                    <a:extLst>
                      <a:ext uri="{FF2B5EF4-FFF2-40B4-BE49-F238E27FC236}">
                        <a16:creationId xmlns:a16="http://schemas.microsoft.com/office/drawing/2014/main" id="{DE6DE4AF-0C91-4BFE-99EF-475FB1A3669D}"/>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39" name="直接箭头连接符 238">
                    <a:extLst>
                      <a:ext uri="{FF2B5EF4-FFF2-40B4-BE49-F238E27FC236}">
                        <a16:creationId xmlns:a16="http://schemas.microsoft.com/office/drawing/2014/main" id="{3486A19A-62E6-42A2-AD23-09ADA168C514}"/>
                      </a:ext>
                    </a:extLst>
                  </p:cNvPr>
                  <p:cNvCxnSpPr>
                    <a:cxnSpLocks/>
                    <a:stCxn id="238"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a:extLst>
                      <a:ext uri="{FF2B5EF4-FFF2-40B4-BE49-F238E27FC236}">
                        <a16:creationId xmlns:a16="http://schemas.microsoft.com/office/drawing/2014/main" id="{5A4F5B6E-4980-4708-BCC0-381419151F7A}"/>
                      </a:ext>
                    </a:extLst>
                  </p:cNvPr>
                  <p:cNvCxnSpPr>
                    <a:cxnSpLocks/>
                    <a:stCxn id="238" idx="6"/>
                  </p:cNvCxnSpPr>
                  <p:nvPr/>
                </p:nvCxnSpPr>
                <p:spPr>
                  <a:xfrm flipH="1">
                    <a:off x="6468610" y="2168856"/>
                    <a:ext cx="731674"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a:extLst>
                      <a:ext uri="{FF2B5EF4-FFF2-40B4-BE49-F238E27FC236}">
                        <a16:creationId xmlns:a16="http://schemas.microsoft.com/office/drawing/2014/main" id="{D2B3A943-2A41-4023-BB1C-5C2385F79FE7}"/>
                      </a:ext>
                    </a:extLst>
                  </p:cNvPr>
                  <p:cNvCxnSpPr>
                    <a:cxnSpLocks/>
                    <a:stCxn id="238"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235" name="文本框 234">
                  <a:extLst>
                    <a:ext uri="{FF2B5EF4-FFF2-40B4-BE49-F238E27FC236}">
                      <a16:creationId xmlns:a16="http://schemas.microsoft.com/office/drawing/2014/main" id="{B2B98C2A-6440-4611-A954-C049D008ABA6}"/>
                    </a:ext>
                  </a:extLst>
                </p:cNvPr>
                <p:cNvSpPr txBox="1"/>
                <p:nvPr/>
              </p:nvSpPr>
              <p:spPr>
                <a:xfrm>
                  <a:off x="904248" y="5270085"/>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6" name="文本框 235">
                  <a:extLst>
                    <a:ext uri="{FF2B5EF4-FFF2-40B4-BE49-F238E27FC236}">
                      <a16:creationId xmlns:a16="http://schemas.microsoft.com/office/drawing/2014/main" id="{401C3D22-1B0D-4357-88A6-BDD6814299FB}"/>
                    </a:ext>
                  </a:extLst>
                </p:cNvPr>
                <p:cNvSpPr txBox="1"/>
                <p:nvPr/>
              </p:nvSpPr>
              <p:spPr>
                <a:xfrm>
                  <a:off x="1165263" y="4062531"/>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7" name="文本框 236">
                  <a:extLst>
                    <a:ext uri="{FF2B5EF4-FFF2-40B4-BE49-F238E27FC236}">
                      <a16:creationId xmlns:a16="http://schemas.microsoft.com/office/drawing/2014/main" id="{9ECD26E0-3F10-4533-8440-F71D2D8FAE4D}"/>
                    </a:ext>
                  </a:extLst>
                </p:cNvPr>
                <p:cNvSpPr txBox="1"/>
                <p:nvPr/>
              </p:nvSpPr>
              <p:spPr>
                <a:xfrm>
                  <a:off x="397574" y="4686602"/>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6" name="文本框 215">
                <a:extLst>
                  <a:ext uri="{FF2B5EF4-FFF2-40B4-BE49-F238E27FC236}">
                    <a16:creationId xmlns:a16="http://schemas.microsoft.com/office/drawing/2014/main" id="{EDA972D9-14FF-4F1F-BB5A-F7A1371892A2}"/>
                  </a:ext>
                </a:extLst>
              </p:cNvPr>
              <p:cNvSpPr txBox="1"/>
              <p:nvPr/>
            </p:nvSpPr>
            <p:spPr>
              <a:xfrm>
                <a:off x="508986"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世界坐标系</a:t>
                </a:r>
              </a:p>
            </p:txBody>
          </p:sp>
        </p:grpSp>
        <p:grpSp>
          <p:nvGrpSpPr>
            <p:cNvPr id="135" name="组合 134">
              <a:extLst>
                <a:ext uri="{FF2B5EF4-FFF2-40B4-BE49-F238E27FC236}">
                  <a16:creationId xmlns:a16="http://schemas.microsoft.com/office/drawing/2014/main" id="{02B6096F-2BEF-4838-9A2F-57DC8E00BBAA}"/>
                </a:ext>
              </a:extLst>
            </p:cNvPr>
            <p:cNvGrpSpPr/>
            <p:nvPr/>
          </p:nvGrpSpPr>
          <p:grpSpPr>
            <a:xfrm>
              <a:off x="2580295" y="3155015"/>
              <a:ext cx="980387" cy="906004"/>
              <a:chOff x="2580295" y="3155015"/>
              <a:chExt cx="980387" cy="906004"/>
            </a:xfrm>
          </p:grpSpPr>
          <p:sp>
            <p:nvSpPr>
              <p:cNvPr id="136" name="立方体 135">
                <a:extLst>
                  <a:ext uri="{FF2B5EF4-FFF2-40B4-BE49-F238E27FC236}">
                    <a16:creationId xmlns:a16="http://schemas.microsoft.com/office/drawing/2014/main" id="{A613094A-B666-468E-AF57-6FECB566F311}"/>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立方体 136">
                <a:extLst>
                  <a:ext uri="{FF2B5EF4-FFF2-40B4-BE49-F238E27FC236}">
                    <a16:creationId xmlns:a16="http://schemas.microsoft.com/office/drawing/2014/main" id="{E5FA60B6-0378-4992-8D7E-A1FC89BAACDC}"/>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立方体 137">
                <a:extLst>
                  <a:ext uri="{FF2B5EF4-FFF2-40B4-BE49-F238E27FC236}">
                    <a16:creationId xmlns:a16="http://schemas.microsoft.com/office/drawing/2014/main" id="{176443F6-DB55-49F0-B4E2-B7F135E6EC77}"/>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42" name="组合 241">
            <a:extLst>
              <a:ext uri="{FF2B5EF4-FFF2-40B4-BE49-F238E27FC236}">
                <a16:creationId xmlns:a16="http://schemas.microsoft.com/office/drawing/2014/main" id="{77FE072C-F9A2-48B0-9864-F6D79E2747CB}"/>
              </a:ext>
            </a:extLst>
          </p:cNvPr>
          <p:cNvGrpSpPr/>
          <p:nvPr/>
        </p:nvGrpSpPr>
        <p:grpSpPr>
          <a:xfrm>
            <a:off x="4110746" y="2803880"/>
            <a:ext cx="1588571" cy="2027913"/>
            <a:chOff x="4110746" y="2803876"/>
            <a:chExt cx="1588571" cy="2027913"/>
          </a:xfrm>
        </p:grpSpPr>
        <p:grpSp>
          <p:nvGrpSpPr>
            <p:cNvPr id="243" name="组合 242">
              <a:extLst>
                <a:ext uri="{FF2B5EF4-FFF2-40B4-BE49-F238E27FC236}">
                  <a16:creationId xmlns:a16="http://schemas.microsoft.com/office/drawing/2014/main" id="{E2F0E773-CB2C-4EBB-A4BD-C69205E8AB0D}"/>
                </a:ext>
              </a:extLst>
            </p:cNvPr>
            <p:cNvGrpSpPr/>
            <p:nvPr/>
          </p:nvGrpSpPr>
          <p:grpSpPr>
            <a:xfrm>
              <a:off x="4235970" y="2803876"/>
              <a:ext cx="1463347" cy="2027913"/>
              <a:chOff x="2655219" y="4231541"/>
              <a:chExt cx="1463347" cy="2027913"/>
            </a:xfrm>
          </p:grpSpPr>
          <p:grpSp>
            <p:nvGrpSpPr>
              <p:cNvPr id="248" name="组合 247">
                <a:extLst>
                  <a:ext uri="{FF2B5EF4-FFF2-40B4-BE49-F238E27FC236}">
                    <a16:creationId xmlns:a16="http://schemas.microsoft.com/office/drawing/2014/main" id="{CF7EA557-AA00-4FD6-BCDC-92A85B578BEA}"/>
                  </a:ext>
                </a:extLst>
              </p:cNvPr>
              <p:cNvGrpSpPr/>
              <p:nvPr/>
            </p:nvGrpSpPr>
            <p:grpSpPr>
              <a:xfrm>
                <a:off x="2809999" y="4231541"/>
                <a:ext cx="1234352" cy="1632202"/>
                <a:chOff x="2153795" y="3992453"/>
                <a:chExt cx="1234352" cy="1632202"/>
              </a:xfrm>
            </p:grpSpPr>
            <p:grpSp>
              <p:nvGrpSpPr>
                <p:cNvPr id="250" name="组合 249">
                  <a:extLst>
                    <a:ext uri="{FF2B5EF4-FFF2-40B4-BE49-F238E27FC236}">
                      <a16:creationId xmlns:a16="http://schemas.microsoft.com/office/drawing/2014/main" id="{7597209B-0B28-4A8D-BBD8-3398C87DBF68}"/>
                    </a:ext>
                  </a:extLst>
                </p:cNvPr>
                <p:cNvGrpSpPr/>
                <p:nvPr/>
              </p:nvGrpSpPr>
              <p:grpSpPr>
                <a:xfrm>
                  <a:off x="2212474" y="4296744"/>
                  <a:ext cx="842705" cy="1224136"/>
                  <a:chOff x="6357579" y="1412776"/>
                  <a:chExt cx="842705" cy="1224136"/>
                </a:xfrm>
              </p:grpSpPr>
              <p:sp>
                <p:nvSpPr>
                  <p:cNvPr id="254" name="椭圆 253">
                    <a:extLst>
                      <a:ext uri="{FF2B5EF4-FFF2-40B4-BE49-F238E27FC236}">
                        <a16:creationId xmlns:a16="http://schemas.microsoft.com/office/drawing/2014/main" id="{EB1A6638-8C47-4E4B-9156-629D5ED43EFE}"/>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55" name="直接箭头连接符 254">
                    <a:extLst>
                      <a:ext uri="{FF2B5EF4-FFF2-40B4-BE49-F238E27FC236}">
                        <a16:creationId xmlns:a16="http://schemas.microsoft.com/office/drawing/2014/main" id="{EA798DB8-150F-4407-8EC8-A58B96F49C33}"/>
                      </a:ext>
                    </a:extLst>
                  </p:cNvPr>
                  <p:cNvCxnSpPr>
                    <a:cxnSpLocks/>
                    <a:stCxn id="254"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02E8379F-DD77-427E-9722-6508B7CBDA67}"/>
                      </a:ext>
                    </a:extLst>
                  </p:cNvPr>
                  <p:cNvCxnSpPr>
                    <a:cxnSpLocks/>
                    <a:stCxn id="254" idx="6"/>
                  </p:cNvCxnSpPr>
                  <p:nvPr/>
                </p:nvCxnSpPr>
                <p:spPr>
                  <a:xfrm flipH="1">
                    <a:off x="6357579" y="2168856"/>
                    <a:ext cx="842705" cy="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57" name="直接箭头连接符 256">
                    <a:extLst>
                      <a:ext uri="{FF2B5EF4-FFF2-40B4-BE49-F238E27FC236}">
                        <a16:creationId xmlns:a16="http://schemas.microsoft.com/office/drawing/2014/main" id="{860AB864-B5C6-475A-A579-6B03FF7E32C0}"/>
                      </a:ext>
                    </a:extLst>
                  </p:cNvPr>
                  <p:cNvCxnSpPr>
                    <a:cxnSpLocks/>
                    <a:stCxn id="254"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251" name="文本框 250">
                  <a:extLst>
                    <a:ext uri="{FF2B5EF4-FFF2-40B4-BE49-F238E27FC236}">
                      <a16:creationId xmlns:a16="http://schemas.microsoft.com/office/drawing/2014/main" id="{B9424D53-9073-4629-9C6A-34071DD8FE64}"/>
                    </a:ext>
                  </a:extLst>
                </p:cNvPr>
                <p:cNvSpPr txBox="1"/>
                <p:nvPr/>
              </p:nvSpPr>
              <p:spPr>
                <a:xfrm>
                  <a:off x="2730689" y="525532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x</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2" name="文本框 251">
                  <a:extLst>
                    <a:ext uri="{FF2B5EF4-FFF2-40B4-BE49-F238E27FC236}">
                      <a16:creationId xmlns:a16="http://schemas.microsoft.com/office/drawing/2014/main" id="{FF39B504-36CE-45A3-8635-2F30561D96AE}"/>
                    </a:ext>
                  </a:extLst>
                </p:cNvPr>
                <p:cNvSpPr txBox="1"/>
                <p:nvPr/>
              </p:nvSpPr>
              <p:spPr>
                <a:xfrm>
                  <a:off x="3019179" y="3992453"/>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y</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3" name="文本框 252">
                  <a:extLst>
                    <a:ext uri="{FF2B5EF4-FFF2-40B4-BE49-F238E27FC236}">
                      <a16:creationId xmlns:a16="http://schemas.microsoft.com/office/drawing/2014/main" id="{926F293C-3B10-4B24-BFAE-E9A49687C074}"/>
                    </a:ext>
                  </a:extLst>
                </p:cNvPr>
                <p:cNvSpPr txBox="1"/>
                <p:nvPr/>
              </p:nvSpPr>
              <p:spPr>
                <a:xfrm>
                  <a:off x="2153795" y="4690250"/>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z</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49" name="文本框 248">
                <a:extLst>
                  <a:ext uri="{FF2B5EF4-FFF2-40B4-BE49-F238E27FC236}">
                    <a16:creationId xmlns:a16="http://schemas.microsoft.com/office/drawing/2014/main" id="{20FA0C55-6F71-4995-AA6A-591D82992B65}"/>
                  </a:ext>
                </a:extLst>
              </p:cNvPr>
              <p:cNvSpPr txBox="1"/>
              <p:nvPr/>
            </p:nvSpPr>
            <p:spPr>
              <a:xfrm>
                <a:off x="2655219"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相机坐标系</a:t>
                </a:r>
              </a:p>
            </p:txBody>
          </p:sp>
        </p:grpSp>
        <p:grpSp>
          <p:nvGrpSpPr>
            <p:cNvPr id="244" name="组合 243">
              <a:extLst>
                <a:ext uri="{FF2B5EF4-FFF2-40B4-BE49-F238E27FC236}">
                  <a16:creationId xmlns:a16="http://schemas.microsoft.com/office/drawing/2014/main" id="{14B71B71-03F9-4949-BB90-EF8CC291F786}"/>
                </a:ext>
              </a:extLst>
            </p:cNvPr>
            <p:cNvGrpSpPr/>
            <p:nvPr/>
          </p:nvGrpSpPr>
          <p:grpSpPr>
            <a:xfrm>
              <a:off x="4110746" y="3366055"/>
              <a:ext cx="980387" cy="906004"/>
              <a:chOff x="2580295" y="3155015"/>
              <a:chExt cx="980387" cy="906004"/>
            </a:xfrm>
          </p:grpSpPr>
          <p:sp>
            <p:nvSpPr>
              <p:cNvPr id="245" name="立方体 244">
                <a:extLst>
                  <a:ext uri="{FF2B5EF4-FFF2-40B4-BE49-F238E27FC236}">
                    <a16:creationId xmlns:a16="http://schemas.microsoft.com/office/drawing/2014/main" id="{26BE518E-1499-4022-8480-F24CD780F7D1}"/>
                  </a:ext>
                </a:extLst>
              </p:cNvPr>
              <p:cNvSpPr/>
              <p:nvPr/>
            </p:nvSpPr>
            <p:spPr>
              <a:xfrm>
                <a:off x="2580295" y="3155015"/>
                <a:ext cx="316678" cy="372536"/>
              </a:xfrm>
              <a:prstGeom prst="cube">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立方体 245">
                <a:extLst>
                  <a:ext uri="{FF2B5EF4-FFF2-40B4-BE49-F238E27FC236}">
                    <a16:creationId xmlns:a16="http://schemas.microsoft.com/office/drawing/2014/main" id="{155C5A40-288C-4544-AF48-3F9D25756F00}"/>
                  </a:ext>
                </a:extLst>
              </p:cNvPr>
              <p:cNvSpPr/>
              <p:nvPr/>
            </p:nvSpPr>
            <p:spPr>
              <a:xfrm>
                <a:off x="3244004" y="3277138"/>
                <a:ext cx="316678" cy="372536"/>
              </a:xfrm>
              <a:prstGeom prst="cube">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立方体 246">
                <a:extLst>
                  <a:ext uri="{FF2B5EF4-FFF2-40B4-BE49-F238E27FC236}">
                    <a16:creationId xmlns:a16="http://schemas.microsoft.com/office/drawing/2014/main" id="{9486DB44-4AB1-44BE-B1C8-9D5600460131}"/>
                  </a:ext>
                </a:extLst>
              </p:cNvPr>
              <p:cNvSpPr/>
              <p:nvPr/>
            </p:nvSpPr>
            <p:spPr>
              <a:xfrm>
                <a:off x="2588810" y="3688483"/>
                <a:ext cx="316678" cy="372536"/>
              </a:xfrm>
              <a:prstGeom prst="cube">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8" name="组合 257">
            <a:extLst>
              <a:ext uri="{FF2B5EF4-FFF2-40B4-BE49-F238E27FC236}">
                <a16:creationId xmlns:a16="http://schemas.microsoft.com/office/drawing/2014/main" id="{F9E73FDE-25BE-4661-B673-B87A39680D14}"/>
              </a:ext>
            </a:extLst>
          </p:cNvPr>
          <p:cNvGrpSpPr/>
          <p:nvPr/>
        </p:nvGrpSpPr>
        <p:grpSpPr>
          <a:xfrm>
            <a:off x="8541418" y="2803876"/>
            <a:ext cx="1463347" cy="2027913"/>
            <a:chOff x="8541418" y="2803876"/>
            <a:chExt cx="1463347" cy="2027913"/>
          </a:xfrm>
        </p:grpSpPr>
        <p:cxnSp>
          <p:nvCxnSpPr>
            <p:cNvPr id="259" name="直接连接符 258">
              <a:extLst>
                <a:ext uri="{FF2B5EF4-FFF2-40B4-BE49-F238E27FC236}">
                  <a16:creationId xmlns:a16="http://schemas.microsoft.com/office/drawing/2014/main" id="{CE48CDE8-D83F-4D93-9800-5F6DBAEDA63B}"/>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2804A9E1-E0D0-417B-B1A4-13259019CF8A}"/>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FAE8CEF5-321C-4214-B799-931432472538}"/>
                </a:ext>
              </a:extLst>
            </p:cNvPr>
            <p:cNvCxnSpPr>
              <a:cxnSpLocks/>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37EFD86A-1B2D-4C85-8139-F5E9324C3E4A}"/>
                </a:ext>
              </a:extLst>
            </p:cNvPr>
            <p:cNvCxnSpPr>
              <a:cxnSpLocks/>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263" name="组合 262">
              <a:extLst>
                <a:ext uri="{FF2B5EF4-FFF2-40B4-BE49-F238E27FC236}">
                  <a16:creationId xmlns:a16="http://schemas.microsoft.com/office/drawing/2014/main" id="{B441735C-751F-4A0F-9D8D-4CB409B39D05}"/>
                </a:ext>
              </a:extLst>
            </p:cNvPr>
            <p:cNvGrpSpPr/>
            <p:nvPr/>
          </p:nvGrpSpPr>
          <p:grpSpPr>
            <a:xfrm>
              <a:off x="8541418" y="2803876"/>
              <a:ext cx="1463347" cy="2027913"/>
              <a:chOff x="7209861" y="4231541"/>
              <a:chExt cx="1463347" cy="2027913"/>
            </a:xfrm>
          </p:grpSpPr>
          <p:grpSp>
            <p:nvGrpSpPr>
              <p:cNvPr id="272" name="组合 271">
                <a:extLst>
                  <a:ext uri="{FF2B5EF4-FFF2-40B4-BE49-F238E27FC236}">
                    <a16:creationId xmlns:a16="http://schemas.microsoft.com/office/drawing/2014/main" id="{C27D3C66-B1ED-4960-8132-63C81BEDA692}"/>
                  </a:ext>
                </a:extLst>
              </p:cNvPr>
              <p:cNvGrpSpPr/>
              <p:nvPr/>
            </p:nvGrpSpPr>
            <p:grpSpPr>
              <a:xfrm>
                <a:off x="7632035" y="4231541"/>
                <a:ext cx="822877" cy="1649164"/>
                <a:chOff x="6311959" y="3985828"/>
                <a:chExt cx="822877" cy="1649164"/>
              </a:xfrm>
            </p:grpSpPr>
            <p:grpSp>
              <p:nvGrpSpPr>
                <p:cNvPr id="274" name="组合 273">
                  <a:extLst>
                    <a:ext uri="{FF2B5EF4-FFF2-40B4-BE49-F238E27FC236}">
                      <a16:creationId xmlns:a16="http://schemas.microsoft.com/office/drawing/2014/main" id="{127DA34B-BBFB-48D0-B339-167B51279A3D}"/>
                    </a:ext>
                  </a:extLst>
                </p:cNvPr>
                <p:cNvGrpSpPr/>
                <p:nvPr/>
              </p:nvGrpSpPr>
              <p:grpSpPr>
                <a:xfrm>
                  <a:off x="6311959" y="4290119"/>
                  <a:ext cx="468044" cy="1224136"/>
                  <a:chOff x="6732240" y="1412776"/>
                  <a:chExt cx="468044" cy="1224136"/>
                </a:xfrm>
              </p:grpSpPr>
              <p:sp>
                <p:nvSpPr>
                  <p:cNvPr id="277" name="椭圆 276">
                    <a:extLst>
                      <a:ext uri="{FF2B5EF4-FFF2-40B4-BE49-F238E27FC236}">
                        <a16:creationId xmlns:a16="http://schemas.microsoft.com/office/drawing/2014/main" id="{256C06A6-BA20-4EFA-9259-830AFE53E016}"/>
                      </a:ext>
                    </a:extLst>
                  </p:cNvPr>
                  <p:cNvSpPr/>
                  <p:nvPr/>
                </p:nvSpPr>
                <p:spPr>
                  <a:xfrm>
                    <a:off x="7128284" y="21328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8" name="直接箭头连接符 277">
                    <a:extLst>
                      <a:ext uri="{FF2B5EF4-FFF2-40B4-BE49-F238E27FC236}">
                        <a16:creationId xmlns:a16="http://schemas.microsoft.com/office/drawing/2014/main" id="{704C7E55-4EAD-4AFD-85D2-6E21900A54D5}"/>
                      </a:ext>
                    </a:extLst>
                  </p:cNvPr>
                  <p:cNvCxnSpPr>
                    <a:cxnSpLocks/>
                    <a:stCxn id="277" idx="3"/>
                  </p:cNvCxnSpPr>
                  <p:nvPr/>
                </p:nvCxnSpPr>
                <p:spPr>
                  <a:xfrm flipH="1">
                    <a:off x="6732240" y="2194312"/>
                    <a:ext cx="406588" cy="44260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79" name="直接箭头连接符 278">
                    <a:extLst>
                      <a:ext uri="{FF2B5EF4-FFF2-40B4-BE49-F238E27FC236}">
                        <a16:creationId xmlns:a16="http://schemas.microsoft.com/office/drawing/2014/main" id="{6546E6D2-E73C-4D56-8BD6-BD58A3B9AC46}"/>
                      </a:ext>
                    </a:extLst>
                  </p:cNvPr>
                  <p:cNvCxnSpPr>
                    <a:cxnSpLocks/>
                    <a:stCxn id="277" idx="0"/>
                  </p:cNvCxnSpPr>
                  <p:nvPr/>
                </p:nvCxnSpPr>
                <p:spPr>
                  <a:xfrm flipV="1">
                    <a:off x="7164284" y="1412776"/>
                    <a:ext cx="0" cy="720080"/>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grpSp>
            <p:sp>
              <p:nvSpPr>
                <p:cNvPr id="275" name="文本框 274">
                  <a:extLst>
                    <a:ext uri="{FF2B5EF4-FFF2-40B4-BE49-F238E27FC236}">
                      <a16:creationId xmlns:a16="http://schemas.microsoft.com/office/drawing/2014/main" id="{938EB019-89AF-48AA-94D6-C4A622CA1E71}"/>
                    </a:ext>
                  </a:extLst>
                </p:cNvPr>
                <p:cNvSpPr txBox="1"/>
                <p:nvPr/>
              </p:nvSpPr>
              <p:spPr>
                <a:xfrm>
                  <a:off x="6391590" y="5265660"/>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6" name="文本框 275">
                  <a:extLst>
                    <a:ext uri="{FF2B5EF4-FFF2-40B4-BE49-F238E27FC236}">
                      <a16:creationId xmlns:a16="http://schemas.microsoft.com/office/drawing/2014/main" id="{D9B7D8AB-367B-4B9B-BE8C-0EEC000B1792}"/>
                    </a:ext>
                  </a:extLst>
                </p:cNvPr>
                <p:cNvSpPr txBox="1"/>
                <p:nvPr/>
              </p:nvSpPr>
              <p:spPr>
                <a:xfrm>
                  <a:off x="6765868" y="3985828"/>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73" name="文本框 272">
                <a:extLst>
                  <a:ext uri="{FF2B5EF4-FFF2-40B4-BE49-F238E27FC236}">
                    <a16:creationId xmlns:a16="http://schemas.microsoft.com/office/drawing/2014/main" id="{A1513470-F621-4724-8A23-8BAC3D2976A4}"/>
                  </a:ext>
                </a:extLst>
              </p:cNvPr>
              <p:cNvSpPr txBox="1"/>
              <p:nvPr/>
            </p:nvSpPr>
            <p:spPr>
              <a:xfrm>
                <a:off x="7209861" y="5920900"/>
                <a:ext cx="146334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图像坐标系</a:t>
                </a:r>
              </a:p>
            </p:txBody>
          </p:sp>
        </p:grpSp>
        <p:cxnSp>
          <p:nvCxnSpPr>
            <p:cNvPr id="264" name="直接连接符 263">
              <a:extLst>
                <a:ext uri="{FF2B5EF4-FFF2-40B4-BE49-F238E27FC236}">
                  <a16:creationId xmlns:a16="http://schemas.microsoft.com/office/drawing/2014/main" id="{37375F4F-A381-4EE1-84A0-A0CE898FE659}"/>
                </a:ext>
              </a:extLst>
            </p:cNvPr>
            <p:cNvCxnSpPr>
              <a:cxnSpLocks/>
            </p:cNvCxnSpPr>
            <p:nvPr/>
          </p:nvCxnSpPr>
          <p:spPr>
            <a:xfrm flipV="1">
              <a:off x="8869860" y="3060825"/>
              <a:ext cx="525776" cy="4818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FE3F55AD-0B67-4B96-B732-8222545A3215}"/>
                </a:ext>
              </a:extLst>
            </p:cNvPr>
            <p:cNvCxnSpPr>
              <a:cxnSpLocks/>
            </p:cNvCxnSpPr>
            <p:nvPr/>
          </p:nvCxnSpPr>
          <p:spPr>
            <a:xfrm flipV="1">
              <a:off x="8869860" y="3558606"/>
              <a:ext cx="0" cy="864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A9638D5C-EFC6-42F5-9751-37A3F16B2AD7}"/>
                </a:ext>
              </a:extLst>
            </p:cNvPr>
            <p:cNvCxnSpPr>
              <a:cxnSpLocks/>
              <a:endCxn id="277" idx="3"/>
            </p:cNvCxnSpPr>
            <p:nvPr/>
          </p:nvCxnSpPr>
          <p:spPr>
            <a:xfrm flipV="1">
              <a:off x="8869860" y="3889703"/>
              <a:ext cx="500320" cy="54101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0DFDE5BD-76DF-4099-B41F-188D46C38932}"/>
                </a:ext>
              </a:extLst>
            </p:cNvPr>
            <p:cNvCxnSpPr>
              <a:cxnSpLocks/>
              <a:stCxn id="277" idx="0"/>
            </p:cNvCxnSpPr>
            <p:nvPr/>
          </p:nvCxnSpPr>
          <p:spPr>
            <a:xfrm flipV="1">
              <a:off x="9395636" y="3084408"/>
              <a:ext cx="0" cy="743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268" name="组合 267">
              <a:extLst>
                <a:ext uri="{FF2B5EF4-FFF2-40B4-BE49-F238E27FC236}">
                  <a16:creationId xmlns:a16="http://schemas.microsoft.com/office/drawing/2014/main" id="{4D2F67F9-1B53-4119-8684-A5F74002FB29}"/>
                </a:ext>
              </a:extLst>
            </p:cNvPr>
            <p:cNvGrpSpPr/>
            <p:nvPr/>
          </p:nvGrpSpPr>
          <p:grpSpPr>
            <a:xfrm>
              <a:off x="8911076" y="3261855"/>
              <a:ext cx="443344" cy="710360"/>
              <a:chOff x="6920471" y="3423996"/>
              <a:chExt cx="464878" cy="710360"/>
            </a:xfrm>
          </p:grpSpPr>
          <p:sp>
            <p:nvSpPr>
              <p:cNvPr id="269" name="流程图: 数据 268">
                <a:extLst>
                  <a:ext uri="{FF2B5EF4-FFF2-40B4-BE49-F238E27FC236}">
                    <a16:creationId xmlns:a16="http://schemas.microsoft.com/office/drawing/2014/main" id="{2FABBE51-1D53-4496-8DFD-BAF2487C8C8C}"/>
                  </a:ext>
                </a:extLst>
              </p:cNvPr>
              <p:cNvSpPr/>
              <p:nvPr/>
            </p:nvSpPr>
            <p:spPr>
              <a:xfrm rot="5400000" flipH="1">
                <a:off x="7179152" y="3556940"/>
                <a:ext cx="339142" cy="73253"/>
              </a:xfrm>
              <a:prstGeom prst="flowChartInputOutpu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流程图: 数据 269">
                <a:extLst>
                  <a:ext uri="{FF2B5EF4-FFF2-40B4-BE49-F238E27FC236}">
                    <a16:creationId xmlns:a16="http://schemas.microsoft.com/office/drawing/2014/main" id="{C70AB799-9BAC-42D2-854D-5F28C5FD2A63}"/>
                  </a:ext>
                </a:extLst>
              </p:cNvPr>
              <p:cNvSpPr/>
              <p:nvPr/>
            </p:nvSpPr>
            <p:spPr>
              <a:xfrm rot="5400000" flipH="1">
                <a:off x="6983339" y="3742549"/>
                <a:ext cx="339142" cy="73253"/>
              </a:xfrm>
              <a:prstGeom prst="flowChartInputOutpu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流程图: 数据 270">
                <a:extLst>
                  <a:ext uri="{FF2B5EF4-FFF2-40B4-BE49-F238E27FC236}">
                    <a16:creationId xmlns:a16="http://schemas.microsoft.com/office/drawing/2014/main" id="{9766757C-8E31-4A42-A92A-0DE907B2C50C}"/>
                  </a:ext>
                </a:extLst>
              </p:cNvPr>
              <p:cNvSpPr/>
              <p:nvPr/>
            </p:nvSpPr>
            <p:spPr>
              <a:xfrm rot="5400000" flipH="1">
                <a:off x="6787527" y="3928158"/>
                <a:ext cx="339142" cy="73253"/>
              </a:xfrm>
              <a:prstGeom prst="flowChartInputOutpu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0" name="组合 279">
            <a:extLst>
              <a:ext uri="{FF2B5EF4-FFF2-40B4-BE49-F238E27FC236}">
                <a16:creationId xmlns:a16="http://schemas.microsoft.com/office/drawing/2014/main" id="{3471B696-333E-4685-8599-D473A1BC76F5}"/>
              </a:ext>
            </a:extLst>
          </p:cNvPr>
          <p:cNvGrpSpPr/>
          <p:nvPr/>
        </p:nvGrpSpPr>
        <p:grpSpPr>
          <a:xfrm>
            <a:off x="8381477" y="5592306"/>
            <a:ext cx="1663766" cy="1216590"/>
            <a:chOff x="8381477" y="5592306"/>
            <a:chExt cx="1663766" cy="1216590"/>
          </a:xfrm>
        </p:grpSpPr>
        <p:sp>
          <p:nvSpPr>
            <p:cNvPr id="281" name="矩形 280">
              <a:extLst>
                <a:ext uri="{FF2B5EF4-FFF2-40B4-BE49-F238E27FC236}">
                  <a16:creationId xmlns:a16="http://schemas.microsoft.com/office/drawing/2014/main" id="{12E8CAD2-3FA6-44D3-8546-6A3CB092434A}"/>
                </a:ext>
              </a:extLst>
            </p:cNvPr>
            <p:cNvSpPr/>
            <p:nvPr/>
          </p:nvSpPr>
          <p:spPr>
            <a:xfrm>
              <a:off x="8716277" y="5722937"/>
              <a:ext cx="1116097" cy="807434"/>
            </a:xfrm>
            <a:prstGeom prst="rect">
              <a:avLst/>
            </a:prstGeom>
            <a:solidFill>
              <a:schemeClr val="bg1"/>
            </a:solid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箭头连接符 281">
              <a:extLst>
                <a:ext uri="{FF2B5EF4-FFF2-40B4-BE49-F238E27FC236}">
                  <a16:creationId xmlns:a16="http://schemas.microsoft.com/office/drawing/2014/main" id="{D3252EC9-C4C9-4238-A274-6667A5331488}"/>
                </a:ext>
              </a:extLst>
            </p:cNvPr>
            <p:cNvCxnSpPr>
              <a:cxnSpLocks/>
            </p:cNvCxnSpPr>
            <p:nvPr/>
          </p:nvCxnSpPr>
          <p:spPr>
            <a:xfrm flipH="1" flipV="1">
              <a:off x="8723892" y="5722937"/>
              <a:ext cx="2" cy="815764"/>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cxnSp>
          <p:nvCxnSpPr>
            <p:cNvPr id="283" name="直接箭头连接符 282">
              <a:extLst>
                <a:ext uri="{FF2B5EF4-FFF2-40B4-BE49-F238E27FC236}">
                  <a16:creationId xmlns:a16="http://schemas.microsoft.com/office/drawing/2014/main" id="{BD5100E7-073A-4AC2-BABF-54102AFD15D1}"/>
                </a:ext>
              </a:extLst>
            </p:cNvPr>
            <p:cNvCxnSpPr>
              <a:cxnSpLocks/>
            </p:cNvCxnSpPr>
            <p:nvPr/>
          </p:nvCxnSpPr>
          <p:spPr>
            <a:xfrm flipV="1">
              <a:off x="8723892" y="6530371"/>
              <a:ext cx="1108482" cy="8329"/>
            </a:xfrm>
            <a:prstGeom prst="straightConnector1">
              <a:avLst/>
            </a:prstGeom>
            <a:ln w="19050">
              <a:solidFill>
                <a:schemeClr val="tx1"/>
              </a:solidFill>
              <a:headEnd w="sm" len="lg"/>
              <a:tailEnd type="triangle" w="med" len="lg"/>
            </a:ln>
          </p:spPr>
          <p:style>
            <a:lnRef idx="1">
              <a:schemeClr val="accent1"/>
            </a:lnRef>
            <a:fillRef idx="0">
              <a:schemeClr val="accent1"/>
            </a:fillRef>
            <a:effectRef idx="0">
              <a:schemeClr val="accent1"/>
            </a:effectRef>
            <a:fontRef idx="minor">
              <a:schemeClr val="tx1"/>
            </a:fontRef>
          </p:style>
        </p:cxnSp>
        <p:sp>
          <p:nvSpPr>
            <p:cNvPr id="284" name="椭圆 283">
              <a:extLst>
                <a:ext uri="{FF2B5EF4-FFF2-40B4-BE49-F238E27FC236}">
                  <a16:creationId xmlns:a16="http://schemas.microsoft.com/office/drawing/2014/main" id="{5A37A697-BC55-4752-9AC4-2233699232E9}"/>
                </a:ext>
              </a:extLst>
            </p:cNvPr>
            <p:cNvSpPr/>
            <p:nvPr/>
          </p:nvSpPr>
          <p:spPr>
            <a:xfrm>
              <a:off x="8687892" y="649105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5" name="文本框 284">
              <a:extLst>
                <a:ext uri="{FF2B5EF4-FFF2-40B4-BE49-F238E27FC236}">
                  <a16:creationId xmlns:a16="http://schemas.microsoft.com/office/drawing/2014/main" id="{D99229D7-4869-4A48-9F79-B7658586A724}"/>
                </a:ext>
              </a:extLst>
            </p:cNvPr>
            <p:cNvSpPr txBox="1"/>
            <p:nvPr/>
          </p:nvSpPr>
          <p:spPr>
            <a:xfrm>
              <a:off x="9676275" y="6439564"/>
              <a:ext cx="368968" cy="369332"/>
            </a:xfrm>
            <a:prstGeom prst="rect">
              <a:avLst/>
            </a:prstGeom>
            <a:noFill/>
          </p:spPr>
          <p:txBody>
            <a:bodyPr wrap="square">
              <a:spAutoFit/>
            </a:bodyPr>
            <a:lstStyle/>
            <a:p>
              <a:r>
                <a:rPr lang="en-US" altLang="zh-CN" sz="18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 name="文本框 285">
              <a:extLst>
                <a:ext uri="{FF2B5EF4-FFF2-40B4-BE49-F238E27FC236}">
                  <a16:creationId xmlns:a16="http://schemas.microsoft.com/office/drawing/2014/main" id="{7BFDECD2-4305-47CF-9B3A-76361B854606}"/>
                </a:ext>
              </a:extLst>
            </p:cNvPr>
            <p:cNvSpPr txBox="1"/>
            <p:nvPr/>
          </p:nvSpPr>
          <p:spPr>
            <a:xfrm>
              <a:off x="8381477" y="5592306"/>
              <a:ext cx="368968" cy="369332"/>
            </a:xfrm>
            <a:prstGeom prst="rect">
              <a:avLst/>
            </a:prstGeom>
            <a:noFill/>
          </p:spPr>
          <p:txBody>
            <a:bodyPr wrap="square">
              <a:spAutoFit/>
            </a:bodyPr>
            <a:lstStyle/>
            <a:p>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7" name="组合 286">
              <a:extLst>
                <a:ext uri="{FF2B5EF4-FFF2-40B4-BE49-F238E27FC236}">
                  <a16:creationId xmlns:a16="http://schemas.microsoft.com/office/drawing/2014/main" id="{AC0C1F43-721A-42F5-B371-D408827423E2}"/>
                </a:ext>
              </a:extLst>
            </p:cNvPr>
            <p:cNvGrpSpPr/>
            <p:nvPr/>
          </p:nvGrpSpPr>
          <p:grpSpPr>
            <a:xfrm>
              <a:off x="9006173" y="5797480"/>
              <a:ext cx="709171" cy="252000"/>
              <a:chOff x="8806434" y="6059459"/>
              <a:chExt cx="976995" cy="282884"/>
            </a:xfrm>
          </p:grpSpPr>
          <p:sp>
            <p:nvSpPr>
              <p:cNvPr id="288" name="矩形 287">
                <a:extLst>
                  <a:ext uri="{FF2B5EF4-FFF2-40B4-BE49-F238E27FC236}">
                    <a16:creationId xmlns:a16="http://schemas.microsoft.com/office/drawing/2014/main" id="{AFD955CF-D2F3-43A5-A48D-F942A4B4A826}"/>
                  </a:ext>
                </a:extLst>
              </p:cNvPr>
              <p:cNvSpPr/>
              <p:nvPr/>
            </p:nvSpPr>
            <p:spPr>
              <a:xfrm>
                <a:off x="8806434" y="6059459"/>
                <a:ext cx="198383" cy="282884"/>
              </a:xfrm>
              <a:prstGeom prst="rect">
                <a:avLst/>
              </a:prstGeom>
              <a:solidFill>
                <a:srgbClr val="3D40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a:extLst>
                  <a:ext uri="{FF2B5EF4-FFF2-40B4-BE49-F238E27FC236}">
                    <a16:creationId xmlns:a16="http://schemas.microsoft.com/office/drawing/2014/main" id="{D77EBA72-DD76-4F16-93D4-C6917B0E14E2}"/>
                  </a:ext>
                </a:extLst>
              </p:cNvPr>
              <p:cNvSpPr/>
              <p:nvPr/>
            </p:nvSpPr>
            <p:spPr>
              <a:xfrm>
                <a:off x="9195741" y="6059459"/>
                <a:ext cx="198383" cy="282884"/>
              </a:xfrm>
              <a:prstGeom prst="rect">
                <a:avLst/>
              </a:prstGeom>
              <a:solidFill>
                <a:srgbClr val="A52D3D"/>
              </a:solidFill>
              <a:ln>
                <a:solidFill>
                  <a:srgbClr val="731F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a:extLst>
                  <a:ext uri="{FF2B5EF4-FFF2-40B4-BE49-F238E27FC236}">
                    <a16:creationId xmlns:a16="http://schemas.microsoft.com/office/drawing/2014/main" id="{20585032-3CD7-4EAC-9A49-9117D934CDA2}"/>
                  </a:ext>
                </a:extLst>
              </p:cNvPr>
              <p:cNvSpPr/>
              <p:nvPr/>
            </p:nvSpPr>
            <p:spPr>
              <a:xfrm>
                <a:off x="9585046" y="6059459"/>
                <a:ext cx="198383" cy="282884"/>
              </a:xfrm>
              <a:prstGeom prst="rect">
                <a:avLst/>
              </a:prstGeom>
              <a:solidFill>
                <a:srgbClr val="1ECA43"/>
              </a:solidFill>
              <a:ln>
                <a:solidFill>
                  <a:srgbClr val="17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56344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目录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26</a:t>
            </a:fld>
            <a:endParaRPr lang="zh-CN"/>
          </a:p>
        </p:txBody>
      </p:sp>
      <p:sp>
        <p:nvSpPr>
          <p:cNvPr id="5" name="内容占位符 2">
            <a:extLst>
              <a:ext uri="{FF2B5EF4-FFF2-40B4-BE49-F238E27FC236}">
                <a16:creationId xmlns:a16="http://schemas.microsoft.com/office/drawing/2014/main" id="{EEBE8A38-73C9-4C0B-B71F-FAB1B38FBD4D}"/>
              </a:ext>
            </a:extLst>
          </p:cNvPr>
          <p:cNvSpPr txBox="1">
            <a:spLocks/>
          </p:cNvSpPr>
          <p:nvPr/>
        </p:nvSpPr>
        <p:spPr>
          <a:xfrm>
            <a:off x="838200" y="1047362"/>
            <a:ext cx="4888832" cy="5005137"/>
          </a:xfrm>
          <a:prstGeom prst="rect">
            <a:avLst/>
          </a:prstGeom>
        </p:spPr>
        <p:txBody>
          <a:bodyPr vert="horz" lIns="91440" tIns="45720" rIns="91440" bIns="45720" anchor="ctr">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50000"/>
              </a:lnSpc>
              <a:spcBef>
                <a:spcPts val="600"/>
              </a:spcBef>
              <a:buNone/>
            </a:pPr>
            <a:r>
              <a:rPr lang="en-US" altLang="zh-CN" b="1" dirty="0"/>
              <a:t>1. </a:t>
            </a:r>
            <a:r>
              <a:rPr lang="zh-CN" altLang="en-US" b="1" dirty="0"/>
              <a:t>从三维到二维</a:t>
            </a:r>
            <a:r>
              <a:rPr lang="en-US" altLang="zh-CN" b="1" dirty="0"/>
              <a:t>-</a:t>
            </a:r>
            <a:r>
              <a:rPr lang="zh-CN" altLang="en-US" b="1" dirty="0"/>
              <a:t>摄像机几何</a:t>
            </a:r>
          </a:p>
          <a:p>
            <a:pPr>
              <a:lnSpc>
                <a:spcPct val="150000"/>
              </a:lnSpc>
              <a:spcBef>
                <a:spcPts val="600"/>
              </a:spcBef>
              <a:buNone/>
            </a:pPr>
            <a:r>
              <a:rPr lang="en-US" altLang="zh-CN" b="1" dirty="0">
                <a:solidFill>
                  <a:srgbClr val="9A0000"/>
                </a:solidFill>
              </a:rPr>
              <a:t>2. </a:t>
            </a:r>
            <a:r>
              <a:rPr lang="zh-CN" altLang="en-US" b="1" dirty="0">
                <a:solidFill>
                  <a:srgbClr val="9A0000"/>
                </a:solidFill>
              </a:rPr>
              <a:t>从二维到三维</a:t>
            </a:r>
            <a:r>
              <a:rPr lang="en-US" altLang="zh-CN" b="1" dirty="0">
                <a:solidFill>
                  <a:srgbClr val="9A0000"/>
                </a:solidFill>
              </a:rPr>
              <a:t>-</a:t>
            </a:r>
            <a:r>
              <a:rPr lang="zh-CN" altLang="en-US" b="1" dirty="0">
                <a:solidFill>
                  <a:srgbClr val="9A0000"/>
                </a:solidFill>
              </a:rPr>
              <a:t>三维重建</a:t>
            </a:r>
            <a:endParaRPr lang="en-US" altLang="zh-CN" b="1" dirty="0">
              <a:solidFill>
                <a:srgbClr val="9A0000"/>
              </a:solidFill>
            </a:endParaRPr>
          </a:p>
          <a:p>
            <a:pPr>
              <a:lnSpc>
                <a:spcPct val="150000"/>
              </a:lnSpc>
              <a:spcBef>
                <a:spcPts val="600"/>
              </a:spcBef>
              <a:buNone/>
            </a:pPr>
            <a:r>
              <a:rPr lang="en-US" altLang="zh-CN" b="1" dirty="0"/>
              <a:t>3. </a:t>
            </a:r>
            <a:r>
              <a:rPr lang="zh-CN" altLang="en-US" b="1" dirty="0"/>
              <a:t>前沿研究</a:t>
            </a:r>
          </a:p>
        </p:txBody>
      </p:sp>
    </p:spTree>
    <p:extLst>
      <p:ext uri="{BB962C8B-B14F-4D97-AF65-F5344CB8AC3E}">
        <p14:creationId xmlns:p14="http://schemas.microsoft.com/office/powerpoint/2010/main" val="4027350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1C1D1-96BD-4723-A9F3-8B7410B9F592}"/>
              </a:ext>
            </a:extLst>
          </p:cNvPr>
          <p:cNvSpPr>
            <a:spLocks noGrp="1"/>
          </p:cNvSpPr>
          <p:nvPr>
            <p:ph type="title"/>
          </p:nvPr>
        </p:nvSpPr>
        <p:spPr/>
        <p:txBody>
          <a:bodyPr>
            <a:normAutofit/>
          </a:bodyPr>
          <a:lstStyle/>
          <a:p>
            <a:r>
              <a:rPr lang="zh-CN" altLang="en-US" b="1" dirty="0">
                <a:solidFill>
                  <a:srgbClr val="9A0001"/>
                </a:solidFill>
              </a:rPr>
              <a:t>直观理解三维重建</a:t>
            </a:r>
            <a:endParaRPr lang="zh-CN" altLang="en-US" dirty="0"/>
          </a:p>
        </p:txBody>
      </p:sp>
      <p:sp>
        <p:nvSpPr>
          <p:cNvPr id="4" name="灯片编号占位符 3">
            <a:extLst>
              <a:ext uri="{FF2B5EF4-FFF2-40B4-BE49-F238E27FC236}">
                <a16:creationId xmlns:a16="http://schemas.microsoft.com/office/drawing/2014/main" id="{4996441B-566F-429E-A199-DC09122C8FD9}"/>
              </a:ext>
            </a:extLst>
          </p:cNvPr>
          <p:cNvSpPr>
            <a:spLocks noGrp="1"/>
          </p:cNvSpPr>
          <p:nvPr>
            <p:ph type="sldNum" idx="12"/>
          </p:nvPr>
        </p:nvSpPr>
        <p:spPr/>
        <p:txBody>
          <a:bodyPr/>
          <a:lstStyle/>
          <a:p>
            <a:fld id="{A9B04F12-2911-494B-9AE8-6A8B6570AC67}" type="slidenum">
              <a:rPr lang="en-US" altLang="zh-CN" smtClean="0"/>
              <a:t>27</a:t>
            </a:fld>
            <a:endParaRPr lang="zh-CN"/>
          </a:p>
        </p:txBody>
      </p:sp>
      <p:sp>
        <p:nvSpPr>
          <p:cNvPr id="6" name="文本框 5">
            <a:extLst>
              <a:ext uri="{FF2B5EF4-FFF2-40B4-BE49-F238E27FC236}">
                <a16:creationId xmlns:a16="http://schemas.microsoft.com/office/drawing/2014/main" id="{C5C2B028-200C-4448-A531-A0C2518538B2}"/>
              </a:ext>
            </a:extLst>
          </p:cNvPr>
          <p:cNvSpPr txBox="1"/>
          <p:nvPr/>
        </p:nvSpPr>
        <p:spPr>
          <a:xfrm>
            <a:off x="838200" y="1047362"/>
            <a:ext cx="10400899" cy="954107"/>
          </a:xfrm>
          <a:prstGeom prst="rect">
            <a:avLst/>
          </a:prstGeom>
          <a:noFill/>
        </p:spPr>
        <p:txBody>
          <a:bodyPr wrap="square" rtlCol="0">
            <a:spAutoFit/>
          </a:bodyPr>
          <a:lstStyle/>
          <a:p>
            <a:pPr algn="just"/>
            <a:r>
              <a:rPr lang="zh-CN" altLang="en-US" sz="2800" dirty="0">
                <a:latin typeface="+mj-ea"/>
                <a:ea typeface="+mj-ea"/>
              </a:rPr>
              <a:t> </a:t>
            </a:r>
            <a:r>
              <a:rPr lang="zh-CN" altLang="en-US" sz="2800" b="1" dirty="0">
                <a:solidFill>
                  <a:srgbClr val="9A0001"/>
                </a:solidFill>
                <a:latin typeface="+mj-ea"/>
                <a:ea typeface="+mj-ea"/>
              </a:rPr>
              <a:t>三维重建</a:t>
            </a:r>
            <a:r>
              <a:rPr lang="en-US" altLang="zh-CN" sz="2800" b="1" dirty="0">
                <a:solidFill>
                  <a:srgbClr val="9A0001"/>
                </a:solidFill>
                <a:latin typeface="Times New Roman" panose="02020603050405020304" pitchFamily="18" charset="0"/>
                <a:ea typeface="+mj-ea"/>
                <a:cs typeface="Times New Roman" panose="02020603050405020304" pitchFamily="18" charset="0"/>
              </a:rPr>
              <a:t>(3D reconstruction)</a:t>
            </a:r>
            <a:r>
              <a:rPr lang="zh-CN" altLang="en-US" sz="2800" dirty="0">
                <a:latin typeface="+mj-ea"/>
                <a:ea typeface="+mj-ea"/>
              </a:rPr>
              <a:t>是指根据二维投影或影像描述物体在三维空间中的结构和形状的过程。</a:t>
            </a:r>
          </a:p>
        </p:txBody>
      </p:sp>
      <p:sp>
        <p:nvSpPr>
          <p:cNvPr id="8" name="文本框 7">
            <a:extLst>
              <a:ext uri="{FF2B5EF4-FFF2-40B4-BE49-F238E27FC236}">
                <a16:creationId xmlns:a16="http://schemas.microsoft.com/office/drawing/2014/main" id="{25C53DAF-E1AE-43E2-AB4F-27F5219C176D}"/>
              </a:ext>
            </a:extLst>
          </p:cNvPr>
          <p:cNvSpPr txBox="1"/>
          <p:nvPr/>
        </p:nvSpPr>
        <p:spPr>
          <a:xfrm>
            <a:off x="0" y="6550223"/>
            <a:ext cx="7523480" cy="307777"/>
          </a:xfrm>
          <a:prstGeom prst="rect">
            <a:avLst/>
          </a:prstGeom>
          <a:noFill/>
        </p:spPr>
        <p:txBody>
          <a:bodyPr wrap="square">
            <a:spAutoFit/>
          </a:bodyPr>
          <a:lstStyle/>
          <a:p>
            <a:r>
              <a:rPr lang="en-US" altLang="zh-CN" sz="1400" i="1" dirty="0">
                <a:solidFill>
                  <a:srgbClr val="666666"/>
                </a:solidFill>
                <a:latin typeface="Times New Roman" panose="02020603050405020304" pitchFamily="18" charset="0"/>
                <a:ea typeface="+mj-ea"/>
                <a:cs typeface="Times New Roman" panose="02020603050405020304" pitchFamily="18" charset="0"/>
              </a:rPr>
              <a:t>*</a:t>
            </a:r>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i="1" dirty="0">
                <a:solidFill>
                  <a:srgbClr val="666666"/>
                </a:solidFill>
                <a:latin typeface="Times New Roman" panose="02020603050405020304" pitchFamily="18" charset="0"/>
                <a:ea typeface="+mj-ea"/>
                <a:cs typeface="Times New Roman" panose="02020603050405020304" pitchFamily="18" charset="0"/>
                <a:hlinkClick r:id="rId3"/>
              </a:rPr>
              <a:t>https://towardsdatascience.com/3-d-reconstruction-with-vision-ef0f80cbb299</a:t>
            </a:r>
            <a:r>
              <a:rPr lang="en-US" altLang="zh-CN" sz="1400" i="1" dirty="0">
                <a:solidFill>
                  <a:srgbClr val="666666"/>
                </a:solidFill>
                <a:latin typeface="Times New Roman" panose="02020603050405020304" pitchFamily="18" charset="0"/>
                <a:ea typeface="+mj-ea"/>
                <a:cs typeface="Times New Roman" panose="02020603050405020304" pitchFamily="18" charset="0"/>
              </a:rPr>
              <a:t> </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pic>
        <p:nvPicPr>
          <p:cNvPr id="7" name="图片 6">
            <a:extLst>
              <a:ext uri="{FF2B5EF4-FFF2-40B4-BE49-F238E27FC236}">
                <a16:creationId xmlns:a16="http://schemas.microsoft.com/office/drawing/2014/main" id="{9EDF8C22-398D-4109-A375-BCC7B546E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449" y="2317762"/>
            <a:ext cx="5813103" cy="3759929"/>
          </a:xfrm>
          <a:prstGeom prst="rect">
            <a:avLst/>
          </a:prstGeom>
        </p:spPr>
      </p:pic>
      <p:sp>
        <p:nvSpPr>
          <p:cNvPr id="11" name="文本框 10">
            <a:extLst>
              <a:ext uri="{FF2B5EF4-FFF2-40B4-BE49-F238E27FC236}">
                <a16:creationId xmlns:a16="http://schemas.microsoft.com/office/drawing/2014/main" id="{0DDE5FD1-61B2-4013-AC99-C0EEE29A9186}"/>
              </a:ext>
            </a:extLst>
          </p:cNvPr>
          <p:cNvSpPr txBox="1"/>
          <p:nvPr/>
        </p:nvSpPr>
        <p:spPr>
          <a:xfrm>
            <a:off x="4362655" y="6175919"/>
            <a:ext cx="3308673"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多张二维图像还原三维物体</a:t>
            </a:r>
          </a:p>
        </p:txBody>
      </p:sp>
    </p:spTree>
    <p:extLst>
      <p:ext uri="{BB962C8B-B14F-4D97-AF65-F5344CB8AC3E}">
        <p14:creationId xmlns:p14="http://schemas.microsoft.com/office/powerpoint/2010/main" val="1728418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8B52-75F2-BFD5-C34A-B37EB9F301CF}"/>
              </a:ext>
            </a:extLst>
          </p:cNvPr>
          <p:cNvSpPr>
            <a:spLocks noGrp="1"/>
          </p:cNvSpPr>
          <p:nvPr>
            <p:ph type="title"/>
          </p:nvPr>
        </p:nvSpPr>
        <p:spPr/>
        <p:txBody>
          <a:bodyPr/>
          <a:lstStyle/>
          <a:p>
            <a:r>
              <a:rPr lang="zh-CN" altLang="en-US" b="1" dirty="0">
                <a:solidFill>
                  <a:srgbClr val="9A0001"/>
                </a:solidFill>
              </a:rPr>
              <a:t>如何重建三维</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D7C83D-1F3B-2DCF-65BB-9DB321DAA6E9}"/>
                  </a:ext>
                </a:extLst>
              </p:cNvPr>
              <p:cNvSpPr>
                <a:spLocks noGrp="1"/>
              </p:cNvSpPr>
              <p:nvPr>
                <p:ph idx="1"/>
              </p:nvPr>
            </p:nvSpPr>
            <p:spPr>
              <a:xfrm>
                <a:off x="751758" y="1169094"/>
                <a:ext cx="10688483" cy="1941623"/>
              </a:xfrm>
            </p:spPr>
            <p:txBody>
              <a:bodyPr>
                <a:normAutofit/>
              </a:bodyPr>
              <a:lstStyle/>
              <a:p>
                <a:pPr marL="0" indent="0" algn="just">
                  <a:lnSpc>
                    <a:spcPct val="120000"/>
                  </a:lnSpc>
                  <a:buNone/>
                </a:pPr>
                <a:r>
                  <a:rPr lang="zh-CN" altLang="en-US" dirty="0"/>
                  <a:t>       以上内容介绍了从三维空间中的点</a:t>
                </a:r>
                <a14:m>
                  <m:oMath xmlns:m="http://schemas.openxmlformats.org/officeDocument/2006/math">
                    <m:r>
                      <a:rPr lang="en-US" altLang="zh-CN">
                        <a:latin typeface="Cambria Math" panose="02040503050406030204" pitchFamily="18" charset="0"/>
                      </a:rPr>
                      <m:t>(</m:t>
                    </m:r>
                    <m:r>
                      <m:rPr>
                        <m:sty m:val="p"/>
                      </m:rPr>
                      <a:rPr lang="en-US" altLang="zh-CN" i="1">
                        <a:latin typeface="Cambria Math" panose="02040503050406030204" pitchFamily="18" charset="0"/>
                      </a:rPr>
                      <m:t>X</m:t>
                    </m:r>
                    <m:r>
                      <a:rPr lang="en-US" altLang="zh-CN">
                        <a:latin typeface="Cambria Math" panose="02040503050406030204" pitchFamily="18" charset="0"/>
                      </a:rPr>
                      <m:t>,</m:t>
                    </m:r>
                    <m:r>
                      <m:rPr>
                        <m:sty m:val="p"/>
                      </m:rPr>
                      <a:rPr lang="en-US" altLang="zh-CN" b="0" i="0" smtClean="0">
                        <a:latin typeface="Cambria Math" panose="02040503050406030204" pitchFamily="18" charset="0"/>
                      </a:rPr>
                      <m:t>Y</m:t>
                    </m:r>
                    <m:r>
                      <a:rPr lang="en-US" altLang="zh-CN">
                        <a:latin typeface="Cambria Math" panose="02040503050406030204" pitchFamily="18" charset="0"/>
                      </a:rPr>
                      <m:t>,</m:t>
                    </m:r>
                    <m:r>
                      <m:rPr>
                        <m:sty m:val="p"/>
                      </m:rPr>
                      <a:rPr lang="en-US" altLang="zh-CN" b="0" i="0" smtClean="0">
                        <a:latin typeface="Cambria Math" panose="02040503050406030204" pitchFamily="18" charset="0"/>
                      </a:rPr>
                      <m:t>Z</m:t>
                    </m:r>
                    <m:r>
                      <a:rPr lang="en-US" altLang="zh-CN">
                        <a:latin typeface="Cambria Math" panose="02040503050406030204" pitchFamily="18" charset="0"/>
                      </a:rPr>
                      <m:t>)</m:t>
                    </m:r>
                  </m:oMath>
                </a14:m>
                <a:r>
                  <a:rPr lang="zh-CN" altLang="en-US" dirty="0"/>
                  <a:t>变换到二维平面上</a:t>
                </a:r>
                <a14:m>
                  <m:oMath xmlns:m="http://schemas.openxmlformats.org/officeDocument/2006/math">
                    <m:r>
                      <a:rPr lang="zh-CN" altLang="en-US" dirty="0">
                        <a:latin typeface="Cambria Math" panose="02040503050406030204" pitchFamily="18" charset="0"/>
                      </a:rPr>
                      <m:t>点</m:t>
                    </m:r>
                    <m:r>
                      <a:rPr lang="en-US" altLang="zh-CN">
                        <a:latin typeface="Cambria Math" panose="02040503050406030204" pitchFamily="18" charset="0"/>
                      </a:rPr>
                      <m:t>(</m:t>
                    </m:r>
                    <m:r>
                      <m:rPr>
                        <m:sty m:val="p"/>
                      </m:rPr>
                      <a:rPr lang="en-US" altLang="zh-CN">
                        <a:latin typeface="Cambria Math" panose="02040503050406030204" pitchFamily="18" charset="0"/>
                      </a:rPr>
                      <m:t>u</m:t>
                    </m:r>
                    <m:r>
                      <a:rPr lang="en-US" altLang="zh-CN">
                        <a:latin typeface="Cambria Math" panose="02040503050406030204" pitchFamily="18" charset="0"/>
                      </a:rPr>
                      <m:t>,</m:t>
                    </m:r>
                    <m:r>
                      <a:rPr lang="en-US" altLang="zh-CN">
                        <a:latin typeface="Cambria Math" panose="02040503050406030204" pitchFamily="18" charset="0"/>
                      </a:rPr>
                      <m:t>𝑣</m:t>
                    </m:r>
                    <m:r>
                      <a:rPr lang="en-US" altLang="zh-CN">
                        <a:latin typeface="Cambria Math" panose="02040503050406030204" pitchFamily="18" charset="0"/>
                      </a:rPr>
                      <m:t>)</m:t>
                    </m:r>
                  </m:oMath>
                </a14:m>
                <a:r>
                  <a:rPr lang="zh-CN" altLang="en-US" dirty="0"/>
                  <a:t>的物理和数学过程，接下来介绍其逆变换过程的原理和方法</a:t>
                </a:r>
                <a:endParaRPr lang="en-CN" dirty="0"/>
              </a:p>
            </p:txBody>
          </p:sp>
        </mc:Choice>
        <mc:Fallback xmlns="">
          <p:sp>
            <p:nvSpPr>
              <p:cNvPr id="3" name="Content Placeholder 2">
                <a:extLst>
                  <a:ext uri="{FF2B5EF4-FFF2-40B4-BE49-F238E27FC236}">
                    <a16:creationId xmlns:a16="http://schemas.microsoft.com/office/drawing/2014/main" id="{9BD7C83D-1F3B-2DCF-65BB-9DB321DAA6E9}"/>
                  </a:ext>
                </a:extLst>
              </p:cNvPr>
              <p:cNvSpPr>
                <a:spLocks noGrp="1" noRot="1" noChangeAspect="1" noMove="1" noResize="1" noEditPoints="1" noAdjustHandles="1" noChangeArrowheads="1" noChangeShapeType="1" noTextEdit="1"/>
              </p:cNvSpPr>
              <p:nvPr>
                <p:ph idx="1"/>
              </p:nvPr>
            </p:nvSpPr>
            <p:spPr>
              <a:xfrm>
                <a:off x="751758" y="1169094"/>
                <a:ext cx="10688483" cy="1941623"/>
              </a:xfrm>
              <a:blipFill>
                <a:blip r:embed="rId2"/>
                <a:stretch>
                  <a:fillRect t="-1258"/>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6EE49BFF-8087-6064-1483-157C7AB30160}"/>
              </a:ext>
            </a:extLst>
          </p:cNvPr>
          <p:cNvSpPr>
            <a:spLocks noGrp="1"/>
          </p:cNvSpPr>
          <p:nvPr>
            <p:ph type="sldNum" idx="12"/>
          </p:nvPr>
        </p:nvSpPr>
        <p:spPr/>
        <p:txBody>
          <a:bodyPr/>
          <a:lstStyle/>
          <a:p>
            <a:fld id="{A9B04F12-2911-494B-9AE8-6A8B6570AC67}" type="slidenum">
              <a:rPr lang="en-US" altLang="zh-CN" smtClean="0"/>
              <a:t>28</a:t>
            </a:fld>
            <a:endParaRPr lang="zh-CN"/>
          </a:p>
        </p:txBody>
      </p:sp>
      <p:sp>
        <p:nvSpPr>
          <p:cNvPr id="5" name="文本框 4">
            <a:extLst>
              <a:ext uri="{FF2B5EF4-FFF2-40B4-BE49-F238E27FC236}">
                <a16:creationId xmlns:a16="http://schemas.microsoft.com/office/drawing/2014/main" id="{35FECE54-EE2A-4A35-A35E-1CF7BA8096D6}"/>
              </a:ext>
            </a:extLst>
          </p:cNvPr>
          <p:cNvSpPr txBox="1"/>
          <p:nvPr/>
        </p:nvSpPr>
        <p:spPr>
          <a:xfrm>
            <a:off x="42696" y="6447810"/>
            <a:ext cx="12192000" cy="307777"/>
          </a:xfrm>
          <a:prstGeom prst="rect">
            <a:avLst/>
          </a:prstGeom>
          <a:noFill/>
        </p:spPr>
        <p:txBody>
          <a:bodyPr wrap="square">
            <a:spAutoFit/>
          </a:bodyPr>
          <a:lstStyle/>
          <a:p>
            <a:r>
              <a:rPr lang="en-US" altLang="zh-CN" sz="1400" i="1" dirty="0">
                <a:solidFill>
                  <a:srgbClr val="666666"/>
                </a:solidFill>
                <a:latin typeface="Times New Roman" panose="02020603050405020304" pitchFamily="18" charset="0"/>
                <a:ea typeface="+mj-ea"/>
                <a:cs typeface="Times New Roman" panose="02020603050405020304" pitchFamily="18" charset="0"/>
              </a:rPr>
              <a:t>*</a:t>
            </a:r>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i="1" dirty="0">
                <a:solidFill>
                  <a:srgbClr val="666666"/>
                </a:solidFill>
                <a:latin typeface="Times New Roman" panose="02020603050405020304" pitchFamily="18" charset="0"/>
                <a:ea typeface="+mj-ea"/>
                <a:cs typeface="Times New Roman" panose="02020603050405020304" pitchFamily="18" charset="0"/>
              </a:rPr>
              <a:t> https://miro.medium.com/v2/resize:fit:828/format:webp/0*TYH3mYYDHgXv4jS4</a:t>
            </a:r>
            <a:endParaRPr lang="en-US" altLang="zh-CN" sz="1400" b="0" i="1" dirty="0">
              <a:solidFill>
                <a:srgbClr val="666666"/>
              </a:solidFill>
              <a:effectLst/>
              <a:latin typeface="Times New Roman" panose="02020603050405020304" pitchFamily="18" charset="0"/>
              <a:ea typeface="+mj-ea"/>
              <a:cs typeface="Times New Roman" panose="02020603050405020304" pitchFamily="18" charset="0"/>
            </a:endParaRPr>
          </a:p>
        </p:txBody>
      </p:sp>
      <p:pic>
        <p:nvPicPr>
          <p:cNvPr id="7" name="Picture 2">
            <a:extLst>
              <a:ext uri="{FF2B5EF4-FFF2-40B4-BE49-F238E27FC236}">
                <a16:creationId xmlns:a16="http://schemas.microsoft.com/office/drawing/2014/main" id="{A8B0D44A-DBFC-4748-B94B-9331CA69426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640906"/>
            <a:ext cx="12192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51DA2CA-C460-4FFA-9902-FDC7C14239C0}"/>
              </a:ext>
            </a:extLst>
          </p:cNvPr>
          <p:cNvSpPr txBox="1"/>
          <p:nvPr/>
        </p:nvSpPr>
        <p:spPr>
          <a:xfrm>
            <a:off x="4441664" y="5784989"/>
            <a:ext cx="3308673" cy="707886"/>
          </a:xfrm>
          <a:prstGeom prst="rect">
            <a:avLst/>
          </a:prstGeom>
          <a:noFill/>
        </p:spPr>
        <p:txBody>
          <a:bodyPr wrap="square" rtlCol="0">
            <a:spAutoFit/>
          </a:bodyPr>
          <a:lstStyle/>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三维重建结果示例</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（红色点为图像采集的视点）</a:t>
            </a:r>
          </a:p>
        </p:txBody>
      </p:sp>
    </p:spTree>
    <p:extLst>
      <p:ext uri="{BB962C8B-B14F-4D97-AF65-F5344CB8AC3E}">
        <p14:creationId xmlns:p14="http://schemas.microsoft.com/office/powerpoint/2010/main" val="2696933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a:solidFill>
                  <a:srgbClr val="9A0001"/>
                </a:solidFill>
              </a:rPr>
              <a:t>基于对应点重建</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29</a:t>
            </a:fld>
            <a:endParaRPr lang="zh-CN"/>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1028860" y="1068907"/>
            <a:ext cx="10688483" cy="1742808"/>
          </a:xfrm>
        </p:spPr>
        <p:txBody>
          <a:bodyPr>
            <a:normAutofit/>
          </a:bodyPr>
          <a:lstStyle/>
          <a:p>
            <a:pPr marL="0" indent="0">
              <a:lnSpc>
                <a:spcPct val="110000"/>
              </a:lnSpc>
              <a:buNone/>
            </a:pPr>
            <a:r>
              <a:rPr lang="zh-CN" altLang="en-US" sz="2400" b="1">
                <a:solidFill>
                  <a:srgbClr val="9A0001"/>
                </a:solidFill>
              </a:rPr>
              <a:t>三维重建基本原理：</a:t>
            </a:r>
            <a:r>
              <a:rPr lang="zh-CN" altLang="en-US" sz="2400" b="1"/>
              <a:t>根据两个相机图像中的对应点关系，先求解两个相机之间的相对位置，再计算出图像上每个点在空间中的位置</a:t>
            </a:r>
          </a:p>
        </p:txBody>
      </p:sp>
      <p:pic>
        <p:nvPicPr>
          <p:cNvPr id="3074" name="Picture 2" descr="监控摄像头矢量素材 - 设计之家">
            <a:extLst>
              <a:ext uri="{FF2B5EF4-FFF2-40B4-BE49-F238E27FC236}">
                <a16:creationId xmlns:a16="http://schemas.microsoft.com/office/drawing/2014/main" id="{10E8B8C7-5D8A-4BB7-9781-8A95D4DA7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 b="71985"/>
          <a:stretch/>
        </p:blipFill>
        <p:spPr bwMode="auto">
          <a:xfrm flipH="1">
            <a:off x="378107" y="2129219"/>
            <a:ext cx="1543050" cy="85654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监控摄像头矢量素材 - 设计之家">
            <a:extLst>
              <a:ext uri="{FF2B5EF4-FFF2-40B4-BE49-F238E27FC236}">
                <a16:creationId xmlns:a16="http://schemas.microsoft.com/office/drawing/2014/main" id="{CA0C400B-48DA-4A89-8620-ACB275571D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 b="71985"/>
          <a:stretch/>
        </p:blipFill>
        <p:spPr bwMode="auto">
          <a:xfrm flipH="1">
            <a:off x="378107" y="3807770"/>
            <a:ext cx="1543050" cy="8565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免费下载华表免抠元素图片_元素素材8642792_佳库网">
            <a:extLst>
              <a:ext uri="{FF2B5EF4-FFF2-40B4-BE49-F238E27FC236}">
                <a16:creationId xmlns:a16="http://schemas.microsoft.com/office/drawing/2014/main" id="{50896A6E-5DCA-407B-903E-B15988C32E9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373" b="89881" l="10000" r="90000">
                        <a14:foregroundMark x1="22716" y1="9623" x2="22716" y2="9623"/>
                        <a14:foregroundMark x1="54938" y1="7440" x2="54938" y2="7440"/>
                        <a14:foregroundMark x1="56173" y1="3373" x2="56173" y2="3373"/>
                        <a14:foregroundMark x1="63951" y1="88988" x2="63951" y2="88988"/>
                      </a14:backgroundRemoval>
                    </a14:imgEffect>
                    <a14:imgEffect>
                      <a14:sharpenSoften amount="-25000"/>
                    </a14:imgEffect>
                  </a14:imgLayer>
                </a14:imgProps>
              </a:ext>
              <a:ext uri="{28A0092B-C50C-407E-A947-70E740481C1C}">
                <a14:useLocalDpi xmlns:a14="http://schemas.microsoft.com/office/drawing/2010/main" val="0"/>
              </a:ext>
            </a:extLst>
          </a:blip>
          <a:srcRect b="14599"/>
          <a:stretch/>
        </p:blipFill>
        <p:spPr bwMode="auto">
          <a:xfrm flipH="1">
            <a:off x="2713600" y="1925283"/>
            <a:ext cx="2796736" cy="297264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a:extLst>
              <a:ext uri="{FF2B5EF4-FFF2-40B4-BE49-F238E27FC236}">
                <a16:creationId xmlns:a16="http://schemas.microsoft.com/office/drawing/2014/main" id="{1BFC3355-E0E6-45C3-A9D6-8BD3A96E7959}"/>
              </a:ext>
            </a:extLst>
          </p:cNvPr>
          <p:cNvCxnSpPr/>
          <p:nvPr/>
        </p:nvCxnSpPr>
        <p:spPr>
          <a:xfrm>
            <a:off x="1458410" y="2419576"/>
            <a:ext cx="2291787"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6CD3083-91D1-4E0C-8B73-DD87ADF006E8}"/>
              </a:ext>
            </a:extLst>
          </p:cNvPr>
          <p:cNvCxnSpPr>
            <a:cxnSpLocks/>
          </p:cNvCxnSpPr>
          <p:nvPr/>
        </p:nvCxnSpPr>
        <p:spPr>
          <a:xfrm flipV="1">
            <a:off x="1610810" y="2430528"/>
            <a:ext cx="2139387" cy="1667378"/>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95D562FA-5757-465F-97AC-9D497B57514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84" b="99407" l="10000" r="90000">
                        <a14:foregroundMark x1="10185" y1="45257" x2="10185" y2="45257"/>
                        <a14:foregroundMark x1="45741" y1="93676" x2="45741" y2="93676"/>
                        <a14:foregroundMark x1="49074" y1="99407" x2="49074" y2="99407"/>
                      </a14:backgroundRemoval>
                    </a14:imgEffect>
                  </a14:imgLayer>
                </a14:imgProps>
              </a:ext>
            </a:extLst>
          </a:blip>
          <a:stretch>
            <a:fillRect/>
          </a:stretch>
        </p:blipFill>
        <p:spPr>
          <a:xfrm>
            <a:off x="5647062" y="1859062"/>
            <a:ext cx="3027822" cy="2972644"/>
          </a:xfrm>
          <a:prstGeom prst="rect">
            <a:avLst/>
          </a:prstGeom>
        </p:spPr>
      </p:pic>
      <p:pic>
        <p:nvPicPr>
          <p:cNvPr id="59" name="图片 58">
            <a:extLst>
              <a:ext uri="{FF2B5EF4-FFF2-40B4-BE49-F238E27FC236}">
                <a16:creationId xmlns:a16="http://schemas.microsoft.com/office/drawing/2014/main" id="{7691E0C7-51D9-4121-9D7C-01BE63742C7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8879" b="98309" l="9718" r="89969">
                        <a14:foregroundMark x1="40125" y1="9937" x2="40125" y2="9937"/>
                        <a14:foregroundMark x1="40125" y1="93869" x2="40125" y2="93869"/>
                        <a14:foregroundMark x1="35423" y1="98309" x2="35423" y2="98309"/>
                        <a14:foregroundMark x1="35110" y1="9091" x2="35110" y2="9091"/>
                        <a14:foregroundMark x1="39185" y1="8879" x2="39185" y2="8879"/>
                        <a14:foregroundMark x1="35737" y1="8879" x2="35737" y2="8879"/>
                      </a14:backgroundRemoval>
                    </a14:imgEffect>
                  </a14:imgLayer>
                </a14:imgProps>
              </a:ext>
            </a:extLst>
          </a:blip>
          <a:srcRect t="6435" b="16925"/>
          <a:stretch/>
        </p:blipFill>
        <p:spPr>
          <a:xfrm>
            <a:off x="9446064" y="2120929"/>
            <a:ext cx="2533377" cy="2713671"/>
          </a:xfrm>
          <a:prstGeom prst="rect">
            <a:avLst/>
          </a:prstGeom>
        </p:spPr>
      </p:pic>
      <p:sp>
        <p:nvSpPr>
          <p:cNvPr id="60" name="椭圆 59">
            <a:extLst>
              <a:ext uri="{FF2B5EF4-FFF2-40B4-BE49-F238E27FC236}">
                <a16:creationId xmlns:a16="http://schemas.microsoft.com/office/drawing/2014/main" id="{BCD8868D-741D-4D77-9AB4-441FE2E3BF04}"/>
              </a:ext>
            </a:extLst>
          </p:cNvPr>
          <p:cNvSpPr/>
          <p:nvPr/>
        </p:nvSpPr>
        <p:spPr>
          <a:xfrm>
            <a:off x="5876064" y="3096513"/>
            <a:ext cx="144000" cy="14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DD1629B9-8F5A-4F3D-B356-1F2E8EEAAAF9}"/>
              </a:ext>
            </a:extLst>
          </p:cNvPr>
          <p:cNvSpPr/>
          <p:nvPr/>
        </p:nvSpPr>
        <p:spPr>
          <a:xfrm>
            <a:off x="9816295" y="3293394"/>
            <a:ext cx="144000" cy="144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8230FA3C-5107-4D95-B01F-CA40BB673005}"/>
              </a:ext>
            </a:extLst>
          </p:cNvPr>
          <p:cNvSpPr/>
          <p:nvPr/>
        </p:nvSpPr>
        <p:spPr>
          <a:xfrm>
            <a:off x="8162021" y="3035127"/>
            <a:ext cx="144000" cy="144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595A631-DEE4-4A6B-9C24-F682E00D95F7}"/>
              </a:ext>
            </a:extLst>
          </p:cNvPr>
          <p:cNvSpPr/>
          <p:nvPr/>
        </p:nvSpPr>
        <p:spPr>
          <a:xfrm>
            <a:off x="11327741" y="2724496"/>
            <a:ext cx="144000" cy="1440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E90C1D9-6F34-4032-A88D-629F9D46FDFB}"/>
              </a:ext>
            </a:extLst>
          </p:cNvPr>
          <p:cNvSpPr/>
          <p:nvPr/>
        </p:nvSpPr>
        <p:spPr>
          <a:xfrm>
            <a:off x="8194406" y="3457870"/>
            <a:ext cx="144000" cy="1440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4A52B121-5CFD-4198-BF10-A9FAB6148041}"/>
              </a:ext>
            </a:extLst>
          </p:cNvPr>
          <p:cNvSpPr/>
          <p:nvPr/>
        </p:nvSpPr>
        <p:spPr>
          <a:xfrm>
            <a:off x="11260821" y="3077183"/>
            <a:ext cx="144000" cy="1440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82CBE0C-BC1D-403D-92BA-9F1315C7CD18}"/>
              </a:ext>
            </a:extLst>
          </p:cNvPr>
          <p:cNvSpPr/>
          <p:nvPr/>
        </p:nvSpPr>
        <p:spPr>
          <a:xfrm>
            <a:off x="7361286" y="3755749"/>
            <a:ext cx="144000" cy="144000"/>
          </a:xfrm>
          <a:prstGeom prst="ellipse">
            <a:avLst/>
          </a:prstGeom>
          <a:noFill/>
          <a:ln w="38100">
            <a:solidFill>
              <a:srgbClr val="99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EFC3E87-A4A9-47FF-96DF-E0EC40FEE8EE}"/>
              </a:ext>
            </a:extLst>
          </p:cNvPr>
          <p:cNvSpPr/>
          <p:nvPr/>
        </p:nvSpPr>
        <p:spPr>
          <a:xfrm>
            <a:off x="10640752" y="3598700"/>
            <a:ext cx="144000" cy="144000"/>
          </a:xfrm>
          <a:prstGeom prst="ellipse">
            <a:avLst/>
          </a:prstGeom>
          <a:noFill/>
          <a:ln w="38100">
            <a:solidFill>
              <a:srgbClr val="99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D26F7AAC-D9A5-4456-B226-5C7B838BD21C}"/>
              </a:ext>
            </a:extLst>
          </p:cNvPr>
          <p:cNvSpPr/>
          <p:nvPr/>
        </p:nvSpPr>
        <p:spPr>
          <a:xfrm>
            <a:off x="10640752" y="3168513"/>
            <a:ext cx="144000" cy="144000"/>
          </a:xfrm>
          <a:prstGeom prst="ellipse">
            <a:avLst/>
          </a:prstGeom>
          <a:noFill/>
          <a:ln w="38100">
            <a:solidFill>
              <a:srgbClr val="99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55FDCC90-4D17-4C2C-BD8B-A6732B7E177A}"/>
              </a:ext>
            </a:extLst>
          </p:cNvPr>
          <p:cNvSpPr/>
          <p:nvPr/>
        </p:nvSpPr>
        <p:spPr>
          <a:xfrm>
            <a:off x="7351226" y="3333764"/>
            <a:ext cx="144000" cy="144000"/>
          </a:xfrm>
          <a:prstGeom prst="ellipse">
            <a:avLst/>
          </a:prstGeom>
          <a:noFill/>
          <a:ln w="38100">
            <a:solidFill>
              <a:srgbClr val="99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D4C7E17-51DA-4277-B8E3-BF7030FD4B76}"/>
              </a:ext>
            </a:extLst>
          </p:cNvPr>
          <p:cNvSpPr/>
          <p:nvPr/>
        </p:nvSpPr>
        <p:spPr>
          <a:xfrm>
            <a:off x="6988075" y="2102174"/>
            <a:ext cx="144000" cy="144000"/>
          </a:xfrm>
          <a:prstGeom prst="ellipse">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9FDC0AE-E309-4014-85A5-533E5E8A36E9}"/>
              </a:ext>
            </a:extLst>
          </p:cNvPr>
          <p:cNvSpPr/>
          <p:nvPr/>
        </p:nvSpPr>
        <p:spPr>
          <a:xfrm>
            <a:off x="10264675" y="2149419"/>
            <a:ext cx="144000" cy="144000"/>
          </a:xfrm>
          <a:prstGeom prst="ellipse">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6B8FCE7-D277-4E7C-B091-9196B9F46EE8}"/>
              </a:ext>
            </a:extLst>
          </p:cNvPr>
          <p:cNvSpPr/>
          <p:nvPr/>
        </p:nvSpPr>
        <p:spPr>
          <a:xfrm>
            <a:off x="10437190" y="2358592"/>
            <a:ext cx="144000" cy="144000"/>
          </a:xfrm>
          <a:prstGeom prst="ellipse">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F3CF8342-3B84-47A1-BE5A-FA76959B27E0}"/>
              </a:ext>
            </a:extLst>
          </p:cNvPr>
          <p:cNvSpPr/>
          <p:nvPr/>
        </p:nvSpPr>
        <p:spPr>
          <a:xfrm>
            <a:off x="7088973" y="2394592"/>
            <a:ext cx="144000" cy="144000"/>
          </a:xfrm>
          <a:prstGeom prst="ellipse">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FB64A553-9DEC-43D1-AD32-1F49ED7D64E7}"/>
              </a:ext>
            </a:extLst>
          </p:cNvPr>
          <p:cNvSpPr/>
          <p:nvPr/>
        </p:nvSpPr>
        <p:spPr>
          <a:xfrm>
            <a:off x="10342221" y="4030177"/>
            <a:ext cx="144000" cy="144000"/>
          </a:xfrm>
          <a:prstGeom prst="ellipse">
            <a:avLst/>
          </a:prstGeom>
          <a:noFill/>
          <a:ln w="381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D4DBBDF-F89C-485C-8412-EBA3C24403B9}"/>
              </a:ext>
            </a:extLst>
          </p:cNvPr>
          <p:cNvSpPr/>
          <p:nvPr/>
        </p:nvSpPr>
        <p:spPr>
          <a:xfrm>
            <a:off x="7088523" y="4174177"/>
            <a:ext cx="144000" cy="144000"/>
          </a:xfrm>
          <a:prstGeom prst="ellipse">
            <a:avLst/>
          </a:prstGeom>
          <a:noFill/>
          <a:ln w="381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连接符 86">
            <a:extLst>
              <a:ext uri="{FF2B5EF4-FFF2-40B4-BE49-F238E27FC236}">
                <a16:creationId xmlns:a16="http://schemas.microsoft.com/office/drawing/2014/main" id="{68989C96-144E-4227-89B5-CBBBBBED58D6}"/>
              </a:ext>
            </a:extLst>
          </p:cNvPr>
          <p:cNvCxnSpPr>
            <a:cxnSpLocks/>
            <a:stCxn id="60" idx="6"/>
            <a:endCxn id="67" idx="2"/>
          </p:cNvCxnSpPr>
          <p:nvPr/>
        </p:nvCxnSpPr>
        <p:spPr>
          <a:xfrm>
            <a:off x="6020064" y="3168513"/>
            <a:ext cx="3796231" cy="19688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ACCB1A59-8DCD-40E3-9145-C47A4F200FEA}"/>
              </a:ext>
            </a:extLst>
          </p:cNvPr>
          <p:cNvCxnSpPr>
            <a:cxnSpLocks/>
            <a:stCxn id="80" idx="6"/>
            <a:endCxn id="82" idx="2"/>
          </p:cNvCxnSpPr>
          <p:nvPr/>
        </p:nvCxnSpPr>
        <p:spPr>
          <a:xfrm>
            <a:off x="7132075" y="2174174"/>
            <a:ext cx="3132600" cy="47245"/>
          </a:xfrm>
          <a:prstGeom prst="line">
            <a:avLst/>
          </a:prstGeom>
          <a:ln w="28575">
            <a:solidFill>
              <a:srgbClr val="0066FF"/>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1B689FC-3B4F-474A-8B4E-A3638EFF5564}"/>
              </a:ext>
            </a:extLst>
          </p:cNvPr>
          <p:cNvCxnSpPr>
            <a:cxnSpLocks/>
            <a:stCxn id="84" idx="6"/>
            <a:endCxn id="83" idx="2"/>
          </p:cNvCxnSpPr>
          <p:nvPr/>
        </p:nvCxnSpPr>
        <p:spPr>
          <a:xfrm flipV="1">
            <a:off x="7232973" y="2430592"/>
            <a:ext cx="3204217" cy="36000"/>
          </a:xfrm>
          <a:prstGeom prst="line">
            <a:avLst/>
          </a:prstGeom>
          <a:ln w="28575">
            <a:solidFill>
              <a:srgbClr val="FF00FF"/>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733FFA5-42B7-4731-9406-68931F644091}"/>
              </a:ext>
            </a:extLst>
          </p:cNvPr>
          <p:cNvCxnSpPr>
            <a:cxnSpLocks/>
            <a:stCxn id="68" idx="6"/>
            <a:endCxn id="71" idx="2"/>
          </p:cNvCxnSpPr>
          <p:nvPr/>
        </p:nvCxnSpPr>
        <p:spPr>
          <a:xfrm flipV="1">
            <a:off x="8306021" y="2796496"/>
            <a:ext cx="3021720" cy="310631"/>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C15D5888-AF1F-40E3-8227-3FD816A8A419}"/>
              </a:ext>
            </a:extLst>
          </p:cNvPr>
          <p:cNvCxnSpPr>
            <a:cxnSpLocks/>
            <a:stCxn id="72" idx="6"/>
            <a:endCxn id="74" idx="2"/>
          </p:cNvCxnSpPr>
          <p:nvPr/>
        </p:nvCxnSpPr>
        <p:spPr>
          <a:xfrm flipV="1">
            <a:off x="8338406" y="3149183"/>
            <a:ext cx="2922415" cy="380687"/>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1FCB76C8-AB10-4837-8415-50BD0D54B180}"/>
              </a:ext>
            </a:extLst>
          </p:cNvPr>
          <p:cNvCxnSpPr>
            <a:cxnSpLocks/>
            <a:stCxn id="76" idx="6"/>
            <a:endCxn id="77" idx="2"/>
          </p:cNvCxnSpPr>
          <p:nvPr/>
        </p:nvCxnSpPr>
        <p:spPr>
          <a:xfrm flipV="1">
            <a:off x="7505286" y="3670700"/>
            <a:ext cx="3135466" cy="157049"/>
          </a:xfrm>
          <a:prstGeom prst="line">
            <a:avLst/>
          </a:prstGeom>
          <a:ln w="28575">
            <a:solidFill>
              <a:srgbClr val="99FF33"/>
            </a:solidFill>
            <a:prstDash val="dash"/>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673B9277-840B-4647-B2E8-8B1AB87290BE}"/>
              </a:ext>
            </a:extLst>
          </p:cNvPr>
          <p:cNvCxnSpPr>
            <a:cxnSpLocks/>
            <a:stCxn id="79" idx="6"/>
            <a:endCxn id="78" idx="2"/>
          </p:cNvCxnSpPr>
          <p:nvPr/>
        </p:nvCxnSpPr>
        <p:spPr>
          <a:xfrm flipV="1">
            <a:off x="7495226" y="3240513"/>
            <a:ext cx="3145526" cy="165251"/>
          </a:xfrm>
          <a:prstGeom prst="line">
            <a:avLst/>
          </a:prstGeom>
          <a:ln w="28575">
            <a:solidFill>
              <a:srgbClr val="9900FF"/>
            </a:solidFill>
            <a:prstDash val="dash"/>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4247B513-2714-4B6E-B337-DF6058946ACA}"/>
              </a:ext>
            </a:extLst>
          </p:cNvPr>
          <p:cNvCxnSpPr>
            <a:cxnSpLocks/>
            <a:stCxn id="86" idx="6"/>
            <a:endCxn id="85" idx="2"/>
          </p:cNvCxnSpPr>
          <p:nvPr/>
        </p:nvCxnSpPr>
        <p:spPr>
          <a:xfrm flipV="1">
            <a:off x="7232523" y="4102177"/>
            <a:ext cx="3109698" cy="144000"/>
          </a:xfrm>
          <a:prstGeom prst="line">
            <a:avLst/>
          </a:prstGeom>
          <a:ln w="28575">
            <a:solidFill>
              <a:srgbClr val="99FF33"/>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F6AF9D3D-39AC-4DD5-B157-0DB7F7C2CBDA}"/>
                  </a:ext>
                </a:extLst>
              </p:cNvPr>
              <p:cNvSpPr txBox="1"/>
              <p:nvPr/>
            </p:nvSpPr>
            <p:spPr>
              <a:xfrm>
                <a:off x="-18918" y="4996957"/>
                <a:ext cx="2954655" cy="1544077"/>
              </a:xfrm>
              <a:prstGeom prst="rect">
                <a:avLst/>
              </a:prstGeom>
              <a:noFill/>
            </p:spPr>
            <p:txBody>
              <a:bodyPr wrap="none" rtlCol="0">
                <a:spAutoFit/>
              </a:bodyPr>
              <a:lstStyle/>
              <a:p>
                <a:pPr algn="ctr"/>
                <a:r>
                  <a:rPr lang="zh-CN" altLang="en-US">
                    <a:latin typeface="微软雅黑" panose="020B0503020204020204" pitchFamily="34" charset="-122"/>
                    <a:ea typeface="微软雅黑" panose="020B0503020204020204" pitchFamily="34" charset="-122"/>
                    <a:cs typeface="+mn-cs"/>
                  </a:rPr>
                  <a:t>假设两幅图像存在对应点：</a:t>
                </a:r>
                <a:endParaRPr lang="en-US" altLang="zh-CN">
                  <a:latin typeface="微软雅黑" panose="020B0503020204020204" pitchFamily="34" charset="-122"/>
                  <a:ea typeface="微软雅黑" panose="020B0503020204020204" pitchFamily="34" charset="-122"/>
                  <a:cs typeface="+mn-cs"/>
                </a:endParaRPr>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1</m:t>
                          </m:r>
                        </m:sup>
                      </m:sSubSup>
                      <m:r>
                        <a:rPr lang="en-US" altLang="zh-CN" sz="1800"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1</m:t>
                          </m:r>
                        </m:sup>
                      </m:sSubSup>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1</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1</m:t>
                          </m:r>
                        </m:sup>
                      </m:sSubSup>
                      <m:r>
                        <a:rPr lang="en-US" altLang="zh-CN" i="1">
                          <a:latin typeface="Cambria Math" panose="02040503050406030204" pitchFamily="18" charset="0"/>
                          <a:ea typeface="微软雅黑" panose="020B0503020204020204" pitchFamily="34" charset="-122"/>
                        </a:rPr>
                        <m:t>)</m:t>
                      </m:r>
                    </m:oMath>
                  </m:oMathPara>
                </a14:m>
                <a:endParaRPr lang="en-US" altLang="zh-CN">
                  <a:latin typeface="微软雅黑" panose="020B0503020204020204" pitchFamily="34" charset="-122"/>
                  <a:ea typeface="微软雅黑" panose="020B0503020204020204" pitchFamily="34" charset="-122"/>
                  <a:cs typeface="+mn-cs"/>
                </a:endParaRPr>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2</m:t>
                          </m:r>
                        </m:sup>
                      </m:sSubSup>
                      <m:r>
                        <a:rPr lang="en-US" altLang="zh-CN" sz="1800"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2</m:t>
                          </m:r>
                        </m:sup>
                      </m:sSubSup>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b="0" i="1">
                              <a:latin typeface="Cambria Math" panose="02040503050406030204" pitchFamily="18" charset="0"/>
                              <a:ea typeface="微软雅黑" panose="020B0503020204020204" pitchFamily="34" charset="-122"/>
                            </a:rPr>
                            <m:t>2</m:t>
                          </m:r>
                        </m:sub>
                        <m:sup>
                          <m:r>
                            <a:rPr lang="en-US" altLang="zh-CN" b="0" i="1" smtClean="0">
                              <a:latin typeface="Cambria Math" panose="02040503050406030204" pitchFamily="18" charset="0"/>
                              <a:ea typeface="微软雅黑" panose="020B0503020204020204" pitchFamily="34" charset="-122"/>
                            </a:rPr>
                            <m:t>2</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b="0" i="1">
                              <a:latin typeface="Cambria Math" panose="02040503050406030204" pitchFamily="18" charset="0"/>
                              <a:ea typeface="微软雅黑" panose="020B0503020204020204" pitchFamily="34" charset="-122"/>
                            </a:rPr>
                            <m:t>2</m:t>
                          </m:r>
                        </m:sub>
                        <m:sup>
                          <m:r>
                            <a:rPr lang="en-US" altLang="zh-CN" b="0" i="1" smtClean="0">
                              <a:latin typeface="Cambria Math" panose="02040503050406030204" pitchFamily="18" charset="0"/>
                              <a:ea typeface="微软雅黑" panose="020B0503020204020204" pitchFamily="34" charset="-122"/>
                            </a:rPr>
                            <m:t>2</m:t>
                          </m:r>
                        </m:sup>
                      </m:sSubSup>
                      <m:r>
                        <a:rPr lang="en-US" altLang="zh-CN" i="1">
                          <a:latin typeface="Cambria Math" panose="02040503050406030204" pitchFamily="18" charset="0"/>
                          <a:ea typeface="微软雅黑" panose="020B0503020204020204" pitchFamily="34" charset="-122"/>
                        </a:rPr>
                        <m:t>)</m:t>
                      </m:r>
                    </m:oMath>
                  </m:oMathPara>
                </a14:m>
                <a:endParaRPr lang="en-US" altLang="zh-CN">
                  <a:latin typeface="微软雅黑" panose="020B0503020204020204" pitchFamily="34" charset="-122"/>
                  <a:ea typeface="微软雅黑" panose="020B0503020204020204" pitchFamily="34" charset="-122"/>
                  <a:cs typeface="+mn-cs"/>
                </a:endParaRPr>
              </a:p>
              <a:p>
                <a:pPr algn="ctr">
                  <a:lnSpc>
                    <a:spcPct val="20000"/>
                  </a:lnSpc>
                </a:pPr>
                <a:r>
                  <a:rPr lang="en-US" altLang="zh-CN" sz="3200">
                    <a:latin typeface="微软雅黑" panose="020B0503020204020204" pitchFamily="34" charset="-122"/>
                    <a:ea typeface="微软雅黑" panose="020B0503020204020204" pitchFamily="34" charset="-122"/>
                    <a:cs typeface="+mn-cs"/>
                  </a:rPr>
                  <a:t>.</a:t>
                </a:r>
              </a:p>
              <a:p>
                <a:pPr algn="ctr">
                  <a:lnSpc>
                    <a:spcPct val="20000"/>
                  </a:lnSpc>
                </a:pPr>
                <a:r>
                  <a:rPr lang="en-US" altLang="zh-CN" sz="3200">
                    <a:latin typeface="微软雅黑" panose="020B0503020204020204" pitchFamily="34" charset="-122"/>
                    <a:ea typeface="微软雅黑" panose="020B0503020204020204" pitchFamily="34" charset="-122"/>
                    <a:cs typeface="+mn-cs"/>
                  </a:rPr>
                  <a:t>.</a:t>
                </a:r>
              </a:p>
              <a:p>
                <a:pPr algn="ctr">
                  <a:lnSpc>
                    <a:spcPct val="20000"/>
                  </a:lnSpc>
                </a:pPr>
                <a:r>
                  <a:rPr lang="en-US" altLang="zh-CN" sz="3200">
                    <a:latin typeface="微软雅黑" panose="020B0503020204020204" pitchFamily="34" charset="-122"/>
                    <a:ea typeface="微软雅黑" panose="020B0503020204020204" pitchFamily="34" charset="-122"/>
                    <a:cs typeface="+mn-cs"/>
                  </a:rPr>
                  <a:t>.</a:t>
                </a:r>
                <a:endParaRPr lang="zh-CN" altLang="en-US" sz="3200">
                  <a:latin typeface="微软雅黑" panose="020B0503020204020204" pitchFamily="34" charset="-122"/>
                  <a:ea typeface="微软雅黑" panose="020B0503020204020204" pitchFamily="34" charset="-122"/>
                  <a:cs typeface="+mn-cs"/>
                </a:endParaRPr>
              </a:p>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𝑛</m:t>
                          </m:r>
                        </m:sup>
                      </m:sSubSup>
                      <m:r>
                        <a:rPr lang="en-US" altLang="zh-CN" sz="1800"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sSubSup>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b="0" i="1">
                              <a:latin typeface="Cambria Math" panose="02040503050406030204" pitchFamily="18" charset="0"/>
                              <a:ea typeface="微软雅黑" panose="020B0503020204020204" pitchFamily="34" charset="-122"/>
                            </a:rPr>
                            <m:t>2</m:t>
                          </m:r>
                        </m:sub>
                        <m:sup>
                          <m:r>
                            <a:rPr lang="en-US" altLang="zh-CN" b="0" i="1" smtClean="0">
                              <a:latin typeface="Cambria Math" panose="02040503050406030204" pitchFamily="18" charset="0"/>
                              <a:ea typeface="微软雅黑" panose="020B0503020204020204" pitchFamily="34" charset="-122"/>
                            </a:rPr>
                            <m:t>𝑛</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b="0" i="1">
                              <a:latin typeface="Cambria Math" panose="02040503050406030204" pitchFamily="18" charset="0"/>
                              <a:ea typeface="微软雅黑" panose="020B0503020204020204" pitchFamily="34" charset="-122"/>
                            </a:rPr>
                            <m:t>2</m:t>
                          </m:r>
                        </m:sub>
                        <m:sup>
                          <m:r>
                            <a:rPr lang="en-US" altLang="zh-CN" b="0" i="1" smtClean="0">
                              <a:latin typeface="Cambria Math" panose="02040503050406030204" pitchFamily="18" charset="0"/>
                              <a:ea typeface="微软雅黑" panose="020B0503020204020204" pitchFamily="34" charset="-122"/>
                            </a:rPr>
                            <m:t>𝑛</m:t>
                          </m:r>
                        </m:sup>
                      </m:sSubSup>
                      <m:r>
                        <a:rPr lang="en-US" altLang="zh-CN" i="1">
                          <a:latin typeface="Cambria Math" panose="02040503050406030204" pitchFamily="18" charset="0"/>
                          <a:ea typeface="微软雅黑" panose="020B0503020204020204" pitchFamily="34" charset="-122"/>
                        </a:rPr>
                        <m:t>)</m:t>
                      </m:r>
                    </m:oMath>
                  </m:oMathPara>
                </a14:m>
                <a:endParaRPr lang="zh-CN" altLang="en-US">
                  <a:latin typeface="微软雅黑" panose="020B0503020204020204" pitchFamily="34" charset="-122"/>
                  <a:ea typeface="微软雅黑" panose="020B0503020204020204" pitchFamily="34" charset="-122"/>
                  <a:cs typeface="+mn-cs"/>
                </a:endParaRPr>
              </a:p>
            </p:txBody>
          </p:sp>
        </mc:Choice>
        <mc:Fallback>
          <p:sp>
            <p:nvSpPr>
              <p:cNvPr id="3" name="文本框 2">
                <a:extLst>
                  <a:ext uri="{FF2B5EF4-FFF2-40B4-BE49-F238E27FC236}">
                    <a16:creationId xmlns:a16="http://schemas.microsoft.com/office/drawing/2014/main" id="{F6AF9D3D-39AC-4DD5-B157-0DB7F7C2CBDA}"/>
                  </a:ext>
                </a:extLst>
              </p:cNvPr>
              <p:cNvSpPr txBox="1">
                <a:spLocks noRot="1" noChangeAspect="1" noMove="1" noResize="1" noEditPoints="1" noAdjustHandles="1" noChangeArrowheads="1" noChangeShapeType="1" noTextEdit="1"/>
              </p:cNvSpPr>
              <p:nvPr/>
            </p:nvSpPr>
            <p:spPr>
              <a:xfrm>
                <a:off x="-18918" y="4996957"/>
                <a:ext cx="2954655" cy="1544077"/>
              </a:xfrm>
              <a:prstGeom prst="rect">
                <a:avLst/>
              </a:prstGeom>
              <a:blipFill>
                <a:blip r:embed="rId10"/>
                <a:stretch>
                  <a:fillRect l="-1282" t="-1626" r="-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13DD258-1C17-481B-8FF3-188345988F5E}"/>
                  </a:ext>
                </a:extLst>
              </p:cNvPr>
              <p:cNvSpPr txBox="1"/>
              <p:nvPr/>
            </p:nvSpPr>
            <p:spPr>
              <a:xfrm>
                <a:off x="2864612" y="4989256"/>
                <a:ext cx="4630614" cy="1666803"/>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mn-cs"/>
                  </a:rPr>
                  <a:t>对于世界坐标系中的点</a:t>
                </a:r>
                <a14:m>
                  <m:oMath xmlns:m="http://schemas.openxmlformats.org/officeDocument/2006/math">
                    <m:d>
                      <m:dPr>
                        <m:ctrlPr>
                          <a:rPr lang="en-US" altLang="zh-CN" b="0" i="1" smtClean="0">
                            <a:latin typeface="Cambria Math" panose="02040503050406030204" pitchFamily="18" charset="0"/>
                            <a:ea typeface="微软雅黑" panose="020B0503020204020204" pitchFamily="34" charset="-122"/>
                            <a:cs typeface="+mn-cs"/>
                          </a:rPr>
                        </m:ctrlPr>
                      </m:dPr>
                      <m:e>
                        <m:r>
                          <a:rPr lang="en-US" altLang="zh-CN" b="0" i="1" smtClean="0">
                            <a:latin typeface="Cambria Math" panose="02040503050406030204" pitchFamily="18" charset="0"/>
                            <a:ea typeface="微软雅黑" panose="020B0503020204020204" pitchFamily="34" charset="-122"/>
                            <a:cs typeface="+mn-cs"/>
                          </a:rPr>
                          <m:t>𝑋</m:t>
                        </m:r>
                        <m:r>
                          <a:rPr lang="en-US" altLang="zh-CN" b="0" i="1" smtClean="0">
                            <a:latin typeface="Cambria Math" panose="02040503050406030204" pitchFamily="18" charset="0"/>
                            <a:ea typeface="微软雅黑" panose="020B0503020204020204" pitchFamily="34" charset="-122"/>
                            <a:cs typeface="+mn-cs"/>
                          </a:rPr>
                          <m:t>,</m:t>
                        </m:r>
                        <m:r>
                          <a:rPr lang="en-US" altLang="zh-CN" b="0" i="1" smtClean="0">
                            <a:latin typeface="Cambria Math" panose="02040503050406030204" pitchFamily="18" charset="0"/>
                            <a:ea typeface="微软雅黑" panose="020B0503020204020204" pitchFamily="34" charset="-122"/>
                            <a:cs typeface="+mn-cs"/>
                          </a:rPr>
                          <m:t>𝑌</m:t>
                        </m:r>
                        <m:r>
                          <a:rPr lang="en-US" altLang="zh-CN" b="0" i="1" smtClean="0">
                            <a:latin typeface="Cambria Math" panose="02040503050406030204" pitchFamily="18" charset="0"/>
                            <a:ea typeface="微软雅黑" panose="020B0503020204020204" pitchFamily="34" charset="-122"/>
                            <a:cs typeface="+mn-cs"/>
                          </a:rPr>
                          <m:t>,</m:t>
                        </m:r>
                        <m:r>
                          <a:rPr lang="en-US" altLang="zh-CN" b="0" i="1" smtClean="0">
                            <a:latin typeface="Cambria Math" panose="02040503050406030204" pitchFamily="18" charset="0"/>
                            <a:ea typeface="微软雅黑" panose="020B0503020204020204" pitchFamily="34" charset="-122"/>
                            <a:cs typeface="+mn-cs"/>
                          </a:rPr>
                          <m:t>𝑍</m:t>
                        </m:r>
                      </m:e>
                    </m:d>
                    <m:r>
                      <a:rPr lang="zh-CN" altLang="en-US" b="0" i="0" smtClean="0">
                        <a:latin typeface="Cambria Math" panose="02040503050406030204" pitchFamily="18" charset="0"/>
                        <a:ea typeface="微软雅黑" panose="020B0503020204020204" pitchFamily="34" charset="-122"/>
                        <a:cs typeface="+mn-cs"/>
                      </a:rPr>
                      <m:t>，</m:t>
                    </m:r>
                  </m:oMath>
                </a14:m>
                <a:r>
                  <a:rPr lang="zh-CN" altLang="en-US">
                    <a:latin typeface="微软雅黑" panose="020B0503020204020204" pitchFamily="34" charset="-122"/>
                    <a:ea typeface="微软雅黑" panose="020B0503020204020204" pitchFamily="34" charset="-122"/>
                    <a:cs typeface="+mn-cs"/>
                  </a:rPr>
                  <a:t>其在两相机得到的图像上的投影点计算方式为：</a:t>
                </a:r>
                <a:endParaRPr lang="en-US" altLang="zh-CN">
                  <a:latin typeface="微软雅黑" panose="020B0503020204020204" pitchFamily="34" charset="-122"/>
                  <a:ea typeface="微软雅黑" panose="020B0503020204020204" pitchFamily="34" charset="-122"/>
                  <a:cs typeface="+mn-cs"/>
                </a:endParaRPr>
              </a:p>
              <a:p>
                <a14:m>
                  <m:oMath xmlns:m="http://schemas.openxmlformats.org/officeDocument/2006/math">
                    <m:r>
                      <a:rPr lang="en-US" altLang="zh-CN" b="0" i="1" smtClean="0">
                        <a:latin typeface="Cambria Math" panose="02040503050406030204" pitchFamily="18" charset="0"/>
                        <a:ea typeface="微软雅黑" panose="020B0503020204020204" pitchFamily="34" charset="-122"/>
                        <a:cs typeface="+mn-cs"/>
                      </a:rPr>
                      <m:t>𝐴</m:t>
                    </m:r>
                    <m:r>
                      <a:rPr lang="en-US" altLang="zh-CN" b="0" i="1" baseline="-25000" smtClean="0">
                        <a:latin typeface="Cambria Math" panose="02040503050406030204" pitchFamily="18" charset="0"/>
                        <a:ea typeface="微软雅黑" panose="020B0503020204020204" pitchFamily="34" charset="-122"/>
                        <a:cs typeface="+mn-cs"/>
                      </a:rPr>
                      <m:t>1</m:t>
                    </m:r>
                    <m:d>
                      <m:dPr>
                        <m:begChr m:val="["/>
                        <m:endChr m:val="]"/>
                        <m:ctrlPr>
                          <a:rPr lang="en-US" altLang="zh-CN" i="1" smtClean="0">
                            <a:latin typeface="Cambria Math" panose="02040503050406030204" pitchFamily="18" charset="0"/>
                            <a:ea typeface="微软雅黑" panose="020B0503020204020204" pitchFamily="34" charset="-122"/>
                            <a:cs typeface="+mn-cs"/>
                          </a:rPr>
                        </m:ctrlPr>
                      </m:dPr>
                      <m:e>
                        <m:eqArr>
                          <m:eqArrPr>
                            <m:ctrlPr>
                              <a:rPr lang="en-US" altLang="zh-CN" b="0" i="1" smtClean="0">
                                <a:latin typeface="Cambria Math" panose="02040503050406030204" pitchFamily="18" charset="0"/>
                                <a:ea typeface="微软雅黑" panose="020B0503020204020204" pitchFamily="34" charset="-122"/>
                                <a:cs typeface="+mn-cs"/>
                              </a:rPr>
                            </m:ctrlPr>
                          </m:eqArrPr>
                          <m:e>
                            <m:r>
                              <a:rPr lang="en-US" altLang="zh-CN" b="0" i="1" smtClean="0">
                                <a:latin typeface="Cambria Math" panose="02040503050406030204" pitchFamily="18" charset="0"/>
                                <a:ea typeface="微软雅黑" panose="020B0503020204020204" pitchFamily="34" charset="-122"/>
                                <a:cs typeface="+mn-cs"/>
                              </a:rPr>
                              <m:t>𝑋</m:t>
                            </m:r>
                          </m:e>
                          <m:e>
                            <m:r>
                              <a:rPr lang="en-US" altLang="zh-CN" b="0" i="1" smtClean="0">
                                <a:latin typeface="Cambria Math" panose="02040503050406030204" pitchFamily="18" charset="0"/>
                                <a:ea typeface="微软雅黑" panose="020B0503020204020204" pitchFamily="34" charset="-122"/>
                                <a:cs typeface="+mn-cs"/>
                              </a:rPr>
                              <m:t>𝑌</m:t>
                            </m:r>
                          </m:e>
                          <m:e>
                            <m:r>
                              <a:rPr lang="en-US" altLang="zh-CN" b="0" i="1" smtClean="0">
                                <a:latin typeface="Cambria Math" panose="02040503050406030204" pitchFamily="18" charset="0"/>
                                <a:ea typeface="微软雅黑" panose="020B0503020204020204" pitchFamily="34" charset="-122"/>
                                <a:cs typeface="+mn-cs"/>
                              </a:rPr>
                              <m:t>𝑍</m:t>
                            </m:r>
                          </m:e>
                          <m:e>
                            <m:r>
                              <a:rPr lang="en-US" altLang="zh-CN" b="0" i="1" smtClean="0">
                                <a:latin typeface="Cambria Math" panose="02040503050406030204" pitchFamily="18" charset="0"/>
                                <a:ea typeface="微软雅黑" panose="020B0503020204020204" pitchFamily="34" charset="-122"/>
                                <a:cs typeface="+mn-cs"/>
                              </a:rPr>
                              <m:t>1</m:t>
                            </m:r>
                          </m:e>
                        </m:eqArr>
                      </m:e>
                    </m:d>
                  </m:oMath>
                </a14:m>
                <a:r>
                  <a:rPr lang="en-US" altLang="zh-CN">
                    <a:ea typeface="微软雅黑" panose="020B0503020204020204" pitchFamily="34" charset="-122"/>
                  </a:rPr>
                  <a:t> </a:t>
                </a:r>
                <a:r>
                  <a:rPr lang="en-US" altLang="zh-CN">
                    <a:latin typeface="微软雅黑" panose="020B0503020204020204" pitchFamily="34" charset="-122"/>
                    <a:ea typeface="微软雅黑" panose="020B0503020204020204" pitchFamily="34" charset="-122"/>
                    <a:cs typeface="+mn-cs"/>
                  </a:rPr>
                  <a:t>=</a:t>
                </a:r>
                <a14:m>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cs typeface="+mn-cs"/>
                          </a:rPr>
                        </m:ctrlPr>
                      </m:sSubPr>
                      <m:e>
                        <m:r>
                          <a:rPr lang="en-US" altLang="zh-CN" i="1" dirty="0">
                            <a:latin typeface="Cambria Math" panose="02040503050406030204" pitchFamily="18" charset="0"/>
                            <a:ea typeface="微软雅黑" panose="020B0503020204020204" pitchFamily="34" charset="-122"/>
                            <a:cs typeface="+mn-cs"/>
                          </a:rPr>
                          <m:t>𝑤</m:t>
                        </m:r>
                      </m:e>
                      <m:sub>
                        <m:r>
                          <a:rPr lang="en-US" altLang="zh-CN" b="0" i="1" dirty="0" smtClean="0">
                            <a:latin typeface="Cambria Math" panose="02040503050406030204" pitchFamily="18" charset="0"/>
                            <a:ea typeface="微软雅黑" panose="020B0503020204020204" pitchFamily="34" charset="-122"/>
                            <a:cs typeface="+mn-cs"/>
                          </a:rPr>
                          <m:t>1</m:t>
                        </m:r>
                      </m:sub>
                    </m:sSub>
                    <m:d>
                      <m:dPr>
                        <m:begChr m:val="["/>
                        <m:endChr m:val="]"/>
                        <m:ctrlPr>
                          <a:rPr lang="en-US" altLang="zh-CN" i="1" dirty="0" smtClean="0">
                            <a:latin typeface="Cambria Math" panose="02040503050406030204" pitchFamily="18" charset="0"/>
                            <a:ea typeface="微软雅黑" panose="020B0503020204020204" pitchFamily="34" charset="-122"/>
                            <a:cs typeface="+mn-cs"/>
                          </a:rPr>
                        </m:ctrlPr>
                      </m:dPr>
                      <m:e>
                        <m:eqArr>
                          <m:eqArrPr>
                            <m:ctrlPr>
                              <a:rPr lang="en-US" altLang="zh-CN" i="1" dirty="0" smtClean="0">
                                <a:latin typeface="Cambria Math" panose="02040503050406030204" pitchFamily="18" charset="0"/>
                                <a:ea typeface="微软雅黑" panose="020B0503020204020204" pitchFamily="34" charset="-122"/>
                                <a:cs typeface="+mn-cs"/>
                              </a:rPr>
                            </m:ctrlPr>
                          </m:eqArrPr>
                          <m:e>
                            <m:sSub>
                              <m:sSubPr>
                                <m:ctrlPr>
                                  <a:rPr lang="en-US" altLang="zh-CN" i="1" dirty="0" smtClean="0">
                                    <a:latin typeface="Cambria Math" panose="02040503050406030204" pitchFamily="18" charset="0"/>
                                    <a:ea typeface="微软雅黑" panose="020B0503020204020204" pitchFamily="34" charset="-122"/>
                                    <a:cs typeface="+mn-cs"/>
                                  </a:rPr>
                                </m:ctrlPr>
                              </m:sSubPr>
                              <m:e>
                                <m:r>
                                  <a:rPr lang="en-US" altLang="zh-CN" b="0" i="1" dirty="0" smtClean="0">
                                    <a:latin typeface="Cambria Math" panose="02040503050406030204" pitchFamily="18" charset="0"/>
                                    <a:ea typeface="微软雅黑" panose="020B0503020204020204" pitchFamily="34" charset="-122"/>
                                    <a:cs typeface="+mn-cs"/>
                                  </a:rPr>
                                  <m:t>𝑢</m:t>
                                </m:r>
                              </m:e>
                              <m:sub>
                                <m:r>
                                  <a:rPr lang="en-US" altLang="zh-CN" b="0" i="1" dirty="0" smtClean="0">
                                    <a:latin typeface="Cambria Math" panose="02040503050406030204" pitchFamily="18" charset="0"/>
                                    <a:ea typeface="微软雅黑" panose="020B0503020204020204" pitchFamily="34" charset="-122"/>
                                    <a:cs typeface="+mn-cs"/>
                                  </a:rPr>
                                  <m:t>1</m:t>
                                </m:r>
                              </m:sub>
                            </m:sSub>
                          </m:e>
                          <m:e>
                            <m:sSub>
                              <m:sSubPr>
                                <m:ctrlPr>
                                  <a:rPr lang="en-US" altLang="zh-CN" i="1" dirty="0" smtClean="0">
                                    <a:latin typeface="Cambria Math" panose="02040503050406030204" pitchFamily="18" charset="0"/>
                                    <a:ea typeface="微软雅黑" panose="020B0503020204020204" pitchFamily="34" charset="-122"/>
                                    <a:cs typeface="+mn-cs"/>
                                  </a:rPr>
                                </m:ctrlPr>
                              </m:sSubPr>
                              <m:e>
                                <m:r>
                                  <a:rPr lang="en-US" altLang="zh-CN" b="0" i="1" dirty="0" smtClean="0">
                                    <a:latin typeface="Cambria Math" panose="02040503050406030204" pitchFamily="18" charset="0"/>
                                    <a:ea typeface="微软雅黑" panose="020B0503020204020204" pitchFamily="34" charset="-122"/>
                                    <a:cs typeface="+mn-cs"/>
                                  </a:rPr>
                                  <m:t>𝑣</m:t>
                                </m:r>
                              </m:e>
                              <m:sub>
                                <m:r>
                                  <a:rPr lang="en-US" altLang="zh-CN" b="0" i="1" dirty="0" smtClean="0">
                                    <a:latin typeface="Cambria Math" panose="02040503050406030204" pitchFamily="18" charset="0"/>
                                    <a:ea typeface="微软雅黑" panose="020B0503020204020204" pitchFamily="34" charset="-122"/>
                                    <a:cs typeface="+mn-cs"/>
                                  </a:rPr>
                                  <m:t>1</m:t>
                                </m:r>
                              </m:sub>
                            </m:sSub>
                          </m:e>
                          <m:e>
                            <m:r>
                              <a:rPr lang="en-US" altLang="zh-CN" b="0" i="1" dirty="0" smtClean="0">
                                <a:latin typeface="Cambria Math" panose="02040503050406030204" pitchFamily="18" charset="0"/>
                                <a:ea typeface="微软雅黑" panose="020B0503020204020204" pitchFamily="34" charset="-122"/>
                                <a:cs typeface="+mn-cs"/>
                              </a:rPr>
                              <m:t>1</m:t>
                            </m:r>
                          </m:e>
                        </m:eqArr>
                      </m:e>
                    </m:d>
                  </m:oMath>
                </a14:m>
                <a:r>
                  <a:rPr lang="en-US" altLang="zh-CN">
                    <a:latin typeface="微软雅黑" panose="020B0503020204020204" pitchFamily="34" charset="-122"/>
                    <a:ea typeface="微软雅黑" panose="020B0503020204020204" pitchFamily="34" charset="-122"/>
                    <a:cs typeface="+mn-cs"/>
                  </a:rPr>
                  <a:t>,</a:t>
                </a:r>
                <a:r>
                  <a:rPr lang="zh-CN" altLang="en-US">
                    <a:latin typeface="微软雅黑" panose="020B0503020204020204" pitchFamily="34" charset="-122"/>
                    <a:ea typeface="微软雅黑" panose="020B0503020204020204" pitchFamily="34" charset="-122"/>
                    <a:cs typeface="+mn-cs"/>
                  </a:rPr>
                  <a:t>    </a:t>
                </a:r>
                <a:r>
                  <a:rPr lang="en-US" altLang="zh-CN">
                    <a:latin typeface="微软雅黑" panose="020B0503020204020204" pitchFamily="34" charset="-122"/>
                    <a:ea typeface="微软雅黑" panose="020B0503020204020204" pitchFamily="34" charset="-122"/>
                    <a:cs typeface="+mn-cs"/>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𝐴</m:t>
                    </m:r>
                    <m:r>
                      <a:rPr lang="en-US" altLang="zh-CN" b="0" i="1" baseline="-25000" smtClean="0">
                        <a:latin typeface="Cambria Math" panose="02040503050406030204" pitchFamily="18" charset="0"/>
                        <a:ea typeface="微软雅黑" panose="020B0503020204020204" pitchFamily="34" charset="-122"/>
                      </a:rPr>
                      <m:t>2</m:t>
                    </m:r>
                    <m:d>
                      <m:dPr>
                        <m:begChr m:val="["/>
                        <m:endChr m:val="]"/>
                        <m:ctrlPr>
                          <a:rPr lang="en-US" altLang="zh-CN" i="1">
                            <a:latin typeface="Cambria Math" panose="02040503050406030204" pitchFamily="18" charset="0"/>
                            <a:ea typeface="微软雅黑" panose="020B0503020204020204" pitchFamily="34" charset="-122"/>
                          </a:rPr>
                        </m:ctrlPr>
                      </m:dPr>
                      <m:e>
                        <m:eqArr>
                          <m:eqArrPr>
                            <m:ctrlPr>
                              <a:rPr lang="en-US" altLang="zh-CN" i="1">
                                <a:latin typeface="Cambria Math" panose="02040503050406030204" pitchFamily="18" charset="0"/>
                                <a:ea typeface="微软雅黑" panose="020B0503020204020204" pitchFamily="34" charset="-122"/>
                              </a:rPr>
                            </m:ctrlPr>
                          </m:eqArrPr>
                          <m:e>
                            <m:r>
                              <a:rPr lang="en-US" altLang="zh-CN" i="1">
                                <a:latin typeface="Cambria Math" panose="02040503050406030204" pitchFamily="18" charset="0"/>
                                <a:ea typeface="微软雅黑" panose="020B0503020204020204" pitchFamily="34" charset="-122"/>
                              </a:rPr>
                              <m:t>𝑋</m:t>
                            </m:r>
                          </m:e>
                          <m:e>
                            <m:r>
                              <a:rPr lang="en-US" altLang="zh-CN" i="1">
                                <a:latin typeface="Cambria Math" panose="02040503050406030204" pitchFamily="18" charset="0"/>
                                <a:ea typeface="微软雅黑" panose="020B0503020204020204" pitchFamily="34" charset="-122"/>
                              </a:rPr>
                              <m:t>𝑌</m:t>
                            </m:r>
                          </m:e>
                          <m:e>
                            <m:r>
                              <a:rPr lang="en-US" altLang="zh-CN" i="1">
                                <a:latin typeface="Cambria Math" panose="02040503050406030204" pitchFamily="18" charset="0"/>
                                <a:ea typeface="微软雅黑" panose="020B0503020204020204" pitchFamily="34" charset="-122"/>
                              </a:rPr>
                              <m:t>𝑍</m:t>
                            </m:r>
                          </m:e>
                          <m:e>
                            <m:r>
                              <a:rPr lang="en-US" altLang="zh-CN" i="1">
                                <a:latin typeface="Cambria Math" panose="02040503050406030204" pitchFamily="18" charset="0"/>
                                <a:ea typeface="微软雅黑" panose="020B0503020204020204" pitchFamily="34" charset="-122"/>
                              </a:rPr>
                              <m:t>1</m:t>
                            </m:r>
                          </m:e>
                        </m:eqArr>
                      </m:e>
                    </m:d>
                  </m:oMath>
                </a14:m>
                <a:r>
                  <a:rPr lang="en-US" altLang="zh-CN">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b="0" i="1" dirty="0" smtClean="0">
                            <a:latin typeface="Cambria Math" panose="02040503050406030204" pitchFamily="18" charset="0"/>
                            <a:ea typeface="微软雅黑" panose="020B0503020204020204" pitchFamily="34" charset="-122"/>
                          </a:rPr>
                          <m:t>2</m:t>
                        </m:r>
                      </m:sub>
                    </m:sSub>
                    <m:d>
                      <m:dPr>
                        <m:begChr m:val="["/>
                        <m:endChr m:val="]"/>
                        <m:ctrlPr>
                          <a:rPr lang="en-US" altLang="zh-CN" i="1" dirty="0">
                            <a:latin typeface="Cambria Math" panose="02040503050406030204" pitchFamily="18" charset="0"/>
                            <a:ea typeface="微软雅黑" panose="020B0503020204020204" pitchFamily="34" charset="-122"/>
                          </a:rPr>
                        </m:ctrlPr>
                      </m:dPr>
                      <m:e>
                        <m:eqArr>
                          <m:eqArrPr>
                            <m:ctrlPr>
                              <a:rPr lang="en-US" altLang="zh-CN" i="1" dirty="0">
                                <a:latin typeface="Cambria Math" panose="02040503050406030204" pitchFamily="18" charset="0"/>
                                <a:ea typeface="微软雅黑" panose="020B0503020204020204" pitchFamily="34" charset="-122"/>
                              </a:rPr>
                            </m:ctrlPr>
                          </m:eqArrPr>
                          <m:e>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𝑢</m:t>
                                </m:r>
                              </m:e>
                              <m:sub>
                                <m:r>
                                  <a:rPr lang="en-US" altLang="zh-CN" b="0" i="1" dirty="0" smtClean="0">
                                    <a:latin typeface="Cambria Math" panose="02040503050406030204" pitchFamily="18" charset="0"/>
                                    <a:ea typeface="微软雅黑" panose="020B0503020204020204" pitchFamily="34" charset="-122"/>
                                  </a:rPr>
                                  <m:t>2</m:t>
                                </m:r>
                              </m:sub>
                            </m:sSub>
                          </m:e>
                          <m:e>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𝑣</m:t>
                                </m:r>
                              </m:e>
                              <m:sub>
                                <m:r>
                                  <a:rPr lang="en-US" altLang="zh-CN" b="0" i="1" dirty="0" smtClean="0">
                                    <a:latin typeface="Cambria Math" panose="02040503050406030204" pitchFamily="18" charset="0"/>
                                    <a:ea typeface="微软雅黑" panose="020B0503020204020204" pitchFamily="34" charset="-122"/>
                                  </a:rPr>
                                  <m:t>2</m:t>
                                </m:r>
                              </m:sub>
                            </m:sSub>
                          </m:e>
                          <m:e>
                            <m:r>
                              <a:rPr lang="en-US" altLang="zh-CN" b="0" i="1" dirty="0" smtClean="0">
                                <a:latin typeface="Cambria Math" panose="02040503050406030204" pitchFamily="18" charset="0"/>
                                <a:ea typeface="微软雅黑" panose="020B0503020204020204" pitchFamily="34" charset="-122"/>
                              </a:rPr>
                              <m:t>1</m:t>
                            </m:r>
                          </m:e>
                        </m:eqArr>
                      </m:e>
                    </m:d>
                  </m:oMath>
                </a14:m>
                <a:endParaRPr lang="zh-CN" altLang="en-US">
                  <a:latin typeface="微软雅黑" panose="020B0503020204020204" pitchFamily="34" charset="-122"/>
                  <a:ea typeface="微软雅黑" panose="020B0503020204020204" pitchFamily="34" charset="-122"/>
                  <a:cs typeface="+mn-cs"/>
                </a:endParaRPr>
              </a:p>
            </p:txBody>
          </p:sp>
        </mc:Choice>
        <mc:Fallback xmlns="">
          <p:sp>
            <p:nvSpPr>
              <p:cNvPr id="38" name="文本框 37">
                <a:extLst>
                  <a:ext uri="{FF2B5EF4-FFF2-40B4-BE49-F238E27FC236}">
                    <a16:creationId xmlns:a16="http://schemas.microsoft.com/office/drawing/2014/main" id="{E13DD258-1C17-481B-8FF3-188345988F5E}"/>
                  </a:ext>
                </a:extLst>
              </p:cNvPr>
              <p:cNvSpPr txBox="1">
                <a:spLocks noRot="1" noChangeAspect="1" noMove="1" noResize="1" noEditPoints="1" noAdjustHandles="1" noChangeArrowheads="1" noChangeShapeType="1" noTextEdit="1"/>
              </p:cNvSpPr>
              <p:nvPr/>
            </p:nvSpPr>
            <p:spPr>
              <a:xfrm>
                <a:off x="2864612" y="4989256"/>
                <a:ext cx="4630614" cy="1666803"/>
              </a:xfrm>
              <a:prstGeom prst="rect">
                <a:avLst/>
              </a:prstGeom>
              <a:blipFill>
                <a:blip r:embed="rId11"/>
                <a:stretch>
                  <a:fillRect l="-1093" t="-15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FF27236-30EB-4A53-9A88-28AD69325787}"/>
                  </a:ext>
                </a:extLst>
              </p:cNvPr>
              <p:cNvSpPr txBox="1"/>
              <p:nvPr/>
            </p:nvSpPr>
            <p:spPr>
              <a:xfrm>
                <a:off x="7346090" y="4985967"/>
                <a:ext cx="4845332" cy="1766509"/>
              </a:xfrm>
              <a:prstGeom prst="rect">
                <a:avLst/>
              </a:prstGeom>
              <a:noFill/>
            </p:spPr>
            <p:txBody>
              <a:bodyPr wrap="square" rtlCol="0">
                <a:spAutoFit/>
              </a:bodyPr>
              <a:lstStyle/>
              <a:p>
                <a:pPr algn="just"/>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𝐴</m:t>
                        </m:r>
                        <m:r>
                          <a:rPr lang="en-US" altLang="zh-CN" i="1" baseline="-25000">
                            <a:latin typeface="Cambria Math" panose="02040503050406030204" pitchFamily="18" charset="0"/>
                            <a:ea typeface="微软雅黑" panose="020B0503020204020204" pitchFamily="34" charset="-122"/>
                          </a:rPr>
                          <m:t>1</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𝐾</m:t>
                        </m:r>
                        <m:r>
                          <a:rPr lang="en-US" altLang="zh-CN" i="1" baseline="-2500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𝑅</m:t>
                        </m:r>
                      </m:e>
                      <m:sub>
                        <m:r>
                          <a:rPr lang="en-US" altLang="zh-CN" i="1">
                            <a:latin typeface="Cambria Math" panose="02040503050406030204" pitchFamily="18" charset="0"/>
                            <a:ea typeface="微软雅黑" panose="020B0503020204020204" pitchFamily="34" charset="-122"/>
                          </a:rPr>
                          <m:t>1, </m:t>
                        </m:r>
                      </m:sub>
                    </m:sSub>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𝑇</m:t>
                        </m:r>
                      </m:e>
                      <m:sub>
                        <m:r>
                          <a:rPr lang="en-US" altLang="zh-CN" i="1">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oMath>
                </a14:m>
                <a:r>
                  <a:rPr lang="en-US" altLang="zh-CN">
                    <a:latin typeface="微软雅黑" panose="020B0503020204020204" pitchFamily="34" charset="-122"/>
                    <a:ea typeface="微软雅黑" panose="020B0503020204020204" pitchFamily="34" charset="-122"/>
                    <a:cs typeface="+mn-cs"/>
                  </a:rPr>
                  <a:t>,</a:t>
                </a:r>
                <a:r>
                  <a:rPr lang="zh-CN" altLang="en-US">
                    <a:latin typeface="微软雅黑" panose="020B0503020204020204" pitchFamily="34" charset="-122"/>
                    <a:ea typeface="微软雅黑" panose="020B0503020204020204" pitchFamily="34" charset="-122"/>
                    <a:cs typeface="+mn-cs"/>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𝐴</m:t>
                        </m:r>
                        <m:r>
                          <a:rPr lang="en-US" altLang="zh-CN" i="1" baseline="-25000">
                            <a:latin typeface="Cambria Math" panose="02040503050406030204" pitchFamily="18" charset="0"/>
                            <a:ea typeface="微软雅黑" panose="020B0503020204020204" pitchFamily="34" charset="-122"/>
                          </a:rPr>
                          <m:t>2</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𝐾</m:t>
                        </m:r>
                        <m:r>
                          <a:rPr lang="en-US" altLang="zh-CN" b="0" i="1" baseline="-25000" smtClean="0">
                            <a:latin typeface="Cambria Math" panose="02040503050406030204" pitchFamily="18" charset="0"/>
                            <a:ea typeface="微软雅黑" panose="020B0503020204020204" pitchFamily="34" charset="-122"/>
                          </a:rPr>
                          <m:t>2</m:t>
                        </m:r>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𝑅</m:t>
                        </m:r>
                      </m:e>
                      <m:sub>
                        <m:r>
                          <a:rPr lang="en-US" altLang="zh-CN" i="1">
                            <a:latin typeface="Cambria Math" panose="02040503050406030204" pitchFamily="18" charset="0"/>
                            <a:ea typeface="微软雅黑" panose="020B0503020204020204" pitchFamily="34" charset="-122"/>
                          </a:rPr>
                          <m:t>2, </m:t>
                        </m:r>
                      </m:sub>
                    </m:sSub>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𝑇</m:t>
                        </m:r>
                      </m:e>
                      <m:sub>
                        <m:r>
                          <a:rPr lang="en-US" altLang="zh-CN" i="1">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oMath>
                </a14:m>
                <a:r>
                  <a:rPr lang="zh-CN" altLang="en-US">
                    <a:latin typeface="微软雅黑" panose="020B0503020204020204" pitchFamily="34" charset="-122"/>
                    <a:ea typeface="微软雅黑" panose="020B0503020204020204" pitchFamily="34" charset="-122"/>
                    <a:cs typeface="+mn-cs"/>
                  </a:rPr>
                  <a:t>分别为两个相机的</a:t>
                </a:r>
                <a:r>
                  <a:rPr lang="zh-CN" altLang="en-US" b="1">
                    <a:solidFill>
                      <a:srgbClr val="00B050"/>
                    </a:solidFill>
                    <a:latin typeface="微软雅黑" panose="020B0503020204020204" pitchFamily="34" charset="-122"/>
                    <a:ea typeface="微软雅黑" panose="020B0503020204020204" pitchFamily="34" charset="-122"/>
                    <a:cs typeface="+mn-cs"/>
                  </a:rPr>
                  <a:t>内参矩阵</a:t>
                </a:r>
                <a14:m>
                  <m:oMath xmlns:m="http://schemas.openxmlformats.org/officeDocument/2006/math">
                    <m:r>
                      <a:rPr lang="en-US" altLang="zh-CN" b="1" i="1">
                        <a:solidFill>
                          <a:srgbClr val="00B050"/>
                        </a:solidFill>
                        <a:latin typeface="Cambria Math" panose="02040503050406030204" pitchFamily="18" charset="0"/>
                        <a:ea typeface="微软雅黑" panose="020B0503020204020204" pitchFamily="34" charset="-122"/>
                      </a:rPr>
                      <m:t>𝑲</m:t>
                    </m:r>
                  </m:oMath>
                </a14:m>
                <a:r>
                  <a:rPr lang="zh-CN" altLang="en-US">
                    <a:latin typeface="微软雅黑" panose="020B0503020204020204" pitchFamily="34" charset="-122"/>
                    <a:ea typeface="微软雅黑" panose="020B0503020204020204" pitchFamily="34" charset="-122"/>
                    <a:cs typeface="+mn-cs"/>
                  </a:rPr>
                  <a:t>和世界坐标系到相机坐标系的变换矩阵</a:t>
                </a:r>
                <a14:m>
                  <m:oMath xmlns:m="http://schemas.openxmlformats.org/officeDocument/2006/math">
                    <m:d>
                      <m:dPr>
                        <m:begChr m:val="["/>
                        <m:endChr m:val="]"/>
                        <m:ctrlPr>
                          <a:rPr lang="en-US" altLang="zh-CN" b="1" i="1" smtClean="0">
                            <a:solidFill>
                              <a:srgbClr val="00B050"/>
                            </a:solidFill>
                            <a:latin typeface="Cambria Math" panose="02040503050406030204" pitchFamily="18" charset="0"/>
                            <a:ea typeface="微软雅黑" panose="020B0503020204020204" pitchFamily="34" charset="-122"/>
                          </a:rPr>
                        </m:ctrlPr>
                      </m:dPr>
                      <m:e>
                        <m:r>
                          <a:rPr lang="en-US" altLang="zh-CN" b="1" i="1">
                            <a:solidFill>
                              <a:srgbClr val="00B050"/>
                            </a:solidFill>
                            <a:latin typeface="Cambria Math" panose="02040503050406030204" pitchFamily="18" charset="0"/>
                            <a:ea typeface="微软雅黑" panose="020B0503020204020204" pitchFamily="34" charset="-122"/>
                          </a:rPr>
                          <m:t>𝑹</m:t>
                        </m:r>
                        <m:r>
                          <a:rPr lang="en-US" altLang="zh-CN" b="1">
                            <a:solidFill>
                              <a:srgbClr val="00B050"/>
                            </a:solidFill>
                            <a:latin typeface="Cambria Math" panose="02040503050406030204" pitchFamily="18" charset="0"/>
                            <a:ea typeface="微软雅黑" panose="020B0503020204020204" pitchFamily="34" charset="-122"/>
                          </a:rPr>
                          <m:t>, </m:t>
                        </m:r>
                        <m:r>
                          <a:rPr lang="en-US" altLang="zh-CN" b="1" i="1">
                            <a:solidFill>
                              <a:srgbClr val="00B050"/>
                            </a:solidFill>
                            <a:latin typeface="Cambria Math" panose="02040503050406030204" pitchFamily="18" charset="0"/>
                            <a:ea typeface="微软雅黑" panose="020B0503020204020204" pitchFamily="34" charset="-122"/>
                          </a:rPr>
                          <m:t>𝑻</m:t>
                        </m:r>
                      </m:e>
                    </m:d>
                  </m:oMath>
                </a14:m>
                <a:r>
                  <a:rPr lang="en-US" altLang="zh-CN">
                    <a:latin typeface="微软雅黑" panose="020B0503020204020204" pitchFamily="34" charset="-122"/>
                    <a:ea typeface="微软雅黑" panose="020B0503020204020204" pitchFamily="34" charset="-122"/>
                    <a:cs typeface="+mn-cs"/>
                  </a:rPr>
                  <a:t>(</a:t>
                </a:r>
                <a:r>
                  <a:rPr lang="zh-CN" altLang="en-US">
                    <a:latin typeface="微软雅黑" panose="020B0503020204020204" pitchFamily="34" charset="-122"/>
                    <a:ea typeface="微软雅黑" panose="020B0503020204020204" pitchFamily="34" charset="-122"/>
                    <a:cs typeface="+mn-cs"/>
                  </a:rPr>
                  <a:t>外参</a:t>
                </a:r>
                <a:r>
                  <a:rPr lang="en-US" altLang="zh-CN">
                    <a:latin typeface="微软雅黑" panose="020B0503020204020204" pitchFamily="34" charset="-122"/>
                    <a:ea typeface="微软雅黑" panose="020B0503020204020204" pitchFamily="34" charset="-122"/>
                    <a:cs typeface="+mn-cs"/>
                  </a:rPr>
                  <a:t>)</a:t>
                </a:r>
                <a:r>
                  <a:rPr lang="zh-CN" altLang="en-US">
                    <a:latin typeface="微软雅黑" panose="020B0503020204020204" pitchFamily="34" charset="-122"/>
                    <a:ea typeface="微软雅黑" panose="020B0503020204020204" pitchFamily="34" charset="-122"/>
                    <a:cs typeface="+mn-cs"/>
                  </a:rPr>
                  <a:t>的乘积，表示从世界坐标系到图像坐标系的变换过程。</a:t>
                </a:r>
                <a:endParaRPr lang="en-US" altLang="zh-CN">
                  <a:latin typeface="微软雅黑" panose="020B0503020204020204" pitchFamily="34" charset="-122"/>
                  <a:ea typeface="微软雅黑" panose="020B0503020204020204" pitchFamily="34" charset="-122"/>
                  <a:cs typeface="+mn-cs"/>
                </a:endParaRPr>
              </a:p>
              <a:p>
                <a:pPr algn="just"/>
                <a:endParaRPr lang="en-US" altLang="zh-CN">
                  <a:latin typeface="微软雅黑" panose="020B0503020204020204" pitchFamily="34" charset="-122"/>
                  <a:ea typeface="微软雅黑" panose="020B0503020204020204" pitchFamily="34" charset="-122"/>
                  <a:cs typeface="+mn-cs"/>
                </a:endParaRPr>
              </a:p>
              <a:p>
                <a:pPr algn="just"/>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1</m:t>
                        </m:r>
                      </m:sub>
                    </m:sSub>
                  </m:oMath>
                </a14:m>
                <a:r>
                  <a:rPr lang="zh-CN" altLang="en-US">
                    <a:latin typeface="微软雅黑" panose="020B0503020204020204" pitchFamily="34" charset="-122"/>
                    <a:ea typeface="微软雅黑" panose="020B0503020204020204" pitchFamily="34" charset="-122"/>
                    <a:cs typeface="+mn-cs"/>
                  </a:rPr>
                  <a:t>和</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2</m:t>
                        </m:r>
                      </m:sub>
                    </m:sSub>
                  </m:oMath>
                </a14:m>
                <a:r>
                  <a:rPr lang="zh-CN" altLang="en-US">
                    <a:latin typeface="微软雅黑" panose="020B0503020204020204" pitchFamily="34" charset="-122"/>
                    <a:ea typeface="微软雅黑" panose="020B0503020204020204" pitchFamily="34" charset="-122"/>
                    <a:cs typeface="+mn-cs"/>
                  </a:rPr>
                  <a:t>是齐次项参数。</a:t>
                </a:r>
              </a:p>
            </p:txBody>
          </p:sp>
        </mc:Choice>
        <mc:Fallback xmlns="">
          <p:sp>
            <p:nvSpPr>
              <p:cNvPr id="39" name="文本框 38">
                <a:extLst>
                  <a:ext uri="{FF2B5EF4-FFF2-40B4-BE49-F238E27FC236}">
                    <a16:creationId xmlns:a16="http://schemas.microsoft.com/office/drawing/2014/main" id="{2FF27236-30EB-4A53-9A88-28AD69325787}"/>
                  </a:ext>
                </a:extLst>
              </p:cNvPr>
              <p:cNvSpPr txBox="1">
                <a:spLocks noRot="1" noChangeAspect="1" noMove="1" noResize="1" noEditPoints="1" noAdjustHandles="1" noChangeArrowheads="1" noChangeShapeType="1" noTextEdit="1"/>
              </p:cNvSpPr>
              <p:nvPr/>
            </p:nvSpPr>
            <p:spPr>
              <a:xfrm>
                <a:off x="7346090" y="4985967"/>
                <a:ext cx="4845332" cy="1766509"/>
              </a:xfrm>
              <a:prstGeom prst="rect">
                <a:avLst/>
              </a:prstGeom>
              <a:blipFill>
                <a:blip r:embed="rId12"/>
                <a:stretch>
                  <a:fillRect l="-1044" t="-1429" r="-783" b="-4286"/>
                </a:stretch>
              </a:blipFill>
            </p:spPr>
            <p:txBody>
              <a:bodyPr/>
              <a:lstStyle/>
              <a:p>
                <a:r>
                  <a:rPr lang="en-CN">
                    <a:noFill/>
                  </a:rPr>
                  <a:t> </a:t>
                </a:r>
              </a:p>
            </p:txBody>
          </p:sp>
        </mc:Fallback>
      </mc:AlternateContent>
    </p:spTree>
    <p:extLst>
      <p:ext uri="{BB962C8B-B14F-4D97-AF65-F5344CB8AC3E}">
        <p14:creationId xmlns:p14="http://schemas.microsoft.com/office/powerpoint/2010/main" val="248574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0"/>
                </a:solidFill>
              </a:rPr>
              <a:t>目录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3</a:t>
            </a:fld>
            <a:endParaRPr lang="zh-CN"/>
          </a:p>
        </p:txBody>
      </p:sp>
      <p:sp>
        <p:nvSpPr>
          <p:cNvPr id="5" name="内容占位符 2">
            <a:extLst>
              <a:ext uri="{FF2B5EF4-FFF2-40B4-BE49-F238E27FC236}">
                <a16:creationId xmlns:a16="http://schemas.microsoft.com/office/drawing/2014/main" id="{EEBE8A38-73C9-4C0B-B71F-FAB1B38FBD4D}"/>
              </a:ext>
            </a:extLst>
          </p:cNvPr>
          <p:cNvSpPr txBox="1">
            <a:spLocks/>
          </p:cNvSpPr>
          <p:nvPr/>
        </p:nvSpPr>
        <p:spPr>
          <a:xfrm>
            <a:off x="838200" y="1047362"/>
            <a:ext cx="4888832" cy="5005137"/>
          </a:xfrm>
          <a:prstGeom prst="rect">
            <a:avLst/>
          </a:prstGeom>
        </p:spPr>
        <p:txBody>
          <a:bodyPr vert="horz" lIns="91440" tIns="45720" rIns="91440" bIns="45720" anchor="ctr">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50000"/>
              </a:lnSpc>
              <a:spcBef>
                <a:spcPts val="600"/>
              </a:spcBef>
              <a:buNone/>
            </a:pPr>
            <a:r>
              <a:rPr lang="en-US" altLang="zh-CN" b="1" dirty="0">
                <a:solidFill>
                  <a:srgbClr val="9A0000"/>
                </a:solidFill>
              </a:rPr>
              <a:t>1. </a:t>
            </a:r>
            <a:r>
              <a:rPr lang="zh-CN" altLang="en-US" b="1" dirty="0">
                <a:solidFill>
                  <a:srgbClr val="9A0000"/>
                </a:solidFill>
              </a:rPr>
              <a:t>从三维到二维</a:t>
            </a:r>
            <a:r>
              <a:rPr lang="en-US" altLang="zh-CN" b="1" dirty="0">
                <a:solidFill>
                  <a:srgbClr val="9A0000"/>
                </a:solidFill>
              </a:rPr>
              <a:t>-</a:t>
            </a:r>
            <a:r>
              <a:rPr lang="zh-CN" altLang="en-US" b="1" dirty="0">
                <a:solidFill>
                  <a:srgbClr val="9A0000"/>
                </a:solidFill>
              </a:rPr>
              <a:t>摄像机几何</a:t>
            </a:r>
          </a:p>
          <a:p>
            <a:pPr>
              <a:lnSpc>
                <a:spcPct val="150000"/>
              </a:lnSpc>
              <a:spcBef>
                <a:spcPts val="600"/>
              </a:spcBef>
              <a:buNone/>
            </a:pPr>
            <a:r>
              <a:rPr lang="en-US" altLang="zh-CN" b="1" dirty="0"/>
              <a:t>2. </a:t>
            </a:r>
            <a:r>
              <a:rPr lang="zh-CN" altLang="en-US" b="1" dirty="0"/>
              <a:t>从二维到三维</a:t>
            </a:r>
            <a:r>
              <a:rPr lang="en-US" altLang="zh-CN" b="1" dirty="0"/>
              <a:t>-</a:t>
            </a:r>
            <a:r>
              <a:rPr lang="zh-CN" altLang="en-US" b="1" dirty="0"/>
              <a:t>三维重建</a:t>
            </a:r>
            <a:endParaRPr lang="en-US" altLang="zh-CN" b="1" dirty="0"/>
          </a:p>
          <a:p>
            <a:pPr>
              <a:lnSpc>
                <a:spcPct val="150000"/>
              </a:lnSpc>
              <a:spcBef>
                <a:spcPts val="600"/>
              </a:spcBef>
              <a:buNone/>
            </a:pPr>
            <a:r>
              <a:rPr lang="en-US" altLang="zh-CN" b="1" dirty="0"/>
              <a:t>3. </a:t>
            </a:r>
            <a:r>
              <a:rPr lang="zh-CN" altLang="en-US" b="1" dirty="0"/>
              <a:t>前沿研究</a:t>
            </a:r>
          </a:p>
        </p:txBody>
      </p:sp>
    </p:spTree>
    <p:extLst>
      <p:ext uri="{BB962C8B-B14F-4D97-AF65-F5344CB8AC3E}">
        <p14:creationId xmlns:p14="http://schemas.microsoft.com/office/powerpoint/2010/main" val="140981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基于对应点重建</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30</a:t>
            </a:fld>
            <a:endParaRPr lang="zh-CN"/>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F6AF9D3D-39AC-4DD5-B157-0DB7F7C2CBDA}"/>
                  </a:ext>
                </a:extLst>
              </p:cNvPr>
              <p:cNvSpPr txBox="1"/>
              <p:nvPr/>
            </p:nvSpPr>
            <p:spPr>
              <a:xfrm>
                <a:off x="1639303" y="2199217"/>
                <a:ext cx="2954655" cy="1544077"/>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cs typeface="+mn-cs"/>
                  </a:rPr>
                  <a:t>假设两幅图像存在对应点：</a:t>
                </a:r>
                <a:endParaRPr lang="en-US" altLang="zh-CN" dirty="0">
                  <a:latin typeface="微软雅黑" panose="020B0503020204020204" pitchFamily="34" charset="-122"/>
                  <a:ea typeface="微软雅黑" panose="020B0503020204020204" pitchFamily="34" charset="-122"/>
                  <a:cs typeface="+mn-cs"/>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1</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1</m:t>
                          </m:r>
                        </m:sup>
                      </m:sSub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1</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1</m:t>
                          </m:r>
                        </m:sup>
                      </m:sSubSup>
                      <m:r>
                        <a:rPr lang="en-US" altLang="zh-CN" i="1">
                          <a:latin typeface="Cambria Math" panose="02040503050406030204" pitchFamily="18" charset="0"/>
                          <a:ea typeface="微软雅黑" panose="020B0503020204020204" pitchFamily="34" charset="-122"/>
                        </a:rPr>
                        <m:t>)</m:t>
                      </m:r>
                    </m:oMath>
                  </m:oMathPara>
                </a14:m>
                <a:endParaRPr lang="en-US" altLang="zh-CN">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2</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2</m:t>
                          </m:r>
                        </m:sup>
                      </m:sSub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2</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2</m:t>
                          </m:r>
                        </m:sup>
                      </m:sSubSup>
                      <m:r>
                        <a:rPr lang="en-US" altLang="zh-CN" i="1">
                          <a:latin typeface="Cambria Math" panose="02040503050406030204" pitchFamily="18" charset="0"/>
                          <a:ea typeface="微软雅黑" panose="020B0503020204020204" pitchFamily="34" charset="-122"/>
                        </a:rPr>
                        <m:t>)</m:t>
                      </m:r>
                    </m:oMath>
                  </m:oMathPara>
                </a14:m>
                <a:endParaRPr lang="en-US" altLang="zh-CN">
                  <a:latin typeface="微软雅黑" panose="020B0503020204020204" pitchFamily="34" charset="-122"/>
                  <a:ea typeface="微软雅黑" panose="020B0503020204020204" pitchFamily="34" charset="-122"/>
                </a:endParaRPr>
              </a:p>
              <a:p>
                <a:pPr algn="ctr">
                  <a:lnSpc>
                    <a:spcPct val="20000"/>
                  </a:lnSpc>
                </a:pPr>
                <a:r>
                  <a:rPr lang="en-US" altLang="zh-CN" sz="3200">
                    <a:latin typeface="微软雅黑" panose="020B0503020204020204" pitchFamily="34" charset="-122"/>
                    <a:ea typeface="微软雅黑" panose="020B0503020204020204" pitchFamily="34" charset="-122"/>
                  </a:rPr>
                  <a:t>.</a:t>
                </a:r>
              </a:p>
              <a:p>
                <a:pPr algn="ctr">
                  <a:lnSpc>
                    <a:spcPct val="20000"/>
                  </a:lnSpc>
                </a:pPr>
                <a:r>
                  <a:rPr lang="en-US" altLang="zh-CN" sz="3200">
                    <a:latin typeface="微软雅黑" panose="020B0503020204020204" pitchFamily="34" charset="-122"/>
                    <a:ea typeface="微软雅黑" panose="020B0503020204020204" pitchFamily="34" charset="-122"/>
                  </a:rPr>
                  <a:t>.</a:t>
                </a:r>
              </a:p>
              <a:p>
                <a:pPr algn="ctr">
                  <a:lnSpc>
                    <a:spcPct val="20000"/>
                  </a:lnSpc>
                </a:pPr>
                <a:r>
                  <a:rPr lang="en-US" altLang="zh-CN" sz="3200">
                    <a:latin typeface="微软雅黑" panose="020B0503020204020204" pitchFamily="34" charset="-122"/>
                    <a:ea typeface="微软雅黑" panose="020B0503020204020204" pitchFamily="34" charset="-122"/>
                  </a:rPr>
                  <a:t>.</a:t>
                </a:r>
                <a:endParaRPr lang="zh-CN" altLang="en-US" sz="320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𝑛</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𝑛</m:t>
                          </m:r>
                        </m:sup>
                      </m:sSub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𝑢</m:t>
                          </m:r>
                        </m:e>
                        <m:sub>
                          <m:r>
                            <a:rPr lang="en-US" altLang="zh-CN" i="1">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𝑛</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𝑣</m:t>
                          </m:r>
                        </m:e>
                        <m:sub>
                          <m:r>
                            <a:rPr lang="en-US" altLang="zh-CN" i="1">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𝑛</m:t>
                          </m:r>
                        </m:sup>
                      </m:sSubSup>
                      <m:r>
                        <a:rPr lang="en-US" altLang="zh-CN" i="1">
                          <a:latin typeface="Cambria Math" panose="02040503050406030204" pitchFamily="18" charset="0"/>
                          <a:ea typeface="微软雅黑" panose="020B0503020204020204" pitchFamily="34" charset="-122"/>
                        </a:rPr>
                        <m:t>)</m:t>
                      </m:r>
                    </m:oMath>
                  </m:oMathPara>
                </a14:m>
                <a:endParaRPr lang="zh-CN" altLang="en-US">
                  <a:latin typeface="微软雅黑" panose="020B0503020204020204" pitchFamily="34" charset="-122"/>
                  <a:ea typeface="微软雅黑" panose="020B0503020204020204" pitchFamily="34" charset="-122"/>
                </a:endParaRPr>
              </a:p>
            </p:txBody>
          </p:sp>
        </mc:Choice>
        <mc:Fallback>
          <p:sp>
            <p:nvSpPr>
              <p:cNvPr id="3" name="文本框 2">
                <a:extLst>
                  <a:ext uri="{FF2B5EF4-FFF2-40B4-BE49-F238E27FC236}">
                    <a16:creationId xmlns:a16="http://schemas.microsoft.com/office/drawing/2014/main" id="{F6AF9D3D-39AC-4DD5-B157-0DB7F7C2CBDA}"/>
                  </a:ext>
                </a:extLst>
              </p:cNvPr>
              <p:cNvSpPr txBox="1">
                <a:spLocks noRot="1" noChangeAspect="1" noMove="1" noResize="1" noEditPoints="1" noAdjustHandles="1" noChangeArrowheads="1" noChangeShapeType="1" noTextEdit="1"/>
              </p:cNvSpPr>
              <p:nvPr/>
            </p:nvSpPr>
            <p:spPr>
              <a:xfrm>
                <a:off x="1639303" y="2199217"/>
                <a:ext cx="2954655" cy="1544077"/>
              </a:xfrm>
              <a:prstGeom prst="rect">
                <a:avLst/>
              </a:prstGeom>
              <a:blipFill>
                <a:blip r:embed="rId3"/>
                <a:stretch>
                  <a:fillRect l="-1288" t="-2459" r="-1288" b="-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13DD258-1C17-481B-8FF3-188345988F5E}"/>
                  </a:ext>
                </a:extLst>
              </p:cNvPr>
              <p:cNvSpPr txBox="1"/>
              <p:nvPr/>
            </p:nvSpPr>
            <p:spPr>
              <a:xfrm>
                <a:off x="5204401" y="2216369"/>
                <a:ext cx="4282711" cy="1389804"/>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cs typeface="+mn-cs"/>
                  </a:rPr>
                  <a:t>每组对应点成像过程存在如下关系：</a:t>
                </a:r>
                <a:endParaRPr lang="en-US" altLang="zh-CN" dirty="0">
                  <a:latin typeface="微软雅黑" panose="020B0503020204020204" pitchFamily="34" charset="-122"/>
                  <a:ea typeface="微软雅黑" panose="020B0503020204020204" pitchFamily="34" charset="-122"/>
                  <a:cs typeface="+mn-cs"/>
                </a:endParaRPr>
              </a:p>
              <a:p>
                <a:pPr algn="ctr"/>
                <a14:m>
                  <m:oMath xmlns:m="http://schemas.openxmlformats.org/officeDocument/2006/math">
                    <m:r>
                      <a:rPr lang="en-US" altLang="zh-CN" i="1">
                        <a:latin typeface="Cambria Math" panose="02040503050406030204" pitchFamily="18" charset="0"/>
                        <a:ea typeface="微软雅黑" panose="020B0503020204020204" pitchFamily="34" charset="-122"/>
                      </a:rPr>
                      <m:t>𝐴</m:t>
                    </m:r>
                    <m:r>
                      <a:rPr lang="en-US" altLang="zh-CN" i="1" baseline="-25000">
                        <a:latin typeface="Cambria Math" panose="02040503050406030204" pitchFamily="18" charset="0"/>
                        <a:ea typeface="微软雅黑" panose="020B0503020204020204" pitchFamily="34" charset="-122"/>
                      </a:rPr>
                      <m:t>1</m:t>
                    </m:r>
                    <m:d>
                      <m:dPr>
                        <m:begChr m:val="["/>
                        <m:endChr m:val="]"/>
                        <m:ctrlPr>
                          <a:rPr lang="en-US" altLang="zh-CN" i="1" smtClean="0">
                            <a:latin typeface="Cambria Math" panose="02040503050406030204" pitchFamily="18" charset="0"/>
                            <a:ea typeface="微软雅黑" panose="020B0503020204020204" pitchFamily="34" charset="-122"/>
                            <a:cs typeface="+mn-cs"/>
                          </a:rPr>
                        </m:ctrlPr>
                      </m:dPr>
                      <m:e>
                        <m:eqArr>
                          <m:eqArrPr>
                            <m:ctrlPr>
                              <a:rPr lang="en-US" altLang="zh-CN" i="1">
                                <a:latin typeface="Cambria Math" panose="02040503050406030204" pitchFamily="18" charset="0"/>
                                <a:ea typeface="微软雅黑" panose="020B0503020204020204" pitchFamily="34" charset="-122"/>
                              </a:rPr>
                            </m:ctrlPr>
                          </m:eqArrPr>
                          <m:e>
                            <m:r>
                              <a:rPr lang="en-US" altLang="zh-CN" i="1">
                                <a:latin typeface="Cambria Math" panose="02040503050406030204" pitchFamily="18" charset="0"/>
                                <a:ea typeface="微软雅黑" panose="020B0503020204020204" pitchFamily="34" charset="-122"/>
                              </a:rPr>
                              <m:t>𝑋</m:t>
                            </m:r>
                          </m:e>
                          <m:e>
                            <m:r>
                              <a:rPr lang="en-US" altLang="zh-CN" i="1">
                                <a:latin typeface="Cambria Math" panose="02040503050406030204" pitchFamily="18" charset="0"/>
                                <a:ea typeface="微软雅黑" panose="020B0503020204020204" pitchFamily="34" charset="-122"/>
                              </a:rPr>
                              <m:t>𝑌</m:t>
                            </m:r>
                          </m:e>
                          <m:e>
                            <m:r>
                              <a:rPr lang="en-US" altLang="zh-CN" i="1">
                                <a:latin typeface="Cambria Math" panose="02040503050406030204" pitchFamily="18" charset="0"/>
                                <a:ea typeface="微软雅黑" panose="020B0503020204020204" pitchFamily="34" charset="-122"/>
                              </a:rPr>
                              <m:t>𝑍</m:t>
                            </m:r>
                          </m:e>
                          <m:e>
                            <m:r>
                              <a:rPr lang="en-US" altLang="zh-CN" i="1">
                                <a:latin typeface="Cambria Math" panose="02040503050406030204" pitchFamily="18" charset="0"/>
                                <a:ea typeface="微软雅黑" panose="020B0503020204020204" pitchFamily="34" charset="-122"/>
                              </a:rPr>
                              <m:t>1</m:t>
                            </m:r>
                          </m:e>
                        </m:eqArr>
                      </m:e>
                    </m:d>
                  </m:oMath>
                </a14:m>
                <a:r>
                  <a:rPr lang="en-US" altLang="zh-CN" dirty="0">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cs typeface="+mn-cs"/>
                  </a:rPr>
                  <a:t>=</a:t>
                </a:r>
                <a:r>
                  <a:rPr lang="en-US" altLang="zh-CN" dirty="0">
                    <a:ea typeface="微软雅黑" panose="020B0503020204020204" pitchFamily="34" charset="-122"/>
                  </a:rPr>
                  <a:t>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1</m:t>
                        </m:r>
                      </m:sub>
                    </m:sSub>
                    <m:d>
                      <m:dPr>
                        <m:begChr m:val="["/>
                        <m:endChr m:val="]"/>
                        <m:ctrlPr>
                          <a:rPr lang="en-US" altLang="zh-CN" i="1" dirty="0" smtClean="0">
                            <a:latin typeface="Cambria Math" panose="02040503050406030204" pitchFamily="18" charset="0"/>
                            <a:ea typeface="微软雅黑" panose="020B0503020204020204" pitchFamily="34" charset="-122"/>
                            <a:cs typeface="+mn-cs"/>
                          </a:rPr>
                        </m:ctrlPr>
                      </m:dPr>
                      <m:e>
                        <m:eqArr>
                          <m:eqArrPr>
                            <m:ctrlPr>
                              <a:rPr lang="en-US" altLang="zh-CN" i="1" dirty="0" smtClean="0">
                                <a:latin typeface="Cambria Math" panose="02040503050406030204" pitchFamily="18" charset="0"/>
                                <a:ea typeface="微软雅黑" panose="020B0503020204020204" pitchFamily="34" charset="-122"/>
                                <a:cs typeface="+mn-cs"/>
                              </a:rPr>
                            </m:ctrlPr>
                          </m:eqArrPr>
                          <m:e>
                            <m:sSub>
                              <m:sSubPr>
                                <m:ctrlPr>
                                  <a:rPr lang="en-US" altLang="zh-CN" i="1" dirty="0" smtClean="0">
                                    <a:latin typeface="Cambria Math" panose="02040503050406030204" pitchFamily="18" charset="0"/>
                                    <a:ea typeface="微软雅黑" panose="020B0503020204020204" pitchFamily="34" charset="-122"/>
                                    <a:cs typeface="+mn-cs"/>
                                  </a:rPr>
                                </m:ctrlPr>
                              </m:sSubPr>
                              <m:e>
                                <m:r>
                                  <a:rPr lang="en-US" altLang="zh-CN" b="0" i="1" dirty="0" smtClean="0">
                                    <a:latin typeface="Cambria Math" panose="02040503050406030204" pitchFamily="18" charset="0"/>
                                    <a:ea typeface="微软雅黑" panose="020B0503020204020204" pitchFamily="34" charset="-122"/>
                                    <a:cs typeface="+mn-cs"/>
                                  </a:rPr>
                                  <m:t>𝑢</m:t>
                                </m:r>
                              </m:e>
                              <m:sub>
                                <m:r>
                                  <a:rPr lang="en-US" altLang="zh-CN" b="0" i="1" dirty="0" smtClean="0">
                                    <a:latin typeface="Cambria Math" panose="02040503050406030204" pitchFamily="18" charset="0"/>
                                    <a:ea typeface="微软雅黑" panose="020B0503020204020204" pitchFamily="34" charset="-122"/>
                                    <a:cs typeface="+mn-cs"/>
                                  </a:rPr>
                                  <m:t>1</m:t>
                                </m:r>
                              </m:sub>
                            </m:sSub>
                          </m:e>
                          <m:e>
                            <m:sSub>
                              <m:sSubPr>
                                <m:ctrlPr>
                                  <a:rPr lang="en-US" altLang="zh-CN" i="1" dirty="0" smtClean="0">
                                    <a:latin typeface="Cambria Math" panose="02040503050406030204" pitchFamily="18" charset="0"/>
                                    <a:ea typeface="微软雅黑" panose="020B0503020204020204" pitchFamily="34" charset="-122"/>
                                    <a:cs typeface="+mn-cs"/>
                                  </a:rPr>
                                </m:ctrlPr>
                              </m:sSubPr>
                              <m:e>
                                <m:r>
                                  <a:rPr lang="en-US" altLang="zh-CN" b="0" i="1" dirty="0" smtClean="0">
                                    <a:latin typeface="Cambria Math" panose="02040503050406030204" pitchFamily="18" charset="0"/>
                                    <a:ea typeface="微软雅黑" panose="020B0503020204020204" pitchFamily="34" charset="-122"/>
                                    <a:cs typeface="+mn-cs"/>
                                  </a:rPr>
                                  <m:t>𝑣</m:t>
                                </m:r>
                              </m:e>
                              <m:sub>
                                <m:r>
                                  <a:rPr lang="en-US" altLang="zh-CN" b="0" i="1" dirty="0" smtClean="0">
                                    <a:latin typeface="Cambria Math" panose="02040503050406030204" pitchFamily="18" charset="0"/>
                                    <a:ea typeface="微软雅黑" panose="020B0503020204020204" pitchFamily="34" charset="-122"/>
                                    <a:cs typeface="+mn-cs"/>
                                  </a:rPr>
                                  <m:t>1</m:t>
                                </m:r>
                              </m:sub>
                            </m:sSub>
                          </m:e>
                          <m:e>
                            <m:r>
                              <a:rPr lang="en-US" altLang="zh-CN" b="0" i="1" dirty="0" smtClean="0">
                                <a:latin typeface="Cambria Math" panose="02040503050406030204" pitchFamily="18" charset="0"/>
                                <a:ea typeface="微软雅黑" panose="020B0503020204020204" pitchFamily="34" charset="-122"/>
                                <a:cs typeface="+mn-cs"/>
                              </a:rPr>
                              <m:t>1</m:t>
                            </m:r>
                          </m:e>
                        </m:eqArr>
                      </m:e>
                    </m:d>
                  </m:oMath>
                </a14:m>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𝐴</m:t>
                    </m:r>
                    <m:r>
                      <a:rPr lang="en-US" altLang="zh-CN" b="0" i="1" baseline="-25000" smtClean="0">
                        <a:latin typeface="Cambria Math" panose="02040503050406030204" pitchFamily="18" charset="0"/>
                        <a:ea typeface="微软雅黑" panose="020B0503020204020204" pitchFamily="34" charset="-122"/>
                      </a:rPr>
                      <m:t>2</m:t>
                    </m:r>
                    <m:d>
                      <m:dPr>
                        <m:begChr m:val="["/>
                        <m:endChr m:val="]"/>
                        <m:ctrlPr>
                          <a:rPr lang="en-US" altLang="zh-CN" i="1">
                            <a:latin typeface="Cambria Math" panose="02040503050406030204" pitchFamily="18" charset="0"/>
                            <a:ea typeface="微软雅黑" panose="020B0503020204020204" pitchFamily="34" charset="-122"/>
                          </a:rPr>
                        </m:ctrlPr>
                      </m:dPr>
                      <m:e>
                        <m:eqArr>
                          <m:eqArrPr>
                            <m:ctrlPr>
                              <a:rPr lang="en-US" altLang="zh-CN" i="1">
                                <a:latin typeface="Cambria Math" panose="02040503050406030204" pitchFamily="18" charset="0"/>
                                <a:ea typeface="微软雅黑" panose="020B0503020204020204" pitchFamily="34" charset="-122"/>
                              </a:rPr>
                            </m:ctrlPr>
                          </m:eqArrPr>
                          <m:e>
                            <m:r>
                              <a:rPr lang="en-US" altLang="zh-CN" i="1">
                                <a:latin typeface="Cambria Math" panose="02040503050406030204" pitchFamily="18" charset="0"/>
                                <a:ea typeface="微软雅黑" panose="020B0503020204020204" pitchFamily="34" charset="-122"/>
                              </a:rPr>
                              <m:t>𝑋</m:t>
                            </m:r>
                          </m:e>
                          <m:e>
                            <m:r>
                              <a:rPr lang="en-US" altLang="zh-CN" i="1">
                                <a:latin typeface="Cambria Math" panose="02040503050406030204" pitchFamily="18" charset="0"/>
                                <a:ea typeface="微软雅黑" panose="020B0503020204020204" pitchFamily="34" charset="-122"/>
                              </a:rPr>
                              <m:t>𝑌</m:t>
                            </m:r>
                          </m:e>
                          <m:e>
                            <m:r>
                              <a:rPr lang="en-US" altLang="zh-CN" i="1">
                                <a:latin typeface="Cambria Math" panose="02040503050406030204" pitchFamily="18" charset="0"/>
                                <a:ea typeface="微软雅黑" panose="020B0503020204020204" pitchFamily="34" charset="-122"/>
                              </a:rPr>
                              <m:t>𝑍</m:t>
                            </m:r>
                          </m:e>
                          <m:e>
                            <m:r>
                              <a:rPr lang="en-US" altLang="zh-CN" i="1">
                                <a:latin typeface="Cambria Math" panose="02040503050406030204" pitchFamily="18" charset="0"/>
                                <a:ea typeface="微软雅黑" panose="020B0503020204020204" pitchFamily="34" charset="-122"/>
                              </a:rPr>
                              <m:t>1</m:t>
                            </m:r>
                          </m:e>
                        </m:eqArr>
                      </m:e>
                    </m:d>
                  </m:oMath>
                </a14:m>
                <a:r>
                  <a:rPr lang="en-US" altLang="zh-CN" dirty="0">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2</m:t>
                        </m:r>
                      </m:sub>
                    </m:sSub>
                    <m:d>
                      <m:dPr>
                        <m:begChr m:val="["/>
                        <m:endChr m:val="]"/>
                        <m:ctrlPr>
                          <a:rPr lang="en-US" altLang="zh-CN" i="1" dirty="0">
                            <a:latin typeface="Cambria Math" panose="02040503050406030204" pitchFamily="18" charset="0"/>
                            <a:ea typeface="微软雅黑" panose="020B0503020204020204" pitchFamily="34" charset="-122"/>
                          </a:rPr>
                        </m:ctrlPr>
                      </m:dPr>
                      <m:e>
                        <m:eqArr>
                          <m:eqArrPr>
                            <m:ctrlPr>
                              <a:rPr lang="en-US" altLang="zh-CN" i="1" dirty="0">
                                <a:latin typeface="Cambria Math" panose="02040503050406030204" pitchFamily="18" charset="0"/>
                                <a:ea typeface="微软雅黑" panose="020B0503020204020204" pitchFamily="34" charset="-122"/>
                              </a:rPr>
                            </m:ctrlPr>
                          </m:eqArrPr>
                          <m:e>
                            <m:eqArr>
                              <m:eqArrPr>
                                <m:ctrlPr>
                                  <a:rPr lang="en-US" altLang="zh-CN" i="1" dirty="0">
                                    <a:latin typeface="Cambria Math" panose="02040503050406030204" pitchFamily="18" charset="0"/>
                                    <a:ea typeface="微软雅黑" panose="020B0503020204020204" pitchFamily="34" charset="-122"/>
                                  </a:rPr>
                                </m:ctrlPr>
                              </m:eqArrPr>
                              <m:e>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𝑢</m:t>
                                    </m:r>
                                  </m:e>
                                  <m:sub>
                                    <m:r>
                                      <a:rPr lang="en-US" altLang="zh-CN" b="0" i="1" dirty="0" smtClean="0">
                                        <a:latin typeface="Cambria Math" panose="02040503050406030204" pitchFamily="18" charset="0"/>
                                        <a:ea typeface="微软雅黑" panose="020B0503020204020204" pitchFamily="34" charset="-122"/>
                                      </a:rPr>
                                      <m:t>2</m:t>
                                    </m:r>
                                  </m:sub>
                                </m:sSub>
                              </m:e>
                              <m:e>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𝑣</m:t>
                                    </m:r>
                                  </m:e>
                                  <m:sub>
                                    <m:r>
                                      <a:rPr lang="en-US" altLang="zh-CN" b="0" i="1" dirty="0" smtClean="0">
                                        <a:latin typeface="Cambria Math" panose="02040503050406030204" pitchFamily="18" charset="0"/>
                                        <a:ea typeface="微软雅黑" panose="020B0503020204020204" pitchFamily="34" charset="-122"/>
                                      </a:rPr>
                                      <m:t>2</m:t>
                                    </m:r>
                                  </m:sub>
                                </m:sSub>
                              </m:e>
                            </m:eqArr>
                          </m:e>
                          <m:e>
                            <m:r>
                              <a:rPr lang="en-US" altLang="zh-CN" b="0" i="1" dirty="0" smtClean="0">
                                <a:latin typeface="Cambria Math" panose="02040503050406030204" pitchFamily="18" charset="0"/>
                                <a:ea typeface="微软雅黑" panose="020B0503020204020204" pitchFamily="34" charset="-122"/>
                              </a:rPr>
                              <m:t>1</m:t>
                            </m:r>
                          </m:e>
                        </m:eqArr>
                      </m:e>
                    </m:d>
                  </m:oMath>
                </a14:m>
                <a:r>
                  <a:rPr lang="zh-CN" altLang="en-US" dirty="0">
                    <a:latin typeface="微软雅黑" panose="020B0503020204020204" pitchFamily="34" charset="-122"/>
                    <a:ea typeface="微软雅黑" panose="020B0503020204020204" pitchFamily="34" charset="-122"/>
                    <a:cs typeface="+mn-cs"/>
                  </a:rPr>
                  <a:t> </a:t>
                </a:r>
              </a:p>
            </p:txBody>
          </p:sp>
        </mc:Choice>
        <mc:Fallback xmlns="">
          <p:sp>
            <p:nvSpPr>
              <p:cNvPr id="38" name="文本框 37">
                <a:extLst>
                  <a:ext uri="{FF2B5EF4-FFF2-40B4-BE49-F238E27FC236}">
                    <a16:creationId xmlns:a16="http://schemas.microsoft.com/office/drawing/2014/main" id="{E13DD258-1C17-481B-8FF3-188345988F5E}"/>
                  </a:ext>
                </a:extLst>
              </p:cNvPr>
              <p:cNvSpPr txBox="1">
                <a:spLocks noRot="1" noChangeAspect="1" noMove="1" noResize="1" noEditPoints="1" noAdjustHandles="1" noChangeArrowheads="1" noChangeShapeType="1" noTextEdit="1"/>
              </p:cNvSpPr>
              <p:nvPr/>
            </p:nvSpPr>
            <p:spPr>
              <a:xfrm>
                <a:off x="5204401" y="2216369"/>
                <a:ext cx="4282711" cy="1389804"/>
              </a:xfrm>
              <a:prstGeom prst="rect">
                <a:avLst/>
              </a:prstGeom>
              <a:blipFill>
                <a:blip r:embed="rId4"/>
                <a:stretch>
                  <a:fillRect l="-1282" t="-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3A514B10-0296-4AB0-A415-D27F1A46A583}"/>
                  </a:ext>
                </a:extLst>
              </p:cNvPr>
              <p:cNvSpPr txBox="1"/>
              <p:nvPr/>
            </p:nvSpPr>
            <p:spPr>
              <a:xfrm>
                <a:off x="753027" y="3787018"/>
                <a:ext cx="10964316" cy="369332"/>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假设相机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和相机</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的内参矩阵</a:t>
                </a:r>
                <a14:m>
                  <m:oMath xmlns:m="http://schemas.openxmlformats.org/officeDocument/2006/math">
                    <m:r>
                      <a:rPr lang="en-US" altLang="zh-CN" i="1" smtClean="0">
                        <a:solidFill>
                          <a:srgbClr val="00B050"/>
                        </a:solidFill>
                        <a:latin typeface="Cambria Math" panose="02040503050406030204" pitchFamily="18" charset="0"/>
                        <a:ea typeface="微软雅黑" panose="020B0503020204020204" pitchFamily="34" charset="-122"/>
                      </a:rPr>
                      <m:t>𝐾</m:t>
                    </m:r>
                  </m:oMath>
                </a14:m>
                <a:r>
                  <a:rPr lang="zh-CN" altLang="en-US" dirty="0">
                    <a:latin typeface="微软雅黑" panose="020B0503020204020204" pitchFamily="34" charset="-122"/>
                    <a:ea typeface="微软雅黑" panose="020B0503020204020204" pitchFamily="34" charset="-122"/>
                  </a:rPr>
                  <a:t>和</a:t>
                </a:r>
                <a14:m>
                  <m:oMath xmlns:m="http://schemas.openxmlformats.org/officeDocument/2006/math">
                    <m:d>
                      <m:dPr>
                        <m:begChr m:val="["/>
                        <m:endChr m:val="]"/>
                        <m:ctrlPr>
                          <a:rPr lang="en-US" altLang="zh-CN" i="1" smtClean="0">
                            <a:solidFill>
                              <a:srgbClr val="00B050"/>
                            </a:solidFill>
                            <a:latin typeface="Cambria Math" panose="02040503050406030204" pitchFamily="18" charset="0"/>
                            <a:ea typeface="微软雅黑" panose="020B0503020204020204" pitchFamily="34" charset="-122"/>
                          </a:rPr>
                        </m:ctrlPr>
                      </m:dPr>
                      <m:e>
                        <m:r>
                          <a:rPr lang="en-US" altLang="zh-CN" i="1">
                            <a:solidFill>
                              <a:srgbClr val="00B050"/>
                            </a:solidFill>
                            <a:latin typeface="Cambria Math" panose="02040503050406030204" pitchFamily="18" charset="0"/>
                            <a:ea typeface="微软雅黑" panose="020B0503020204020204" pitchFamily="34" charset="-122"/>
                          </a:rPr>
                          <m:t>𝑅</m:t>
                        </m:r>
                        <m:r>
                          <a:rPr lang="en-US" altLang="zh-CN">
                            <a:solidFill>
                              <a:srgbClr val="00B050"/>
                            </a:solidFill>
                            <a:latin typeface="Cambria Math" panose="02040503050406030204" pitchFamily="18" charset="0"/>
                            <a:ea typeface="微软雅黑" panose="020B0503020204020204" pitchFamily="34" charset="-122"/>
                          </a:rPr>
                          <m:t>, </m:t>
                        </m:r>
                        <m:r>
                          <a:rPr lang="en-US" altLang="zh-CN">
                            <a:solidFill>
                              <a:srgbClr val="00B050"/>
                            </a:solidFill>
                            <a:latin typeface="Cambria Math" panose="02040503050406030204" pitchFamily="18" charset="0"/>
                            <a:ea typeface="微软雅黑" panose="020B0503020204020204" pitchFamily="34" charset="-122"/>
                          </a:rPr>
                          <m:t>𝑇</m:t>
                        </m:r>
                      </m:e>
                    </m:d>
                  </m:oMath>
                </a14:m>
                <a:r>
                  <a:rPr lang="zh-CN" altLang="en-US" dirty="0">
                    <a:latin typeface="微软雅黑" panose="020B0503020204020204" pitchFamily="34" charset="-122"/>
                    <a:ea typeface="微软雅黑" panose="020B0503020204020204" pitchFamily="34" charset="-122"/>
                  </a:rPr>
                  <a:t>均已知，在此基础上可计算每个点的空间坐标：</a:t>
                </a:r>
                <a:endParaRPr lang="zh-CN" altLang="en-US" dirty="0">
                  <a:highlight>
                    <a:srgbClr val="FFFF00"/>
                  </a:highlight>
                  <a:latin typeface="微软雅黑" panose="020B0503020204020204" pitchFamily="34" charset="-122"/>
                  <a:ea typeface="微软雅黑" panose="020B0503020204020204" pitchFamily="34" charset="-122"/>
                </a:endParaRPr>
              </a:p>
            </p:txBody>
          </p:sp>
        </mc:Choice>
        <mc:Fallback>
          <p:sp>
            <p:nvSpPr>
              <p:cNvPr id="42" name="文本框 41">
                <a:extLst>
                  <a:ext uri="{FF2B5EF4-FFF2-40B4-BE49-F238E27FC236}">
                    <a16:creationId xmlns:a16="http://schemas.microsoft.com/office/drawing/2014/main" id="{3A514B10-0296-4AB0-A415-D27F1A46A583}"/>
                  </a:ext>
                </a:extLst>
              </p:cNvPr>
              <p:cNvSpPr txBox="1">
                <a:spLocks noRot="1" noChangeAspect="1" noMove="1" noResize="1" noEditPoints="1" noAdjustHandles="1" noChangeArrowheads="1" noChangeShapeType="1" noTextEdit="1"/>
              </p:cNvSpPr>
              <p:nvPr/>
            </p:nvSpPr>
            <p:spPr>
              <a:xfrm>
                <a:off x="753027" y="3787018"/>
                <a:ext cx="10964316" cy="369332"/>
              </a:xfrm>
              <a:prstGeom prst="rect">
                <a:avLst/>
              </a:prstGeom>
              <a:blipFill>
                <a:blip r:embed="rId5"/>
                <a:stretch>
                  <a:fillRect l="-463"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CF27A10-DF3A-4722-8E89-A9D5BE94D450}"/>
                  </a:ext>
                </a:extLst>
              </p:cNvPr>
              <p:cNvSpPr txBox="1"/>
              <p:nvPr/>
            </p:nvSpPr>
            <p:spPr>
              <a:xfrm>
                <a:off x="853138" y="4395029"/>
                <a:ext cx="3735585" cy="2312684"/>
              </a:xfrm>
              <a:prstGeom prst="rect">
                <a:avLst/>
              </a:prstGeom>
              <a:noFill/>
            </p:spPr>
            <p:txBody>
              <a:bodyPr wrap="square">
                <a:spAutoFit/>
              </a:bodyPr>
              <a:lstStyle/>
              <a:p>
                <a:pPr>
                  <a:lnSpc>
                    <a:spcPct val="120000"/>
                  </a:lnSpc>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微软雅黑" panose="020B0503020204020204" pitchFamily="34" charset="-122"/>
                        </a:rPr>
                        <m:t>𝐴</m:t>
                      </m:r>
                      <m:r>
                        <a:rPr lang="en-US" altLang="zh-CN" i="1" baseline="-25000">
                          <a:latin typeface="Cambria Math" panose="02040503050406030204" pitchFamily="18" charset="0"/>
                          <a:ea typeface="微软雅黑" panose="020B0503020204020204" pitchFamily="34" charset="-122"/>
                        </a:rPr>
                        <m:t>1 </m:t>
                      </m:r>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𝑎</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1</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up>
                                    <m:r>
                                      <a:rPr lang="en-US" altLang="zh-CN" i="1">
                                        <a:latin typeface="Cambria Math" panose="02040503050406030204" pitchFamily="18" charset="0"/>
                                      </a:rPr>
                                      <m:t>1</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up>
                                    <m:r>
                                      <a:rPr lang="en-US" altLang="zh-CN" i="1">
                                        <a:latin typeface="Cambria Math" panose="02040503050406030204" pitchFamily="18" charset="0"/>
                                      </a:rPr>
                                      <m:t>1</m:t>
                                    </m:r>
                                  </m:sup>
                                </m:sSubSup>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up>
                                    <m:r>
                                      <a:rPr lang="en-US" altLang="zh-CN" i="1">
                                        <a:latin typeface="Cambria Math" panose="02040503050406030204" pitchFamily="18" charset="0"/>
                                      </a:rPr>
                                      <m:t>1</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m:t>
                                    </m:r>
                                    <m:r>
                                      <a:rPr lang="en-US" altLang="zh-CN" b="0" i="1" smtClean="0">
                                        <a:latin typeface="Cambria Math" panose="02040503050406030204" pitchFamily="18" charset="0"/>
                                      </a:rPr>
                                      <m:t>2</m:t>
                                    </m:r>
                                  </m:sub>
                                  <m:sup>
                                    <m:r>
                                      <a:rPr lang="en-US" altLang="zh-CN" i="1">
                                        <a:latin typeface="Cambria Math" panose="02040503050406030204" pitchFamily="18" charset="0"/>
                                      </a:rPr>
                                      <m:t>1</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m:t>
                                    </m:r>
                                    <m:r>
                                      <a:rPr lang="en-US" altLang="zh-CN" b="0" i="1" smtClean="0">
                                        <a:latin typeface="Cambria Math" panose="02040503050406030204" pitchFamily="18" charset="0"/>
                                      </a:rPr>
                                      <m:t>3</m:t>
                                    </m:r>
                                  </m:sub>
                                  <m:sup>
                                    <m:r>
                                      <a:rPr lang="en-US" altLang="zh-CN" i="1">
                                        <a:latin typeface="Cambria Math" panose="02040503050406030204" pitchFamily="18" charset="0"/>
                                      </a:rPr>
                                      <m:t>1</m:t>
                                    </m:r>
                                  </m:sup>
                                </m:sSubSup>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up>
                                    <m:r>
                                      <a:rPr lang="en-US" altLang="zh-CN" i="1">
                                        <a:latin typeface="Cambria Math" panose="02040503050406030204" pitchFamily="18" charset="0"/>
                                      </a:rPr>
                                      <m:t>1</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3</m:t>
                                    </m:r>
                                    <m:r>
                                      <a:rPr lang="en-US" altLang="zh-CN" b="0" i="1" smtClean="0">
                                        <a:latin typeface="Cambria Math" panose="02040503050406030204" pitchFamily="18" charset="0"/>
                                      </a:rPr>
                                      <m:t>2</m:t>
                                    </m:r>
                                  </m:sub>
                                  <m:sup>
                                    <m:r>
                                      <a:rPr lang="en-US" altLang="zh-CN" i="1">
                                        <a:latin typeface="Cambria Math" panose="02040503050406030204" pitchFamily="18" charset="0"/>
                                      </a:rPr>
                                      <m:t>1</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3</m:t>
                                    </m:r>
                                    <m:r>
                                      <a:rPr lang="en-US" altLang="zh-CN" b="0" i="1" smtClean="0">
                                        <a:latin typeface="Cambria Math" panose="02040503050406030204" pitchFamily="18" charset="0"/>
                                      </a:rPr>
                                      <m:t>3</m:t>
                                    </m:r>
                                  </m:sub>
                                  <m:sup>
                                    <m:r>
                                      <a:rPr lang="en-US" altLang="zh-CN" i="1">
                                        <a:latin typeface="Cambria Math" panose="02040503050406030204" pitchFamily="18" charset="0"/>
                                      </a:rPr>
                                      <m:t>1</m:t>
                                    </m:r>
                                  </m:sup>
                                </m:sSubSup>
                              </m:e>
                            </m:mr>
                          </m:m>
                          <m:r>
                            <a:rPr lang="en-US" altLang="zh-CN" i="1">
                              <a:latin typeface="Cambria Math" panose="02040503050406030204" pitchFamily="18" charset="0"/>
                            </a:rPr>
                            <m:t>    </m:t>
                          </m:r>
                          <m:eqArr>
                            <m:eqArrPr>
                              <m:ctrlPr>
                                <a:rPr lang="en-US" altLang="zh-CN" i="1">
                                  <a:latin typeface="Cambria Math" panose="02040503050406030204" pitchFamily="18" charset="0"/>
                                </a:rPr>
                              </m:ctrlPr>
                            </m:eqArrPr>
                            <m:e>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up>
                                  <m:r>
                                    <a:rPr lang="en-US" altLang="zh-CN" i="1">
                                      <a:latin typeface="Cambria Math" panose="02040503050406030204" pitchFamily="18" charset="0"/>
                                    </a:rPr>
                                    <m:t>1</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m:t>
                                  </m:r>
                                  <m:r>
                                    <a:rPr lang="en-US" altLang="zh-CN" b="0" i="1" smtClean="0">
                                      <a:latin typeface="Cambria Math" panose="02040503050406030204" pitchFamily="18" charset="0"/>
                                    </a:rPr>
                                    <m:t>4</m:t>
                                  </m:r>
                                </m:sub>
                                <m:sup>
                                  <m:r>
                                    <a:rPr lang="en-US" altLang="zh-CN" i="1">
                                      <a:latin typeface="Cambria Math" panose="02040503050406030204" pitchFamily="18" charset="0"/>
                                    </a:rPr>
                                    <m:t>1</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3</m:t>
                                  </m:r>
                                  <m:r>
                                    <a:rPr lang="en-US" altLang="zh-CN" b="0" i="1" smtClean="0">
                                      <a:latin typeface="Cambria Math" panose="02040503050406030204" pitchFamily="18" charset="0"/>
                                    </a:rPr>
                                    <m:t>4</m:t>
                                  </m:r>
                                </m:sub>
                                <m:sup>
                                  <m:r>
                                    <a:rPr lang="en-US" altLang="zh-CN" i="1">
                                      <a:latin typeface="Cambria Math" panose="02040503050406030204" pitchFamily="18" charset="0"/>
                                    </a:rPr>
                                    <m:t>1</m:t>
                                  </m:r>
                                </m:sup>
                              </m:sSubSup>
                            </m:e>
                          </m:eqArr>
                        </m:e>
                      </m:d>
                    </m:oMath>
                  </m:oMathPara>
                </a14:m>
                <a:endParaRPr lang="en-US" altLang="zh-CN" i="1" dirty="0"/>
              </a:p>
              <a:p>
                <a:pPr>
                  <a:lnSpc>
                    <a:spcPct val="12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ea typeface="微软雅黑" panose="020B0503020204020204" pitchFamily="34" charset="-122"/>
                        </a:rPr>
                        <m:t>𝐴</m:t>
                      </m:r>
                      <m:r>
                        <a:rPr lang="en-US" altLang="zh-CN" b="0" i="1" baseline="-25000" smtClean="0">
                          <a:latin typeface="Cambria Math" panose="02040503050406030204" pitchFamily="18" charset="0"/>
                          <a:ea typeface="微软雅黑" panose="020B0503020204020204" pitchFamily="34" charset="-122"/>
                        </a:rPr>
                        <m:t>2</m:t>
                      </m:r>
                      <m:r>
                        <a:rPr lang="en-US" altLang="zh-CN" i="1" baseline="-25000">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𝑎</m:t>
                                    </m:r>
                                  </m:e>
                                  <m:sub>
                                    <m:r>
                                      <a:rPr lang="en-US" altLang="zh-CN" b="0" i="1" smtClean="0">
                                        <a:latin typeface="Cambria Math" panose="02040503050406030204" pitchFamily="18" charset="0"/>
                                      </a:rPr>
                                      <m:t>11</m:t>
                                    </m:r>
                                  </m:sub>
                                  <m:sup>
                                    <m:r>
                                      <a:rPr lang="en-US" altLang="zh-CN" b="0" i="1" smtClean="0">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up>
                                    <m:r>
                                      <a:rPr lang="en-US" altLang="zh-CN" b="0" i="1" smtClean="0">
                                        <a:latin typeface="Cambria Math" panose="02040503050406030204" pitchFamily="18" charset="0"/>
                                      </a:rPr>
                                      <m:t>2</m:t>
                                    </m:r>
                                  </m:sup>
                                </m:sSubSup>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up>
                                    <m:r>
                                      <a:rPr lang="en-US" altLang="zh-CN" b="0" i="1" smtClean="0">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m:t>
                                    </m:r>
                                    <m:r>
                                      <a:rPr lang="en-US" altLang="zh-CN" b="0" i="1" smtClean="0">
                                        <a:latin typeface="Cambria Math" panose="02040503050406030204" pitchFamily="18" charset="0"/>
                                      </a:rPr>
                                      <m:t>3</m:t>
                                    </m:r>
                                  </m:sub>
                                  <m:sup>
                                    <m:r>
                                      <a:rPr lang="en-US" altLang="zh-CN" b="0" i="1" smtClean="0">
                                        <a:latin typeface="Cambria Math" panose="02040503050406030204" pitchFamily="18" charset="0"/>
                                      </a:rPr>
                                      <m:t>2</m:t>
                                    </m:r>
                                  </m:sup>
                                </m:sSubSup>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up>
                                    <m:r>
                                      <a:rPr lang="en-US" altLang="zh-CN" b="0" i="1" smtClean="0">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3</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3</m:t>
                                    </m:r>
                                    <m:r>
                                      <a:rPr lang="en-US" altLang="zh-CN" b="0" i="1" smtClean="0">
                                        <a:latin typeface="Cambria Math" panose="02040503050406030204" pitchFamily="18" charset="0"/>
                                      </a:rPr>
                                      <m:t>3</m:t>
                                    </m:r>
                                  </m:sub>
                                  <m:sup>
                                    <m:r>
                                      <a:rPr lang="en-US" altLang="zh-CN" b="0" i="1" smtClean="0">
                                        <a:latin typeface="Cambria Math" panose="02040503050406030204" pitchFamily="18" charset="0"/>
                                      </a:rPr>
                                      <m:t>2</m:t>
                                    </m:r>
                                  </m:sup>
                                </m:sSubSup>
                              </m:e>
                            </m:mr>
                          </m:m>
                          <m:r>
                            <a:rPr lang="en-US" altLang="zh-CN" i="1">
                              <a:latin typeface="Cambria Math" panose="02040503050406030204" pitchFamily="18" charset="0"/>
                            </a:rPr>
                            <m:t>    </m:t>
                          </m:r>
                          <m:eqArr>
                            <m:eqArrPr>
                              <m:ctrlPr>
                                <a:rPr lang="en-US" altLang="zh-CN" i="1">
                                  <a:latin typeface="Cambria Math" panose="02040503050406030204" pitchFamily="18" charset="0"/>
                                </a:rPr>
                              </m:ctrlPr>
                            </m:eqArrPr>
                            <m:e>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up>
                                  <m:r>
                                    <a:rPr lang="en-US" altLang="zh-CN" b="0" i="1" smtClean="0">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m:t>
                                  </m:r>
                                  <m:r>
                                    <a:rPr lang="en-US" altLang="zh-CN" b="0" i="1" smtClean="0">
                                      <a:latin typeface="Cambria Math" panose="02040503050406030204" pitchFamily="18" charset="0"/>
                                    </a:rPr>
                                    <m:t>4</m:t>
                                  </m:r>
                                </m:sub>
                                <m:sup>
                                  <m:r>
                                    <a:rPr lang="en-US" altLang="zh-CN" b="0" i="1" smtClean="0">
                                      <a:latin typeface="Cambria Math" panose="02040503050406030204" pitchFamily="18" charset="0"/>
                                    </a:rPr>
                                    <m:t>2</m:t>
                                  </m:r>
                                </m:sup>
                              </m:sSubSup>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3</m:t>
                                  </m:r>
                                  <m:r>
                                    <a:rPr lang="en-US" altLang="zh-CN" b="0" i="1" smtClean="0">
                                      <a:latin typeface="Cambria Math" panose="02040503050406030204" pitchFamily="18" charset="0"/>
                                    </a:rPr>
                                    <m:t>4</m:t>
                                  </m:r>
                                </m:sub>
                                <m:sup>
                                  <m:r>
                                    <a:rPr lang="en-US" altLang="zh-CN" b="0" i="1" smtClean="0">
                                      <a:latin typeface="Cambria Math" panose="02040503050406030204" pitchFamily="18" charset="0"/>
                                    </a:rPr>
                                    <m:t>2</m:t>
                                  </m:r>
                                </m:sup>
                              </m:sSubSup>
                            </m:e>
                          </m:eqArr>
                        </m:e>
                      </m:d>
                    </m:oMath>
                  </m:oMathPara>
                </a14:m>
                <a:endParaRPr lang="zh-CN" altLang="en-US" i="1" dirty="0"/>
              </a:p>
            </p:txBody>
          </p:sp>
        </mc:Choice>
        <mc:Fallback xmlns="">
          <p:sp>
            <p:nvSpPr>
              <p:cNvPr id="45" name="文本框 44">
                <a:extLst>
                  <a:ext uri="{FF2B5EF4-FFF2-40B4-BE49-F238E27FC236}">
                    <a16:creationId xmlns:a16="http://schemas.microsoft.com/office/drawing/2014/main" id="{9CF27A10-DF3A-4722-8E89-A9D5BE94D450}"/>
                  </a:ext>
                </a:extLst>
              </p:cNvPr>
              <p:cNvSpPr txBox="1">
                <a:spLocks noRot="1" noChangeAspect="1" noMove="1" noResize="1" noEditPoints="1" noAdjustHandles="1" noChangeArrowheads="1" noChangeShapeType="1" noTextEdit="1"/>
              </p:cNvSpPr>
              <p:nvPr/>
            </p:nvSpPr>
            <p:spPr>
              <a:xfrm>
                <a:off x="853138" y="4395029"/>
                <a:ext cx="3735585" cy="231268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92C6B511-4EF2-4477-9627-58E8D02128EB}"/>
                  </a:ext>
                </a:extLst>
              </p:cNvPr>
              <p:cNvSpPr txBox="1"/>
              <p:nvPr/>
            </p:nvSpPr>
            <p:spPr>
              <a:xfrm>
                <a:off x="3785192" y="4520601"/>
                <a:ext cx="8449340" cy="2039854"/>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代入公式得</a:t>
                </a:r>
                <a14:m>
                  <m:oMath xmlns:m="http://schemas.openxmlformats.org/officeDocument/2006/math">
                    <m:d>
                      <m:dPr>
                        <m:begChr m:val="{"/>
                        <m:endChr m:val=""/>
                        <m:ctrlPr>
                          <a:rPr lang="en-US" altLang="zh-CN" i="1" smtClean="0">
                            <a:latin typeface="Cambria Math" panose="02040503050406030204" pitchFamily="18" charset="0"/>
                            <a:ea typeface="微软雅黑" panose="020B0503020204020204" pitchFamily="34" charset="-122"/>
                          </a:rPr>
                        </m:ctrlPr>
                      </m:dPr>
                      <m:e>
                        <m:eqArr>
                          <m:eqArrPr>
                            <m:ctrlPr>
                              <a:rPr lang="en-US" altLang="zh-CN" i="1" smtClean="0">
                                <a:latin typeface="Cambria Math" panose="02040503050406030204" pitchFamily="18" charset="0"/>
                                <a:ea typeface="微软雅黑" panose="020B0503020204020204" pitchFamily="34" charset="-122"/>
                              </a:rPr>
                            </m:ctrlPr>
                          </m:eqArrPr>
                          <m:e>
                            <m:eqArr>
                              <m:eqArrPr>
                                <m:ctrlPr>
                                  <a:rPr lang="en-US" altLang="zh-CN" i="1" smtClean="0">
                                    <a:latin typeface="Cambria Math" panose="02040503050406030204" pitchFamily="18" charset="0"/>
                                    <a:ea typeface="微软雅黑" panose="020B0503020204020204" pitchFamily="34" charset="-122"/>
                                  </a:rPr>
                                </m:ctrlPr>
                              </m:eqArr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11</m:t>
                                    </m:r>
                                  </m:sub>
                                  <m:sup>
                                    <m:r>
                                      <a:rPr lang="en-US" altLang="zh-CN" i="1">
                                        <a:latin typeface="Cambria Math" panose="02040503050406030204" pitchFamily="18" charset="0"/>
                                      </a:rPr>
                                      <m:t>1</m:t>
                                    </m:r>
                                  </m:sup>
                                </m:sSubSup>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up>
                                    <m:r>
                                      <a:rPr lang="en-US" altLang="zh-CN" i="1">
                                        <a:latin typeface="Cambria Math" panose="02040503050406030204" pitchFamily="18" charset="0"/>
                                      </a:rPr>
                                      <m:t>1</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3</m:t>
                                    </m:r>
                                  </m:sub>
                                  <m:sup>
                                    <m:r>
                                      <a:rPr lang="en-US" altLang="zh-CN" i="1">
                                        <a:latin typeface="Cambria Math" panose="02040503050406030204" pitchFamily="18" charset="0"/>
                                      </a:rPr>
                                      <m:t>1</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4</m:t>
                                    </m:r>
                                  </m:sub>
                                  <m:sup>
                                    <m:r>
                                      <a:rPr lang="en-US" altLang="zh-CN" i="1">
                                        <a:latin typeface="Cambria Math" panose="02040503050406030204" pitchFamily="18" charset="0"/>
                                      </a:rPr>
                                      <m:t>1</m:t>
                                    </m:r>
                                  </m:sup>
                                </m:sSubSup>
                                <m:r>
                                  <a:rPr lang="en-US" altLang="zh-CN" i="1" smtClean="0">
                                    <a:latin typeface="Cambria Math" panose="02040503050406030204" pitchFamily="18" charset="0"/>
                                  </a:rPr>
                                  <m:t>=</m:t>
                                </m:r>
                                <m:sSub>
                                  <m:sSubPr>
                                    <m:ctrlPr>
                                      <a:rPr lang="en-US" altLang="zh-CN" i="1" dirty="0">
                                        <a:latin typeface="Cambria Math" panose="02040503050406030204" pitchFamily="18" charset="0"/>
                                        <a:ea typeface="微软雅黑" panose="020B0503020204020204" pitchFamily="34" charset="-122"/>
                                      </a:rPr>
                                    </m:ctrlPr>
                                  </m:sSubPr>
                                  <m:e>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1</m:t>
                                        </m:r>
                                      </m:sub>
                                    </m:sSub>
                                    <m:r>
                                      <a:rPr lang="en-US" altLang="zh-CN" i="1" dirty="0">
                                        <a:latin typeface="Cambria Math" panose="02040503050406030204" pitchFamily="18" charset="0"/>
                                        <a:ea typeface="微软雅黑" panose="020B0503020204020204" pitchFamily="34" charset="-122"/>
                                      </a:rPr>
                                      <m:t>𝑢</m:t>
                                    </m:r>
                                  </m:e>
                                  <m:sub>
                                    <m:r>
                                      <a:rPr lang="en-US" altLang="zh-CN" i="1" dirty="0">
                                        <a:latin typeface="Cambria Math" panose="02040503050406030204" pitchFamily="18" charset="0"/>
                                        <a:ea typeface="微软雅黑" panose="020B0503020204020204" pitchFamily="34" charset="-122"/>
                                      </a:rPr>
                                      <m:t>1</m:t>
                                    </m:r>
                                  </m:sub>
                                </m:sSub>
                                <m:r>
                                  <a:rPr lang="en-US" altLang="zh-CN" b="0" i="1" dirty="0" smtClean="0">
                                    <a:latin typeface="Cambria Math" panose="02040503050406030204" pitchFamily="18" charset="0"/>
                                    <a:ea typeface="微软雅黑" panose="020B0503020204020204" pitchFamily="34" charset="-122"/>
                                  </a:rPr>
                                  <m:t>  </m:t>
                                </m:r>
                                <m:r>
                                  <a:rPr lang="zh-CN" altLang="en-US" i="1" dirty="0">
                                    <a:latin typeface="Cambria Math" panose="02040503050406030204" pitchFamily="18" charset="0"/>
                                    <a:ea typeface="微软雅黑" panose="020B0503020204020204" pitchFamily="34" charset="-122"/>
                                  </a:rPr>
                                  <m:t>①</m:t>
                                </m:r>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21</m:t>
                                    </m:r>
                                  </m:sub>
                                  <m:sup>
                                    <m:r>
                                      <a:rPr lang="en-US" altLang="zh-CN" i="1">
                                        <a:latin typeface="Cambria Math" panose="02040503050406030204" pitchFamily="18" charset="0"/>
                                      </a:rPr>
                                      <m:t>1</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22</m:t>
                                    </m:r>
                                  </m:sub>
                                  <m:sup>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23</m:t>
                                    </m:r>
                                  </m:sub>
                                  <m:sup>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24</m:t>
                                    </m:r>
                                  </m:sub>
                                  <m:sup>
                                    <m:r>
                                      <a:rPr lang="en-US" altLang="zh-CN" i="1">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i="1" dirty="0">
                                        <a:latin typeface="Cambria Math" panose="02040503050406030204" pitchFamily="18" charset="0"/>
                                        <a:ea typeface="微软雅黑" panose="020B0503020204020204" pitchFamily="34" charset="-122"/>
                                      </a:rPr>
                                    </m:ctrlPr>
                                  </m:sSubPr>
                                  <m:e>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1</m:t>
                                        </m:r>
                                      </m:sub>
                                    </m:sSub>
                                    <m:r>
                                      <a:rPr lang="en-US" altLang="zh-CN" i="1" dirty="0">
                                        <a:latin typeface="Cambria Math" panose="02040503050406030204" pitchFamily="18" charset="0"/>
                                        <a:ea typeface="微软雅黑" panose="020B0503020204020204" pitchFamily="34" charset="-122"/>
                                      </a:rPr>
                                      <m:t>𝑣</m:t>
                                    </m:r>
                                  </m:e>
                                  <m:sub>
                                    <m:r>
                                      <a:rPr lang="en-US" altLang="zh-CN" i="1" dirty="0">
                                        <a:latin typeface="Cambria Math" panose="02040503050406030204" pitchFamily="18" charset="0"/>
                                        <a:ea typeface="微软雅黑" panose="020B0503020204020204" pitchFamily="34" charset="-122"/>
                                      </a:rPr>
                                      <m:t>1</m:t>
                                    </m:r>
                                  </m:sub>
                                </m:sSub>
                                <m:r>
                                  <a:rPr lang="en-US" altLang="zh-CN" b="0" i="1" dirty="0" smtClean="0">
                                    <a:latin typeface="Cambria Math" panose="02040503050406030204" pitchFamily="18" charset="0"/>
                                    <a:ea typeface="微软雅黑" panose="020B0503020204020204" pitchFamily="34" charset="-122"/>
                                  </a:rPr>
                                  <m:t>  </m:t>
                                </m:r>
                                <m:r>
                                  <a:rPr lang="zh-CN" altLang="en-US" i="1" dirty="0">
                                    <a:latin typeface="Cambria Math" panose="02040503050406030204" pitchFamily="18" charset="0"/>
                                    <a:ea typeface="微软雅黑" panose="020B0503020204020204" pitchFamily="34" charset="-122"/>
                                  </a:rPr>
                                  <m:t>②</m:t>
                                </m:r>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b="0" i="1" smtClean="0">
                                        <a:latin typeface="Cambria Math" panose="02040503050406030204" pitchFamily="18" charset="0"/>
                                      </a:rPr>
                                      <m:t>3</m:t>
                                    </m:r>
                                    <m:r>
                                      <a:rPr lang="en-US" altLang="zh-CN" i="1">
                                        <a:latin typeface="Cambria Math" panose="02040503050406030204" pitchFamily="18" charset="0"/>
                                      </a:rPr>
                                      <m:t>1</m:t>
                                    </m:r>
                                  </m:sub>
                                  <m:sup>
                                    <m:r>
                                      <a:rPr lang="en-US" altLang="zh-CN" i="1">
                                        <a:latin typeface="Cambria Math" panose="02040503050406030204" pitchFamily="18" charset="0"/>
                                      </a:rPr>
                                      <m:t>1</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b="0" i="1" smtClean="0">
                                        <a:latin typeface="Cambria Math" panose="02040503050406030204" pitchFamily="18" charset="0"/>
                                      </a:rPr>
                                      <m:t>3</m:t>
                                    </m:r>
                                    <m:r>
                                      <a:rPr lang="en-US" altLang="zh-CN" i="1">
                                        <a:latin typeface="Cambria Math" panose="02040503050406030204" pitchFamily="18" charset="0"/>
                                      </a:rPr>
                                      <m:t>2</m:t>
                                    </m:r>
                                  </m:sub>
                                  <m:sup>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𝑎</m:t>
                                    </m:r>
                                  </m:e>
                                  <m:sub>
                                    <m:r>
                                      <a:rPr lang="en-US" altLang="zh-CN" b="0" i="1" smtClean="0">
                                        <a:latin typeface="Cambria Math" panose="02040503050406030204" pitchFamily="18" charset="0"/>
                                      </a:rPr>
                                      <m:t>3</m:t>
                                    </m:r>
                                    <m:r>
                                      <a:rPr lang="en-US" altLang="zh-CN" i="1">
                                        <a:latin typeface="Cambria Math" panose="02040503050406030204" pitchFamily="18" charset="0"/>
                                      </a:rPr>
                                      <m:t>3</m:t>
                                    </m:r>
                                  </m:sub>
                                  <m:sup>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𝑎</m:t>
                                    </m:r>
                                  </m:e>
                                  <m:sub>
                                    <m:r>
                                      <a:rPr lang="en-US" altLang="zh-CN" b="0" i="1" smtClean="0">
                                        <a:latin typeface="Cambria Math" panose="02040503050406030204" pitchFamily="18" charset="0"/>
                                      </a:rPr>
                                      <m:t>3</m:t>
                                    </m:r>
                                    <m:r>
                                      <a:rPr lang="en-US" altLang="zh-CN" i="1">
                                        <a:latin typeface="Cambria Math" panose="02040503050406030204" pitchFamily="18" charset="0"/>
                                      </a:rPr>
                                      <m:t>4</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1</m:t>
                                    </m:r>
                                  </m:sub>
                                </m:sSub>
                                <m:r>
                                  <a:rPr lang="en-US" altLang="zh-CN" b="0" i="1" dirty="0" smtClean="0">
                                    <a:latin typeface="Cambria Math" panose="02040503050406030204" pitchFamily="18" charset="0"/>
                                    <a:ea typeface="微软雅黑" panose="020B0503020204020204" pitchFamily="34" charset="-122"/>
                                  </a:rPr>
                                  <m:t>      </m:t>
                                </m:r>
                                <m:r>
                                  <a:rPr lang="zh-CN" altLang="en-US" i="1" dirty="0">
                                    <a:latin typeface="Cambria Math" panose="02040503050406030204" pitchFamily="18" charset="0"/>
                                    <a:ea typeface="微软雅黑" panose="020B0503020204020204" pitchFamily="34" charset="-122"/>
                                  </a:rPr>
                                  <m:t>③</m:t>
                                </m:r>
                              </m:e>
                            </m:eqArr>
                          </m:e>
                          <m:e>
                            <m:eqArr>
                              <m:eqArrPr>
                                <m:ctrlPr>
                                  <a:rPr lang="en-US" altLang="zh-CN" i="1">
                                    <a:latin typeface="Cambria Math" panose="02040503050406030204" pitchFamily="18" charset="0"/>
                                    <a:ea typeface="微软雅黑" panose="020B0503020204020204" pitchFamily="34" charset="-122"/>
                                  </a:rPr>
                                </m:ctrlPr>
                              </m:eqArr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11</m:t>
                                    </m:r>
                                  </m:sub>
                                  <m:sup>
                                    <m:r>
                                      <a:rPr lang="en-US" altLang="zh-CN" b="0" i="1" smtClean="0">
                                        <a:latin typeface="Cambria Math" panose="02040503050406030204" pitchFamily="18" charset="0"/>
                                      </a:rPr>
                                      <m:t>2</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12</m:t>
                                    </m:r>
                                  </m:sub>
                                  <m:sup>
                                    <m:r>
                                      <a:rPr lang="en-US" altLang="zh-CN" b="0" i="1" smtClean="0">
                                        <a:latin typeface="Cambria Math" panose="02040503050406030204" pitchFamily="18" charset="0"/>
                                      </a:rPr>
                                      <m:t>2</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13</m:t>
                                    </m:r>
                                  </m:sub>
                                  <m:sup>
                                    <m:r>
                                      <a:rPr lang="en-US" altLang="zh-CN" b="0" i="1" smtClean="0">
                                        <a:latin typeface="Cambria Math" panose="02040503050406030204" pitchFamily="18" charset="0"/>
                                      </a:rPr>
                                      <m:t>2</m:t>
                                    </m:r>
                                  </m:sup>
                                </m:sSubSup>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14</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dirty="0">
                                        <a:latin typeface="Cambria Math" panose="02040503050406030204" pitchFamily="18" charset="0"/>
                                        <a:ea typeface="微软雅黑" panose="020B0503020204020204" pitchFamily="34" charset="-122"/>
                                      </a:rPr>
                                    </m:ctrlPr>
                                  </m:sSubPr>
                                  <m:e>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b="0" i="1" dirty="0" smtClean="0">
                                            <a:latin typeface="Cambria Math" panose="02040503050406030204" pitchFamily="18" charset="0"/>
                                            <a:ea typeface="微软雅黑" panose="020B0503020204020204" pitchFamily="34" charset="-122"/>
                                          </a:rPr>
                                          <m:t>2</m:t>
                                        </m:r>
                                      </m:sub>
                                    </m:sSub>
                                    <m:r>
                                      <a:rPr lang="en-US" altLang="zh-CN" i="1" dirty="0">
                                        <a:latin typeface="Cambria Math" panose="02040503050406030204" pitchFamily="18" charset="0"/>
                                        <a:ea typeface="微软雅黑" panose="020B0503020204020204" pitchFamily="34" charset="-122"/>
                                      </a:rPr>
                                      <m:t>𝑢</m:t>
                                    </m:r>
                                  </m:e>
                                  <m:sub>
                                    <m:r>
                                      <a:rPr lang="en-US" altLang="zh-CN" b="0" i="1" dirty="0" smtClean="0">
                                        <a:latin typeface="Cambria Math" panose="02040503050406030204" pitchFamily="18" charset="0"/>
                                        <a:ea typeface="微软雅黑" panose="020B0503020204020204" pitchFamily="34" charset="-122"/>
                                      </a:rPr>
                                      <m:t>2</m:t>
                                    </m:r>
                                  </m:sub>
                                </m:sSub>
                                <m:r>
                                  <a:rPr lang="en-US" altLang="zh-CN" b="0" i="1" dirty="0" smtClean="0">
                                    <a:latin typeface="Cambria Math" panose="02040503050406030204" pitchFamily="18" charset="0"/>
                                    <a:ea typeface="微软雅黑" panose="020B0503020204020204" pitchFamily="34" charset="-122"/>
                                  </a:rPr>
                                  <m:t>  </m:t>
                                </m:r>
                                <m:r>
                                  <a:rPr lang="zh-CN" altLang="en-US" i="1" dirty="0">
                                    <a:latin typeface="Cambria Math" panose="02040503050406030204" pitchFamily="18" charset="0"/>
                                    <a:ea typeface="微软雅黑" panose="020B0503020204020204" pitchFamily="34" charset="-122"/>
                                  </a:rPr>
                                  <m:t>④</m:t>
                                </m:r>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21</m:t>
                                    </m:r>
                                  </m:sub>
                                  <m:sup>
                                    <m:r>
                                      <a:rPr lang="en-US" altLang="zh-CN" b="0" i="1" smtClean="0">
                                        <a:latin typeface="Cambria Math" panose="02040503050406030204" pitchFamily="18" charset="0"/>
                                      </a:rPr>
                                      <m:t>2</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22</m:t>
                                    </m:r>
                                  </m:sub>
                                  <m:sup>
                                    <m:r>
                                      <a:rPr lang="en-US" altLang="zh-CN" b="0" i="1" smtClean="0">
                                        <a:latin typeface="Cambria Math" panose="02040503050406030204" pitchFamily="18" charset="0"/>
                                      </a:rPr>
                                      <m:t>2</m:t>
                                    </m:r>
                                  </m:sup>
                                </m:sSubSup>
                                <m:sSubSup>
                                  <m:sSubSupPr>
                                    <m:ctrlPr>
                                      <a:rPr lang="en-US" altLang="zh-CN" i="1">
                                        <a:latin typeface="Cambria Math" panose="02040503050406030204" pitchFamily="18" charset="0"/>
                                      </a:rPr>
                                    </m:ctrlPr>
                                  </m:sSub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23</m:t>
                                    </m:r>
                                  </m:sub>
                                  <m:sup>
                                    <m:r>
                                      <a:rPr lang="en-US" altLang="zh-CN" b="0" i="1" smtClean="0">
                                        <a:latin typeface="Cambria Math" panose="02040503050406030204" pitchFamily="18" charset="0"/>
                                      </a:rPr>
                                      <m:t>2</m:t>
                                    </m:r>
                                  </m:sup>
                                </m:sSubSup>
                                <m:sSubSup>
                                  <m:sSubSupPr>
                                    <m:ctrlPr>
                                      <a:rPr lang="en-US" altLang="zh-CN" i="1">
                                        <a:latin typeface="Cambria Math" panose="02040503050406030204" pitchFamily="18" charset="0"/>
                                      </a:rPr>
                                    </m:ctrlPr>
                                  </m:sSubSup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24</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dirty="0">
                                        <a:latin typeface="Cambria Math" panose="02040503050406030204" pitchFamily="18" charset="0"/>
                                        <a:ea typeface="微软雅黑" panose="020B0503020204020204" pitchFamily="34" charset="-122"/>
                                      </a:rPr>
                                    </m:ctrlPr>
                                  </m:sSubPr>
                                  <m:e>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b="0" i="1" dirty="0" smtClean="0">
                                            <a:latin typeface="Cambria Math" panose="02040503050406030204" pitchFamily="18" charset="0"/>
                                            <a:ea typeface="微软雅黑" panose="020B0503020204020204" pitchFamily="34" charset="-122"/>
                                          </a:rPr>
                                          <m:t>2</m:t>
                                        </m:r>
                                      </m:sub>
                                    </m:sSub>
                                    <m:r>
                                      <a:rPr lang="en-US" altLang="zh-CN" i="1" dirty="0">
                                        <a:latin typeface="Cambria Math" panose="02040503050406030204" pitchFamily="18" charset="0"/>
                                        <a:ea typeface="微软雅黑" panose="020B0503020204020204" pitchFamily="34" charset="-122"/>
                                      </a:rPr>
                                      <m:t>𝑣</m:t>
                                    </m:r>
                                  </m:e>
                                  <m:sub>
                                    <m:r>
                                      <a:rPr lang="en-US" altLang="zh-CN" b="0" i="1" dirty="0" smtClean="0">
                                        <a:latin typeface="Cambria Math" panose="02040503050406030204" pitchFamily="18" charset="0"/>
                                        <a:ea typeface="微软雅黑" panose="020B0503020204020204" pitchFamily="34" charset="-122"/>
                                      </a:rPr>
                                      <m:t>2</m:t>
                                    </m:r>
                                  </m:sub>
                                </m:sSub>
                                <m:r>
                                  <a:rPr lang="en-US" altLang="zh-CN" b="0" i="1" dirty="0" smtClean="0">
                                    <a:latin typeface="Cambria Math" panose="02040503050406030204" pitchFamily="18" charset="0"/>
                                    <a:ea typeface="微软雅黑" panose="020B0503020204020204" pitchFamily="34" charset="-122"/>
                                  </a:rPr>
                                  <m:t>  </m:t>
                                </m:r>
                                <m:r>
                                  <a:rPr lang="zh-CN" altLang="en-US" i="1" dirty="0">
                                    <a:latin typeface="Cambria Math" panose="02040503050406030204" pitchFamily="18" charset="0"/>
                                    <a:ea typeface="微软雅黑" panose="020B0503020204020204" pitchFamily="34" charset="-122"/>
                                  </a:rPr>
                                  <m:t>⑤</m:t>
                                </m:r>
                              </m:e>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31</m:t>
                                    </m:r>
                                  </m:sub>
                                  <m:sup>
                                    <m:r>
                                      <a:rPr lang="en-US" altLang="zh-CN" b="0" i="1" smtClean="0">
                                        <a:latin typeface="Cambria Math" panose="02040503050406030204" pitchFamily="18" charset="0"/>
                                      </a:rPr>
                                      <m:t>2</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32</m:t>
                                    </m:r>
                                  </m:sub>
                                  <m:sup>
                                    <m:r>
                                      <a:rPr lang="en-US" altLang="zh-CN" b="0" i="1" smtClean="0">
                                        <a:latin typeface="Cambria Math" panose="02040503050406030204" pitchFamily="18" charset="0"/>
                                      </a:rPr>
                                      <m:t>2</m:t>
                                    </m:r>
                                  </m:sup>
                                </m:sSubSup>
                                <m:sSubSup>
                                  <m:sSubSupPr>
                                    <m:ctrlPr>
                                      <a:rPr lang="en-US" altLang="zh-CN" i="1">
                                        <a:latin typeface="Cambria Math" panose="02040503050406030204" pitchFamily="18" charset="0"/>
                                      </a:rPr>
                                    </m:ctrlPr>
                                  </m:sSub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33</m:t>
                                    </m:r>
                                  </m:sub>
                                  <m:sup>
                                    <m:r>
                                      <a:rPr lang="en-US" altLang="zh-CN" b="0" i="1" smtClean="0">
                                        <a:latin typeface="Cambria Math" panose="02040503050406030204" pitchFamily="18" charset="0"/>
                                      </a:rPr>
                                      <m:t>2</m:t>
                                    </m:r>
                                  </m:sup>
                                </m:sSubSup>
                                <m:sSubSup>
                                  <m:sSubSupPr>
                                    <m:ctrlPr>
                                      <a:rPr lang="en-US" altLang="zh-CN" i="1">
                                        <a:latin typeface="Cambria Math" panose="02040503050406030204" pitchFamily="18" charset="0"/>
                                      </a:rPr>
                                    </m:ctrlPr>
                                  </m:sSubSup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𝑧</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𝑎</m:t>
                                    </m:r>
                                  </m:e>
                                  <m:sub>
                                    <m:r>
                                      <a:rPr lang="en-US" altLang="zh-CN" i="1">
                                        <a:latin typeface="Cambria Math" panose="02040503050406030204" pitchFamily="18" charset="0"/>
                                      </a:rPr>
                                      <m:t>34</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b="0" i="1" dirty="0" smtClean="0">
                                        <a:latin typeface="Cambria Math" panose="02040503050406030204" pitchFamily="18" charset="0"/>
                                        <a:ea typeface="微软雅黑" panose="020B0503020204020204" pitchFamily="34" charset="-122"/>
                                      </a:rPr>
                                      <m:t>2</m:t>
                                    </m:r>
                                  </m:sub>
                                </m:sSub>
                                <m:r>
                                  <a:rPr lang="en-US" altLang="zh-CN" b="0" i="1" dirty="0" smtClean="0">
                                    <a:latin typeface="Cambria Math" panose="02040503050406030204" pitchFamily="18" charset="0"/>
                                    <a:ea typeface="微软雅黑" panose="020B0503020204020204" pitchFamily="34" charset="-122"/>
                                  </a:rPr>
                                  <m:t>       </m:t>
                                </m:r>
                                <m:r>
                                  <a:rPr lang="zh-CN" altLang="en-US" i="1" dirty="0">
                                    <a:latin typeface="Cambria Math" panose="02040503050406030204" pitchFamily="18" charset="0"/>
                                    <a:ea typeface="微软雅黑" panose="020B0503020204020204" pitchFamily="34" charset="-122"/>
                                  </a:rPr>
                                  <m:t>⑥</m:t>
                                </m:r>
                              </m:e>
                            </m:eqArr>
                          </m:e>
                        </m:eqArr>
                      </m:e>
                    </m:d>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未知数为</a:t>
                </a:r>
                <a14:m>
                  <m:oMath xmlns:m="http://schemas.openxmlformats.org/officeDocument/2006/math">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1</m:t>
                        </m:r>
                      </m:sub>
                    </m:sSub>
                    <m:r>
                      <a:rPr lang="en-US" altLang="zh-CN" b="0" i="1" dirty="0" smtClean="0">
                        <a:latin typeface="Cambria Math" panose="02040503050406030204" pitchFamily="18" charset="0"/>
                        <a:ea typeface="微软雅黑" panose="020B0503020204020204" pitchFamily="34" charset="-122"/>
                      </a:rPr>
                      <m:t>,</m:t>
                    </m:r>
                    <m:sSub>
                      <m:sSubPr>
                        <m:ctrlPr>
                          <a:rPr lang="en-US" altLang="zh-CN" i="1" dirty="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𝑤</m:t>
                        </m:r>
                      </m:e>
                      <m:sub>
                        <m:r>
                          <a:rPr lang="en-US" altLang="zh-CN" i="1" dirty="0">
                            <a:latin typeface="Cambria Math" panose="02040503050406030204" pitchFamily="18" charset="0"/>
                            <a:ea typeface="微软雅黑" panose="020B0503020204020204" pitchFamily="34" charset="-122"/>
                          </a:rPr>
                          <m:t>2</m:t>
                        </m:r>
                      </m:sub>
                    </m:sSub>
                    <m:r>
                      <a:rPr lang="en-US" altLang="zh-CN" b="0" i="1" dirty="0"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1</m:t>
                        </m:r>
                      </m:sub>
                    </m:sSub>
                  </m:oMath>
                </a14:m>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46" name="文本框 45">
                <a:extLst>
                  <a:ext uri="{FF2B5EF4-FFF2-40B4-BE49-F238E27FC236}">
                    <a16:creationId xmlns:a16="http://schemas.microsoft.com/office/drawing/2014/main" id="{92C6B511-4EF2-4477-9627-58E8D02128EB}"/>
                  </a:ext>
                </a:extLst>
              </p:cNvPr>
              <p:cNvSpPr txBox="1">
                <a:spLocks noRot="1" noChangeAspect="1" noMove="1" noResize="1" noEditPoints="1" noAdjustHandles="1" noChangeArrowheads="1" noChangeShapeType="1" noTextEdit="1"/>
              </p:cNvSpPr>
              <p:nvPr/>
            </p:nvSpPr>
            <p:spPr>
              <a:xfrm>
                <a:off x="3785192" y="4520601"/>
                <a:ext cx="8449340" cy="2039854"/>
              </a:xfrm>
              <a:prstGeom prst="rect">
                <a:avLst/>
              </a:prstGeom>
              <a:blipFill>
                <a:blip r:embed="rId7"/>
                <a:stretch>
                  <a:fillRect l="-649"/>
                </a:stretch>
              </a:blipFill>
            </p:spPr>
            <p:txBody>
              <a:bodyPr/>
              <a:lstStyle/>
              <a:p>
                <a:r>
                  <a:rPr lang="zh-CN" altLang="en-US">
                    <a:noFill/>
                  </a:rPr>
                  <a:t> </a:t>
                </a:r>
              </a:p>
            </p:txBody>
          </p:sp>
        </mc:Fallback>
      </mc:AlternateContent>
      <p:sp>
        <p:nvSpPr>
          <p:cNvPr id="12" name="内容占位符 5">
            <a:extLst>
              <a:ext uri="{FF2B5EF4-FFF2-40B4-BE49-F238E27FC236}">
                <a16:creationId xmlns:a16="http://schemas.microsoft.com/office/drawing/2014/main" id="{A66FFAD4-A863-4C16-95B7-3860F1593F9B}"/>
              </a:ext>
            </a:extLst>
          </p:cNvPr>
          <p:cNvSpPr>
            <a:spLocks noGrp="1"/>
          </p:cNvSpPr>
          <p:nvPr>
            <p:ph idx="1"/>
          </p:nvPr>
        </p:nvSpPr>
        <p:spPr>
          <a:xfrm>
            <a:off x="1028860" y="1068907"/>
            <a:ext cx="10688483" cy="1742808"/>
          </a:xfrm>
        </p:spPr>
        <p:txBody>
          <a:bodyPr>
            <a:normAutofit/>
          </a:bodyPr>
          <a:lstStyle/>
          <a:p>
            <a:pPr marL="0" indent="0">
              <a:lnSpc>
                <a:spcPct val="110000"/>
              </a:lnSpc>
              <a:buNone/>
            </a:pPr>
            <a:r>
              <a:rPr lang="zh-CN" altLang="en-US" sz="2400" b="1" dirty="0">
                <a:solidFill>
                  <a:srgbClr val="9A0001"/>
                </a:solidFill>
              </a:rPr>
              <a:t>三维重建基本原理：</a:t>
            </a:r>
            <a:r>
              <a:rPr lang="zh-CN" altLang="en-US" sz="2400" b="1" dirty="0"/>
              <a:t>根据两个相机图像中的对应点关系，先求解两个相机之间的相对位置，再计算出图像上每个点在空间中的位置</a:t>
            </a:r>
          </a:p>
        </p:txBody>
      </p:sp>
    </p:spTree>
    <p:extLst>
      <p:ext uri="{BB962C8B-B14F-4D97-AF65-F5344CB8AC3E}">
        <p14:creationId xmlns:p14="http://schemas.microsoft.com/office/powerpoint/2010/main" val="2924599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基于对应点重建</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31</a:t>
            </a:fld>
            <a:endParaRPr lang="zh-CN"/>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557223" y="1107945"/>
            <a:ext cx="10688483" cy="513465"/>
          </a:xfrm>
        </p:spPr>
        <p:txBody>
          <a:bodyPr>
            <a:normAutofit/>
          </a:bodyPr>
          <a:lstStyle/>
          <a:p>
            <a:pPr marL="0" indent="0">
              <a:buNone/>
            </a:pPr>
            <a:r>
              <a:rPr lang="zh-CN" altLang="en-US" b="1" dirty="0">
                <a:solidFill>
                  <a:srgbClr val="9A0001"/>
                </a:solidFill>
              </a:rPr>
              <a:t>如何获得不同相机视角下的对应点？</a:t>
            </a:r>
          </a:p>
        </p:txBody>
      </p:sp>
      <p:pic>
        <p:nvPicPr>
          <p:cNvPr id="2050" name="Picture 2" descr="一代传奇 SIFT 算法 专利到期！">
            <a:extLst>
              <a:ext uri="{FF2B5EF4-FFF2-40B4-BE49-F238E27FC236}">
                <a16:creationId xmlns:a16="http://schemas.microsoft.com/office/drawing/2014/main" id="{3AA67A0D-3159-4E55-8174-7B4C432B0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176" y="2211225"/>
            <a:ext cx="9261649" cy="3936201"/>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5">
            <a:extLst>
              <a:ext uri="{FF2B5EF4-FFF2-40B4-BE49-F238E27FC236}">
                <a16:creationId xmlns:a16="http://schemas.microsoft.com/office/drawing/2014/main" id="{4DB77A10-9B3D-4499-AB57-215E3A6348EF}"/>
              </a:ext>
            </a:extLst>
          </p:cNvPr>
          <p:cNvSpPr txBox="1">
            <a:spLocks/>
          </p:cNvSpPr>
          <p:nvPr/>
        </p:nvSpPr>
        <p:spPr>
          <a:xfrm>
            <a:off x="557222" y="1619994"/>
            <a:ext cx="10688483" cy="513465"/>
          </a:xfrm>
          <a:prstGeom prst="rect">
            <a:avLst/>
          </a:prstGeom>
        </p:spPr>
        <p:txBody>
          <a:bodyPr vert="horz" lIns="91440" tIns="45720" rIns="91440" bIns="45720">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buFont typeface="Arial" charset="0"/>
              <a:buNone/>
            </a:pPr>
            <a:r>
              <a:rPr lang="zh-CN" altLang="en-US" b="1" dirty="0">
                <a:solidFill>
                  <a:schemeClr val="accent6"/>
                </a:solidFill>
              </a:rPr>
              <a:t>特征点检测和匹配</a:t>
            </a:r>
          </a:p>
        </p:txBody>
      </p:sp>
      <p:sp>
        <p:nvSpPr>
          <p:cNvPr id="8" name="文本框 7">
            <a:extLst>
              <a:ext uri="{FF2B5EF4-FFF2-40B4-BE49-F238E27FC236}">
                <a16:creationId xmlns:a16="http://schemas.microsoft.com/office/drawing/2014/main" id="{6AA00EC6-4A93-4C57-A276-86860BAB4E91}"/>
              </a:ext>
            </a:extLst>
          </p:cNvPr>
          <p:cNvSpPr txBox="1"/>
          <p:nvPr/>
        </p:nvSpPr>
        <p:spPr>
          <a:xfrm>
            <a:off x="0" y="6492875"/>
            <a:ext cx="10988040" cy="307777"/>
          </a:xfrm>
          <a:prstGeom prst="rect">
            <a:avLst/>
          </a:prstGeom>
          <a:noFill/>
        </p:spPr>
        <p:txBody>
          <a:bodyPr wrap="square">
            <a:spAutoFit/>
          </a:bodyPr>
          <a:lstStyle/>
          <a:p>
            <a:pPr algn="just"/>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i="1" dirty="0">
                <a:solidFill>
                  <a:srgbClr val="666666"/>
                </a:solidFill>
                <a:latin typeface="Times New Roman" panose="02020603050405020304" pitchFamily="18" charset="0"/>
                <a:ea typeface="+mj-ea"/>
                <a:cs typeface="Times New Roman" panose="02020603050405020304" pitchFamily="18" charset="0"/>
              </a:rPr>
              <a:t>https://blog.ekbana.com/extracting-invariant-features-from-images-using-sift-for-key-point-matching-675f818ce199.</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94197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基于对应点重建</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32</a:t>
            </a:fld>
            <a:endParaRPr lang="zh-CN"/>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557223" y="1107945"/>
            <a:ext cx="10688483" cy="513465"/>
          </a:xfrm>
        </p:spPr>
        <p:txBody>
          <a:bodyPr>
            <a:normAutofit/>
          </a:bodyPr>
          <a:lstStyle/>
          <a:p>
            <a:pPr marL="0" indent="0">
              <a:buNone/>
            </a:pPr>
            <a:r>
              <a:rPr lang="zh-CN" altLang="en-US" b="1" dirty="0">
                <a:solidFill>
                  <a:srgbClr val="9A0001"/>
                </a:solidFill>
              </a:rPr>
              <a:t>常用的特征点描述子</a:t>
            </a:r>
          </a:p>
        </p:txBody>
      </p:sp>
      <p:sp>
        <p:nvSpPr>
          <p:cNvPr id="6" name="内容占位符 2">
            <a:extLst>
              <a:ext uri="{FF2B5EF4-FFF2-40B4-BE49-F238E27FC236}">
                <a16:creationId xmlns:a16="http://schemas.microsoft.com/office/drawing/2014/main" id="{AF316157-ADF1-4B89-AC8D-5D1D4135DE9B}"/>
              </a:ext>
            </a:extLst>
          </p:cNvPr>
          <p:cNvSpPr>
            <a:spLocks noGrp="1"/>
          </p:cNvSpPr>
          <p:nvPr/>
        </p:nvSpPr>
        <p:spPr>
          <a:xfrm>
            <a:off x="607061" y="1748176"/>
            <a:ext cx="10977877" cy="474469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altLang="zh-CN" dirty="0">
                <a:solidFill>
                  <a:srgbClr val="000000"/>
                </a:solidFill>
                <a:latin typeface="Times New Roman" panose="02020603050405020304" pitchFamily="18" charset="0"/>
                <a:ea typeface="+mj-ea"/>
                <a:cs typeface="Times New Roman" panose="02020603050405020304" pitchFamily="18" charset="0"/>
              </a:rPr>
              <a:t>Harris</a:t>
            </a:r>
            <a:r>
              <a:rPr lang="zh-CN" altLang="en-US" dirty="0">
                <a:solidFill>
                  <a:srgbClr val="000000"/>
                </a:solidFill>
                <a:latin typeface="+mj-ea"/>
                <a:ea typeface="+mj-ea"/>
              </a:rPr>
              <a:t>角点检测</a:t>
            </a:r>
            <a:endParaRPr lang="en-US" altLang="zh-CN" dirty="0">
              <a:solidFill>
                <a:srgbClr val="000000"/>
              </a:solidFill>
              <a:latin typeface="+mj-ea"/>
              <a:ea typeface="+mj-ea"/>
            </a:endParaRPr>
          </a:p>
          <a:p>
            <a:pPr algn="just"/>
            <a:r>
              <a:rPr lang="zh-CN" altLang="en-US" b="0" i="0" dirty="0">
                <a:solidFill>
                  <a:srgbClr val="000000"/>
                </a:solidFill>
                <a:effectLst/>
                <a:latin typeface="+mj-ea"/>
                <a:ea typeface="+mj-ea"/>
              </a:rPr>
              <a:t>高斯</a:t>
            </a:r>
            <a:r>
              <a:rPr lang="en-US" altLang="zh-CN" b="0" i="0" dirty="0">
                <a:solidFill>
                  <a:srgbClr val="000000"/>
                </a:solidFill>
                <a:effectLst/>
                <a:latin typeface="+mj-ea"/>
                <a:ea typeface="+mj-ea"/>
              </a:rPr>
              <a:t>-</a:t>
            </a:r>
            <a:r>
              <a:rPr lang="zh-CN" altLang="en-US" b="0" i="0" dirty="0">
                <a:solidFill>
                  <a:srgbClr val="000000"/>
                </a:solidFill>
                <a:effectLst/>
                <a:latin typeface="+mj-ea"/>
                <a:ea typeface="+mj-ea"/>
              </a:rPr>
              <a:t>拉普拉斯</a:t>
            </a:r>
            <a:r>
              <a:rPr lang="zh-CN" altLang="en-US" dirty="0">
                <a:latin typeface="+mj-ea"/>
                <a:ea typeface="+mj-ea"/>
              </a:rPr>
              <a:t>特征检测子</a:t>
            </a:r>
            <a:r>
              <a:rPr lang="en-US" altLang="zh-CN" b="0" i="0" dirty="0">
                <a:solidFill>
                  <a:srgbClr val="000000"/>
                </a:solidFill>
                <a:effectLst/>
                <a:latin typeface="Times New Roman" panose="02020603050405020304" pitchFamily="18" charset="0"/>
                <a:ea typeface="+mj-ea"/>
                <a:cs typeface="Times New Roman" panose="02020603050405020304" pitchFamily="18" charset="0"/>
              </a:rPr>
              <a:t>(</a:t>
            </a:r>
            <a:r>
              <a:rPr lang="en-US" altLang="zh-CN" dirty="0">
                <a:latin typeface="Times New Roman" panose="02020603050405020304" pitchFamily="18" charset="0"/>
                <a:ea typeface="+mj-ea"/>
                <a:cs typeface="Times New Roman" panose="02020603050405020304" pitchFamily="18" charset="0"/>
              </a:rPr>
              <a:t>Laplacian of Gaussian, </a:t>
            </a:r>
            <a:r>
              <a:rPr lang="en-US" altLang="zh-CN" dirty="0" err="1">
                <a:latin typeface="Times New Roman" panose="02020603050405020304" pitchFamily="18" charset="0"/>
                <a:ea typeface="+mj-ea"/>
                <a:cs typeface="Times New Roman" panose="02020603050405020304" pitchFamily="18" charset="0"/>
              </a:rPr>
              <a:t>LoG</a:t>
            </a:r>
            <a:r>
              <a:rPr lang="en-US" altLang="zh-CN" dirty="0">
                <a:latin typeface="Times New Roman" panose="02020603050405020304" pitchFamily="18" charset="0"/>
                <a:ea typeface="+mj-ea"/>
                <a:cs typeface="Times New Roman" panose="02020603050405020304" pitchFamily="18" charset="0"/>
              </a:rPr>
              <a:t>)</a:t>
            </a:r>
          </a:p>
          <a:p>
            <a:pPr algn="just"/>
            <a:r>
              <a:rPr lang="zh-CN" altLang="en-US" b="1" dirty="0">
                <a:latin typeface="+mj-ea"/>
                <a:ea typeface="+mj-ea"/>
              </a:rPr>
              <a:t>尺度不变特征变换</a:t>
            </a:r>
            <a:r>
              <a:rPr lang="en-US" altLang="zh-CN" b="1" dirty="0">
                <a:latin typeface="Times New Roman" panose="02020603050405020304" pitchFamily="18" charset="0"/>
                <a:ea typeface="+mj-ea"/>
                <a:cs typeface="Times New Roman" panose="02020603050405020304" pitchFamily="18" charset="0"/>
              </a:rPr>
              <a:t>(Scale-invariant feature transform</a:t>
            </a:r>
            <a:r>
              <a:rPr lang="zh-CN" altLang="en-US" b="1" dirty="0">
                <a:latin typeface="Times New Roman" panose="02020603050405020304" pitchFamily="18" charset="0"/>
                <a:ea typeface="+mj-ea"/>
                <a:cs typeface="Times New Roman" panose="02020603050405020304" pitchFamily="18" charset="0"/>
              </a:rPr>
              <a:t>，</a:t>
            </a:r>
            <a:r>
              <a:rPr lang="en-US" altLang="zh-CN" b="1" dirty="0">
                <a:latin typeface="Times New Roman" panose="02020603050405020304" pitchFamily="18" charset="0"/>
                <a:ea typeface="+mj-ea"/>
                <a:cs typeface="Times New Roman" panose="02020603050405020304" pitchFamily="18" charset="0"/>
              </a:rPr>
              <a:t>SIFT)</a:t>
            </a:r>
          </a:p>
          <a:p>
            <a:pPr algn="just"/>
            <a:r>
              <a:rPr lang="zh-CN" altLang="en-US" dirty="0">
                <a:latin typeface="+mj-ea"/>
                <a:ea typeface="+mj-ea"/>
              </a:rPr>
              <a:t>加速稳健特征算法</a:t>
            </a:r>
            <a:r>
              <a:rPr lang="en-US" altLang="zh-CN" dirty="0">
                <a:latin typeface="Times New Roman" panose="02020603050405020304" pitchFamily="18" charset="0"/>
                <a:ea typeface="+mj-ea"/>
                <a:cs typeface="Times New Roman" panose="02020603050405020304" pitchFamily="18" charset="0"/>
              </a:rPr>
              <a:t>(Speeded Up Robust Features, SURF)</a:t>
            </a:r>
          </a:p>
          <a:p>
            <a:pPr algn="just"/>
            <a:r>
              <a:rPr lang="zh-CN" altLang="en-US" dirty="0">
                <a:latin typeface="+mj-ea"/>
                <a:ea typeface="+mj-ea"/>
              </a:rPr>
              <a:t>加速分割测试特征提取</a:t>
            </a:r>
            <a:r>
              <a:rPr lang="en-US" altLang="zh-CN" dirty="0">
                <a:latin typeface="Times New Roman" panose="02020603050405020304" pitchFamily="18" charset="0"/>
                <a:ea typeface="+mj-ea"/>
                <a:cs typeface="Times New Roman" panose="02020603050405020304" pitchFamily="18" charset="0"/>
              </a:rPr>
              <a:t>(Features From Accelerated Segment Test, FAST)</a:t>
            </a:r>
          </a:p>
          <a:p>
            <a:pPr algn="just"/>
            <a:r>
              <a:rPr lang="zh-CN" altLang="en-US" dirty="0">
                <a:latin typeface="+mj-ea"/>
                <a:ea typeface="+mj-ea"/>
              </a:rPr>
              <a:t>特征点检测算子</a:t>
            </a:r>
            <a:r>
              <a:rPr lang="en-US" altLang="zh-CN" dirty="0">
                <a:latin typeface="Times New Roman" panose="02020603050405020304" pitchFamily="18" charset="0"/>
                <a:ea typeface="+mj-ea"/>
                <a:cs typeface="Times New Roman" panose="02020603050405020304" pitchFamily="18" charset="0"/>
              </a:rPr>
              <a:t>(Oriented FAST and Rotated BRIEF, ORB)</a:t>
            </a:r>
          </a:p>
        </p:txBody>
      </p:sp>
    </p:spTree>
    <p:extLst>
      <p:ext uri="{BB962C8B-B14F-4D97-AF65-F5344CB8AC3E}">
        <p14:creationId xmlns:p14="http://schemas.microsoft.com/office/powerpoint/2010/main" val="1439085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2CBCC5E2-A6E7-435A-81FF-72F3DDDB4D49}"/>
              </a:ext>
            </a:extLst>
          </p:cNvPr>
          <p:cNvGrpSpPr/>
          <p:nvPr/>
        </p:nvGrpSpPr>
        <p:grpSpPr>
          <a:xfrm>
            <a:off x="2699796" y="1752522"/>
            <a:ext cx="4859757" cy="1238522"/>
            <a:chOff x="1846356" y="1630602"/>
            <a:chExt cx="4859757" cy="1238522"/>
          </a:xfrm>
        </p:grpSpPr>
        <p:sp>
          <p:nvSpPr>
            <p:cNvPr id="3" name="矩形 2">
              <a:extLst>
                <a:ext uri="{FF2B5EF4-FFF2-40B4-BE49-F238E27FC236}">
                  <a16:creationId xmlns:a16="http://schemas.microsoft.com/office/drawing/2014/main" id="{F907D6C1-F587-4436-9014-B3983A14DF00}"/>
                </a:ext>
              </a:extLst>
            </p:cNvPr>
            <p:cNvSpPr/>
            <p:nvPr/>
          </p:nvSpPr>
          <p:spPr>
            <a:xfrm>
              <a:off x="2281594" y="1630602"/>
              <a:ext cx="3054467" cy="1238522"/>
            </a:xfrm>
            <a:prstGeom prst="rect">
              <a:avLst/>
            </a:prstGeom>
            <a:solidFill>
              <a:schemeClr val="accent6">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C8CAFE19-B30F-4CE1-AD10-A5823A23239B}"/>
                </a:ext>
              </a:extLst>
            </p:cNvPr>
            <p:cNvSpPr/>
            <p:nvPr/>
          </p:nvSpPr>
          <p:spPr>
            <a:xfrm>
              <a:off x="4175512" y="1808454"/>
              <a:ext cx="910682" cy="712921"/>
            </a:xfrm>
            <a:prstGeom prst="rect">
              <a:avLst/>
            </a:prstGeom>
            <a:solidFill>
              <a:schemeClr val="accent4">
                <a:lumMod val="20000"/>
                <a:lumOff val="80000"/>
              </a:schemeClr>
            </a:solidFill>
            <a:ln>
              <a:solidFill>
                <a:schemeClr val="tx1"/>
              </a:solidFill>
            </a:ln>
          </p:spPr>
          <p:txBody>
            <a:bodyPr vert="horz" lIns="91440" tIns="45720" rIns="91440" bIns="45720" rtlCol="0" anchor="ctr" anchorCtr="1">
              <a:noAutofit/>
            </a:bodyPr>
            <a:lstStyle/>
            <a:p>
              <a:pPr algn="ctr" rtl="0">
                <a:lnSpc>
                  <a:spcPts val="2400"/>
                </a:lnSpc>
                <a:buClr>
                  <a:schemeClr val="accent1"/>
                </a:buClr>
                <a:buSzPct val="100000"/>
              </a:pPr>
              <a:r>
                <a:rPr lang="zh-CN" altLang="en-US" sz="1600" dirty="0">
                  <a:solidFill>
                    <a:srgbClr val="000000"/>
                  </a:solidFill>
                  <a:latin typeface="Times New Roman" panose="02020603050405020304" pitchFamily="18" charset="0"/>
                  <a:ea typeface="+mj-ea"/>
                  <a:cs typeface="Times New Roman" panose="02020603050405020304" pitchFamily="18" charset="0"/>
                </a:rPr>
                <a:t>特征点</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a:p>
              <a:pPr algn="ctr" rtl="0">
                <a:lnSpc>
                  <a:spcPts val="2400"/>
                </a:lnSpc>
                <a:buClr>
                  <a:schemeClr val="accent1"/>
                </a:buClr>
                <a:buSzPct val="100000"/>
              </a:pPr>
              <a:r>
                <a:rPr lang="zh-CN" altLang="en-US" sz="1600" dirty="0">
                  <a:solidFill>
                    <a:srgbClr val="000000"/>
                  </a:solidFill>
                  <a:latin typeface="Times New Roman" panose="02020603050405020304" pitchFamily="18" charset="0"/>
                  <a:ea typeface="+mj-ea"/>
                  <a:cs typeface="Times New Roman" panose="02020603050405020304" pitchFamily="18" charset="0"/>
                </a:rPr>
                <a:t>描述</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sp>
          <p:nvSpPr>
            <p:cNvPr id="17" name="矩形 16">
              <a:extLst>
                <a:ext uri="{FF2B5EF4-FFF2-40B4-BE49-F238E27FC236}">
                  <a16:creationId xmlns:a16="http://schemas.microsoft.com/office/drawing/2014/main" id="{1B5077B3-9D96-45A2-A6EE-AABB8C69639F}"/>
                </a:ext>
              </a:extLst>
            </p:cNvPr>
            <p:cNvSpPr/>
            <p:nvPr/>
          </p:nvSpPr>
          <p:spPr>
            <a:xfrm>
              <a:off x="2555593" y="1808454"/>
              <a:ext cx="910682" cy="712921"/>
            </a:xfrm>
            <a:prstGeom prst="rect">
              <a:avLst/>
            </a:prstGeom>
            <a:solidFill>
              <a:schemeClr val="accent4">
                <a:lumMod val="20000"/>
                <a:lumOff val="80000"/>
              </a:schemeClr>
            </a:solidFill>
            <a:ln>
              <a:solidFill>
                <a:schemeClr val="tx1"/>
              </a:solidFill>
            </a:ln>
          </p:spPr>
          <p:txBody>
            <a:bodyPr vert="horz" lIns="91440" tIns="45720" rIns="91440" bIns="45720" rtlCol="0" anchor="ctr" anchorCtr="1">
              <a:noAutofit/>
            </a:bodyPr>
            <a:lstStyle/>
            <a:p>
              <a:pPr marL="0" indent="0" algn="ctr">
                <a:buNone/>
              </a:pPr>
              <a:r>
                <a:rPr lang="zh-CN" altLang="en-US" sz="1600" dirty="0">
                  <a:solidFill>
                    <a:srgbClr val="000000"/>
                  </a:solidFill>
                  <a:latin typeface="Times New Roman" panose="02020603050405020304" pitchFamily="18" charset="0"/>
                  <a:ea typeface="+mj-ea"/>
                  <a:cs typeface="Times New Roman" panose="02020603050405020304" pitchFamily="18" charset="0"/>
                </a:rPr>
                <a:t>特征点检测</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sp>
          <p:nvSpPr>
            <p:cNvPr id="18" name="矩形 17">
              <a:extLst>
                <a:ext uri="{FF2B5EF4-FFF2-40B4-BE49-F238E27FC236}">
                  <a16:creationId xmlns:a16="http://schemas.microsoft.com/office/drawing/2014/main" id="{7C6038A8-4C92-4452-8CB2-362AA5D7CEE5}"/>
                </a:ext>
              </a:extLst>
            </p:cNvPr>
            <p:cNvSpPr/>
            <p:nvPr/>
          </p:nvSpPr>
          <p:spPr>
            <a:xfrm>
              <a:off x="5795431" y="1808454"/>
              <a:ext cx="910682" cy="712921"/>
            </a:xfrm>
            <a:prstGeom prst="rect">
              <a:avLst/>
            </a:prstGeom>
            <a:solidFill>
              <a:srgbClr val="F8CBAD"/>
            </a:solidFill>
            <a:ln>
              <a:solidFill>
                <a:schemeClr val="tx1"/>
              </a:solidFill>
            </a:ln>
          </p:spPr>
          <p:txBody>
            <a:bodyPr vert="horz" lIns="91440" tIns="45720" rIns="91440" bIns="45720" rtlCol="0" anchor="ctr" anchorCtr="1">
              <a:noAutofit/>
            </a:bodyPr>
            <a:lstStyle/>
            <a:p>
              <a:pPr marL="0" indent="0" algn="ctr">
                <a:buNone/>
              </a:pPr>
              <a:r>
                <a:rPr lang="zh-CN" altLang="en-US" sz="1600" dirty="0">
                  <a:solidFill>
                    <a:srgbClr val="000000"/>
                  </a:solidFill>
                  <a:latin typeface="Times New Roman" panose="02020603050405020304" pitchFamily="18" charset="0"/>
                  <a:ea typeface="+mj-ea"/>
                  <a:cs typeface="Times New Roman" panose="02020603050405020304" pitchFamily="18" charset="0"/>
                </a:rPr>
                <a:t>特征点集合</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57620C76-FA6C-4B65-A8D9-009B4B4D5357}"/>
                </a:ext>
              </a:extLst>
            </p:cNvPr>
            <p:cNvCxnSpPr>
              <a:cxnSpLocks/>
              <a:stCxn id="7" idx="3"/>
              <a:endCxn id="17" idx="1"/>
            </p:cNvCxnSpPr>
            <p:nvPr/>
          </p:nvCxnSpPr>
          <p:spPr>
            <a:xfrm>
              <a:off x="1846356" y="2164914"/>
              <a:ext cx="70923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7B6B468-8109-4855-8D41-1C00ED69372F}"/>
                </a:ext>
              </a:extLst>
            </p:cNvPr>
            <p:cNvCxnSpPr>
              <a:cxnSpLocks/>
              <a:stCxn id="17" idx="3"/>
              <a:endCxn id="6" idx="1"/>
            </p:cNvCxnSpPr>
            <p:nvPr/>
          </p:nvCxnSpPr>
          <p:spPr>
            <a:xfrm>
              <a:off x="3466275" y="2164915"/>
              <a:ext cx="709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7287ED5-52E7-43B3-B172-EDF5550DC9B2}"/>
                </a:ext>
              </a:extLst>
            </p:cNvPr>
            <p:cNvCxnSpPr>
              <a:cxnSpLocks/>
              <a:stCxn id="6" idx="3"/>
              <a:endCxn id="18" idx="1"/>
            </p:cNvCxnSpPr>
            <p:nvPr/>
          </p:nvCxnSpPr>
          <p:spPr>
            <a:xfrm>
              <a:off x="5086194" y="2164915"/>
              <a:ext cx="709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基于对应点重建</a:t>
            </a:r>
            <a:endParaRPr lang="zh-CN" altLang="en-US" b="1" dirty="0">
              <a:solidFill>
                <a:srgbClr val="9A0001"/>
              </a:solidFill>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Times New Roman" panose="02020603050405020304" pitchFamily="18" charset="0"/>
                <a:cs typeface="Times New Roman" panose="02020603050405020304" pitchFamily="18" charset="0"/>
              </a:rPr>
              <a:t>33</a:t>
            </a:fld>
            <a:endParaRPr lang="zh-CN">
              <a:latin typeface="Times New Roman" panose="02020603050405020304" pitchFamily="18" charset="0"/>
              <a:cs typeface="Times New Roman" panose="02020603050405020304" pitchFamily="18" charset="0"/>
            </a:endParaRPr>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557223" y="1107945"/>
            <a:ext cx="10688483" cy="513465"/>
          </a:xfrm>
        </p:spPr>
        <p:txBody>
          <a:bodyPr>
            <a:normAutofit/>
          </a:bodyPr>
          <a:lstStyle/>
          <a:p>
            <a:pPr marL="0" indent="0">
              <a:buNone/>
            </a:pPr>
            <a:r>
              <a:rPr lang="zh-CN" altLang="en-US" b="1" dirty="0">
                <a:solidFill>
                  <a:srgbClr val="9A0001"/>
                </a:solidFill>
                <a:latin typeface="Times New Roman" panose="02020603050405020304" pitchFamily="18" charset="0"/>
                <a:cs typeface="Times New Roman" panose="02020603050405020304" pitchFamily="18" charset="0"/>
              </a:rPr>
              <a:t>以</a:t>
            </a:r>
            <a:r>
              <a:rPr lang="en-US" altLang="zh-CN" b="1" dirty="0">
                <a:solidFill>
                  <a:srgbClr val="9A0001"/>
                </a:solidFill>
                <a:cs typeface="Times New Roman" panose="02020603050405020304" pitchFamily="18" charset="0"/>
              </a:rPr>
              <a:t>SIFT</a:t>
            </a:r>
            <a:r>
              <a:rPr lang="zh-CN" altLang="en-US" b="1" dirty="0">
                <a:solidFill>
                  <a:srgbClr val="9A0001"/>
                </a:solidFill>
                <a:latin typeface="Times New Roman" panose="02020603050405020304" pitchFamily="18" charset="0"/>
                <a:cs typeface="Times New Roman" panose="02020603050405020304" pitchFamily="18" charset="0"/>
              </a:rPr>
              <a:t>为例的特征提取和匹配过程</a:t>
            </a:r>
          </a:p>
        </p:txBody>
      </p:sp>
      <p:sp>
        <p:nvSpPr>
          <p:cNvPr id="9" name="文本框 8">
            <a:extLst>
              <a:ext uri="{FF2B5EF4-FFF2-40B4-BE49-F238E27FC236}">
                <a16:creationId xmlns:a16="http://schemas.microsoft.com/office/drawing/2014/main" id="{19BC5B61-8F70-48C1-BF6E-FE436FE319E6}"/>
              </a:ext>
            </a:extLst>
          </p:cNvPr>
          <p:cNvSpPr txBox="1"/>
          <p:nvPr/>
        </p:nvSpPr>
        <p:spPr>
          <a:xfrm>
            <a:off x="531778" y="4781835"/>
            <a:ext cx="11422218" cy="1938992"/>
          </a:xfrm>
          <a:prstGeom prst="rect">
            <a:avLst/>
          </a:prstGeom>
          <a:noFill/>
        </p:spPr>
        <p:txBody>
          <a:bodyPr wrap="square">
            <a:spAutoFit/>
          </a:bodyPr>
          <a:lstStyle/>
          <a:p>
            <a:pPr algn="just"/>
            <a:r>
              <a:rPr lang="zh-CN" altLang="en-US" sz="2400" dirty="0">
                <a:solidFill>
                  <a:srgbClr val="000000"/>
                </a:solidFill>
                <a:latin typeface="Times New Roman" panose="02020603050405020304" pitchFamily="18" charset="0"/>
                <a:ea typeface="+mj-ea"/>
                <a:cs typeface="Times New Roman" panose="02020603050405020304" pitchFamily="18" charset="0"/>
              </a:rPr>
              <a:t>特征提取和匹配主要有三大工序：</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a:p>
            <a:pPr algn="just"/>
            <a:r>
              <a:rPr lang="en-US" altLang="zh-CN" sz="2400" dirty="0">
                <a:solidFill>
                  <a:srgbClr val="000000"/>
                </a:solidFill>
                <a:latin typeface="Times New Roman" panose="02020603050405020304" pitchFamily="18" charset="0"/>
                <a:ea typeface="+mj-ea"/>
                <a:cs typeface="Times New Roman" panose="02020603050405020304" pitchFamily="18" charset="0"/>
              </a:rPr>
              <a:t>1</a:t>
            </a:r>
            <a:r>
              <a:rPr lang="zh-CN" altLang="en-US" sz="2400" dirty="0">
                <a:solidFill>
                  <a:srgbClr val="000000"/>
                </a:solidFill>
                <a:latin typeface="Times New Roman" panose="02020603050405020304" pitchFamily="18" charset="0"/>
                <a:ea typeface="+mj-ea"/>
                <a:cs typeface="Times New Roman" panose="02020603050405020304" pitchFamily="18" charset="0"/>
              </a:rPr>
              <a:t>、</a:t>
            </a:r>
            <a:r>
              <a:rPr lang="zh-CN" altLang="en-US" sz="2400" b="1" dirty="0">
                <a:solidFill>
                  <a:srgbClr val="00B050"/>
                </a:solidFill>
                <a:latin typeface="Times New Roman" panose="02020603050405020304" pitchFamily="18" charset="0"/>
                <a:ea typeface="+mj-ea"/>
                <a:cs typeface="Times New Roman" panose="02020603050405020304" pitchFamily="18" charset="0"/>
              </a:rPr>
              <a:t>检测关键点</a:t>
            </a:r>
            <a:r>
              <a:rPr lang="zh-CN" altLang="en-US" sz="2400" dirty="0">
                <a:solidFill>
                  <a:srgbClr val="000000"/>
                </a:solidFill>
                <a:latin typeface="Times New Roman" panose="02020603050405020304" pitchFamily="18" charset="0"/>
                <a:ea typeface="+mj-ea"/>
                <a:cs typeface="Times New Roman" panose="02020603050405020304" pitchFamily="18" charset="0"/>
              </a:rPr>
              <a:t>：提取图像上具有特殊性质的点；</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a:p>
            <a:pPr algn="just"/>
            <a:r>
              <a:rPr lang="en-US" altLang="zh-CN" sz="2400" dirty="0">
                <a:solidFill>
                  <a:srgbClr val="000000"/>
                </a:solidFill>
                <a:latin typeface="Times New Roman" panose="02020603050405020304" pitchFamily="18" charset="0"/>
                <a:ea typeface="+mj-ea"/>
                <a:cs typeface="Times New Roman" panose="02020603050405020304" pitchFamily="18" charset="0"/>
              </a:rPr>
              <a:t>2</a:t>
            </a:r>
            <a:r>
              <a:rPr lang="zh-CN" altLang="en-US" sz="2400" dirty="0">
                <a:solidFill>
                  <a:srgbClr val="000000"/>
                </a:solidFill>
                <a:latin typeface="Times New Roman" panose="02020603050405020304" pitchFamily="18" charset="0"/>
                <a:ea typeface="+mj-ea"/>
                <a:cs typeface="Times New Roman" panose="02020603050405020304" pitchFamily="18" charset="0"/>
              </a:rPr>
              <a:t>、</a:t>
            </a:r>
            <a:r>
              <a:rPr lang="zh-CN" altLang="en-US" sz="2400" b="1" dirty="0">
                <a:solidFill>
                  <a:srgbClr val="00B050"/>
                </a:solidFill>
                <a:latin typeface="Times New Roman" panose="02020603050405020304" pitchFamily="18" charset="0"/>
                <a:ea typeface="+mj-ea"/>
                <a:cs typeface="Times New Roman" panose="02020603050405020304" pitchFamily="18" charset="0"/>
              </a:rPr>
              <a:t>生成关键点描述子</a:t>
            </a:r>
            <a:r>
              <a:rPr lang="zh-CN" altLang="en-US" sz="2400" dirty="0">
                <a:solidFill>
                  <a:srgbClr val="000000"/>
                </a:solidFill>
                <a:latin typeface="Times New Roman" panose="02020603050405020304" pitchFamily="18" charset="0"/>
                <a:ea typeface="+mj-ea"/>
                <a:cs typeface="Times New Roman" panose="02020603050405020304" pitchFamily="18" charset="0"/>
              </a:rPr>
              <a:t>：关键点处的局部特征；</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a:p>
            <a:pPr algn="just"/>
            <a:r>
              <a:rPr lang="en-US" altLang="zh-CN" sz="2400" dirty="0">
                <a:solidFill>
                  <a:srgbClr val="000000"/>
                </a:solidFill>
                <a:latin typeface="Times New Roman" panose="02020603050405020304" pitchFamily="18" charset="0"/>
                <a:ea typeface="+mj-ea"/>
                <a:cs typeface="Times New Roman" panose="02020603050405020304" pitchFamily="18" charset="0"/>
              </a:rPr>
              <a:t>3</a:t>
            </a:r>
            <a:r>
              <a:rPr lang="zh-CN" altLang="en-US" sz="2400" dirty="0">
                <a:solidFill>
                  <a:srgbClr val="000000"/>
                </a:solidFill>
                <a:latin typeface="Times New Roman" panose="02020603050405020304" pitchFamily="18" charset="0"/>
                <a:ea typeface="+mj-ea"/>
                <a:cs typeface="Times New Roman" panose="02020603050405020304" pitchFamily="18" charset="0"/>
              </a:rPr>
              <a:t>、</a:t>
            </a:r>
            <a:r>
              <a:rPr lang="zh-CN" altLang="en-US" sz="2400" b="1" dirty="0">
                <a:solidFill>
                  <a:srgbClr val="00B050"/>
                </a:solidFill>
                <a:latin typeface="Times New Roman" panose="02020603050405020304" pitchFamily="18" charset="0"/>
                <a:ea typeface="+mj-ea"/>
                <a:cs typeface="Times New Roman" panose="02020603050405020304" pitchFamily="18" charset="0"/>
              </a:rPr>
              <a:t>关键点匹配</a:t>
            </a:r>
            <a:r>
              <a:rPr lang="zh-CN" altLang="en-US" sz="2400" dirty="0">
                <a:solidFill>
                  <a:srgbClr val="000000"/>
                </a:solidFill>
                <a:latin typeface="Times New Roman" panose="02020603050405020304" pitchFamily="18" charset="0"/>
                <a:ea typeface="+mj-ea"/>
                <a:cs typeface="Times New Roman" panose="02020603050405020304" pitchFamily="18" charset="0"/>
              </a:rPr>
              <a:t>：通过两幅图像中关键点特征的两两比较，找出相互匹配的若干特征点对，然后将其作为对应点。 </a:t>
            </a:r>
          </a:p>
        </p:txBody>
      </p:sp>
      <p:sp>
        <p:nvSpPr>
          <p:cNvPr id="7" name="内容占位符 2">
            <a:extLst>
              <a:ext uri="{FF2B5EF4-FFF2-40B4-BE49-F238E27FC236}">
                <a16:creationId xmlns:a16="http://schemas.microsoft.com/office/drawing/2014/main" id="{CEBBD370-30A9-4266-8936-716E55060B64}"/>
              </a:ext>
            </a:extLst>
          </p:cNvPr>
          <p:cNvSpPr>
            <a:spLocks noGrp="1"/>
          </p:cNvSpPr>
          <p:nvPr/>
        </p:nvSpPr>
        <p:spPr>
          <a:xfrm>
            <a:off x="1507241" y="2110147"/>
            <a:ext cx="1192555" cy="353374"/>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zh-CN" altLang="en-US" sz="1600" dirty="0">
                <a:solidFill>
                  <a:srgbClr val="000000"/>
                </a:solidFill>
                <a:latin typeface="Times New Roman" panose="02020603050405020304" pitchFamily="18" charset="0"/>
                <a:ea typeface="+mj-ea"/>
                <a:cs typeface="Times New Roman" panose="02020603050405020304" pitchFamily="18" charset="0"/>
              </a:rPr>
              <a:t>原图像</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sp>
        <p:nvSpPr>
          <p:cNvPr id="8" name="内容占位符 2">
            <a:extLst>
              <a:ext uri="{FF2B5EF4-FFF2-40B4-BE49-F238E27FC236}">
                <a16:creationId xmlns:a16="http://schemas.microsoft.com/office/drawing/2014/main" id="{26986DC8-26D6-4498-9CF4-8BA4D5CB4A00}"/>
              </a:ext>
            </a:extLst>
          </p:cNvPr>
          <p:cNvSpPr>
            <a:spLocks noGrp="1"/>
          </p:cNvSpPr>
          <p:nvPr/>
        </p:nvSpPr>
        <p:spPr>
          <a:xfrm>
            <a:off x="1410663" y="3233897"/>
            <a:ext cx="1524496" cy="513465"/>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sp>
        <p:nvSpPr>
          <p:cNvPr id="19" name="矩形 18">
            <a:extLst>
              <a:ext uri="{FF2B5EF4-FFF2-40B4-BE49-F238E27FC236}">
                <a16:creationId xmlns:a16="http://schemas.microsoft.com/office/drawing/2014/main" id="{A51631F0-6728-425E-A4B6-2AD7705643D7}"/>
              </a:ext>
            </a:extLst>
          </p:cNvPr>
          <p:cNvSpPr/>
          <p:nvPr/>
        </p:nvSpPr>
        <p:spPr>
          <a:xfrm>
            <a:off x="8191305" y="2780750"/>
            <a:ext cx="910682" cy="712921"/>
          </a:xfrm>
          <a:prstGeom prst="rect">
            <a:avLst/>
          </a:prstGeom>
          <a:solidFill>
            <a:srgbClr val="D7ADD7"/>
          </a:solidFill>
          <a:ln>
            <a:solidFill>
              <a:schemeClr val="tx1"/>
            </a:solidFill>
          </a:ln>
        </p:spPr>
        <p:txBody>
          <a:bodyPr vert="horz" lIns="91440" tIns="45720" rIns="91440" bIns="45720" rtlCol="0" anchor="ctr" anchorCtr="1">
            <a:noAutofit/>
          </a:bodyPr>
          <a:lstStyle/>
          <a:p>
            <a:pPr marL="0" indent="0" algn="ctr">
              <a:buNone/>
            </a:pPr>
            <a:r>
              <a:rPr lang="zh-CN" altLang="en-US" sz="1600" dirty="0">
                <a:solidFill>
                  <a:srgbClr val="000000"/>
                </a:solidFill>
                <a:latin typeface="Times New Roman" panose="02020603050405020304" pitchFamily="18" charset="0"/>
                <a:ea typeface="+mj-ea"/>
                <a:cs typeface="Times New Roman" panose="02020603050405020304" pitchFamily="18" charset="0"/>
              </a:rPr>
              <a:t>特征点匹配</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sp>
        <p:nvSpPr>
          <p:cNvPr id="21" name="内容占位符 2">
            <a:extLst>
              <a:ext uri="{FF2B5EF4-FFF2-40B4-BE49-F238E27FC236}">
                <a16:creationId xmlns:a16="http://schemas.microsoft.com/office/drawing/2014/main" id="{13E894FD-22CD-4FB1-A66B-6915DD6BAB81}"/>
              </a:ext>
            </a:extLst>
          </p:cNvPr>
          <p:cNvSpPr>
            <a:spLocks noGrp="1"/>
          </p:cNvSpPr>
          <p:nvPr/>
        </p:nvSpPr>
        <p:spPr>
          <a:xfrm>
            <a:off x="4066068" y="2646862"/>
            <a:ext cx="1192398" cy="26971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altLang="zh-CN" sz="1600" dirty="0">
                <a:solidFill>
                  <a:srgbClr val="000000"/>
                </a:solidFill>
                <a:latin typeface="Times New Roman" panose="02020603050405020304" pitchFamily="18" charset="0"/>
                <a:ea typeface="+mj-ea"/>
                <a:cs typeface="Times New Roman" panose="02020603050405020304" pitchFamily="18" charset="0"/>
              </a:rPr>
              <a:t>SIFT</a:t>
            </a:r>
          </a:p>
        </p:txBody>
      </p:sp>
      <p:grpSp>
        <p:nvGrpSpPr>
          <p:cNvPr id="58" name="组合 57">
            <a:extLst>
              <a:ext uri="{FF2B5EF4-FFF2-40B4-BE49-F238E27FC236}">
                <a16:creationId xmlns:a16="http://schemas.microsoft.com/office/drawing/2014/main" id="{A9B85358-3C74-4CEF-8EA0-66E64BD45CF5}"/>
              </a:ext>
            </a:extLst>
          </p:cNvPr>
          <p:cNvGrpSpPr/>
          <p:nvPr/>
        </p:nvGrpSpPr>
        <p:grpSpPr>
          <a:xfrm>
            <a:off x="2699796" y="3328042"/>
            <a:ext cx="4859757" cy="1238522"/>
            <a:chOff x="1846356" y="3206122"/>
            <a:chExt cx="4859757" cy="1238522"/>
          </a:xfrm>
        </p:grpSpPr>
        <p:sp>
          <p:nvSpPr>
            <p:cNvPr id="42" name="矩形 41">
              <a:extLst>
                <a:ext uri="{FF2B5EF4-FFF2-40B4-BE49-F238E27FC236}">
                  <a16:creationId xmlns:a16="http://schemas.microsoft.com/office/drawing/2014/main" id="{31828936-57A2-41DD-A354-87E9FDE73F68}"/>
                </a:ext>
              </a:extLst>
            </p:cNvPr>
            <p:cNvSpPr/>
            <p:nvPr/>
          </p:nvSpPr>
          <p:spPr>
            <a:xfrm>
              <a:off x="2281594" y="3206122"/>
              <a:ext cx="3054467" cy="1238522"/>
            </a:xfrm>
            <a:prstGeom prst="rect">
              <a:avLst/>
            </a:prstGeom>
            <a:solidFill>
              <a:schemeClr val="accent6">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8F6DA52E-20C7-4E83-9579-A9396FDFE272}"/>
                </a:ext>
              </a:extLst>
            </p:cNvPr>
            <p:cNvSpPr/>
            <p:nvPr/>
          </p:nvSpPr>
          <p:spPr>
            <a:xfrm>
              <a:off x="4175512" y="3383974"/>
              <a:ext cx="910682" cy="712921"/>
            </a:xfrm>
            <a:prstGeom prst="rect">
              <a:avLst/>
            </a:prstGeom>
            <a:solidFill>
              <a:schemeClr val="accent4">
                <a:lumMod val="20000"/>
                <a:lumOff val="80000"/>
              </a:schemeClr>
            </a:solidFill>
            <a:ln>
              <a:solidFill>
                <a:schemeClr val="tx1"/>
              </a:solidFill>
            </a:ln>
          </p:spPr>
          <p:txBody>
            <a:bodyPr vert="horz" lIns="91440" tIns="45720" rIns="91440" bIns="45720" rtlCol="0" anchor="ctr" anchorCtr="1">
              <a:noAutofit/>
            </a:bodyPr>
            <a:lstStyle/>
            <a:p>
              <a:pPr algn="ctr" rtl="0">
                <a:lnSpc>
                  <a:spcPts val="2400"/>
                </a:lnSpc>
                <a:buClr>
                  <a:schemeClr val="accent1"/>
                </a:buClr>
                <a:buSzPct val="100000"/>
              </a:pPr>
              <a:r>
                <a:rPr lang="zh-CN" altLang="en-US" sz="1600" dirty="0">
                  <a:solidFill>
                    <a:srgbClr val="000000"/>
                  </a:solidFill>
                  <a:latin typeface="Times New Roman" panose="02020603050405020304" pitchFamily="18" charset="0"/>
                  <a:ea typeface="+mj-ea"/>
                  <a:cs typeface="Times New Roman" panose="02020603050405020304" pitchFamily="18" charset="0"/>
                </a:rPr>
                <a:t>特征点</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a:p>
              <a:pPr algn="ctr" rtl="0">
                <a:lnSpc>
                  <a:spcPts val="2400"/>
                </a:lnSpc>
                <a:buClr>
                  <a:schemeClr val="accent1"/>
                </a:buClr>
                <a:buSzPct val="100000"/>
              </a:pPr>
              <a:r>
                <a:rPr lang="zh-CN" altLang="en-US" sz="1600" dirty="0">
                  <a:solidFill>
                    <a:srgbClr val="000000"/>
                  </a:solidFill>
                  <a:latin typeface="Times New Roman" panose="02020603050405020304" pitchFamily="18" charset="0"/>
                  <a:ea typeface="+mj-ea"/>
                  <a:cs typeface="Times New Roman" panose="02020603050405020304" pitchFamily="18" charset="0"/>
                </a:rPr>
                <a:t>描述</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sp>
          <p:nvSpPr>
            <p:cNvPr id="44" name="矩形 43">
              <a:extLst>
                <a:ext uri="{FF2B5EF4-FFF2-40B4-BE49-F238E27FC236}">
                  <a16:creationId xmlns:a16="http://schemas.microsoft.com/office/drawing/2014/main" id="{514836AC-BCC7-4D57-A90B-F88AD88B409F}"/>
                </a:ext>
              </a:extLst>
            </p:cNvPr>
            <p:cNvSpPr/>
            <p:nvPr/>
          </p:nvSpPr>
          <p:spPr>
            <a:xfrm>
              <a:off x="2555593" y="3383974"/>
              <a:ext cx="910682" cy="712921"/>
            </a:xfrm>
            <a:prstGeom prst="rect">
              <a:avLst/>
            </a:prstGeom>
            <a:solidFill>
              <a:schemeClr val="accent4">
                <a:lumMod val="20000"/>
                <a:lumOff val="80000"/>
              </a:schemeClr>
            </a:solidFill>
            <a:ln>
              <a:solidFill>
                <a:schemeClr val="tx1"/>
              </a:solidFill>
            </a:ln>
          </p:spPr>
          <p:txBody>
            <a:bodyPr vert="horz" lIns="91440" tIns="45720" rIns="91440" bIns="45720" rtlCol="0" anchor="ctr" anchorCtr="1">
              <a:noAutofit/>
            </a:bodyPr>
            <a:lstStyle/>
            <a:p>
              <a:pPr marL="0" indent="0" algn="ctr">
                <a:buNone/>
              </a:pPr>
              <a:r>
                <a:rPr lang="zh-CN" altLang="en-US" sz="1600" dirty="0">
                  <a:solidFill>
                    <a:srgbClr val="000000"/>
                  </a:solidFill>
                  <a:latin typeface="Times New Roman" panose="02020603050405020304" pitchFamily="18" charset="0"/>
                  <a:ea typeface="+mj-ea"/>
                  <a:cs typeface="Times New Roman" panose="02020603050405020304" pitchFamily="18" charset="0"/>
                </a:rPr>
                <a:t>特征点检测</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sp>
          <p:nvSpPr>
            <p:cNvPr id="45" name="矩形 44">
              <a:extLst>
                <a:ext uri="{FF2B5EF4-FFF2-40B4-BE49-F238E27FC236}">
                  <a16:creationId xmlns:a16="http://schemas.microsoft.com/office/drawing/2014/main" id="{B18A5A88-4ACD-477D-99F8-E34388B1B70A}"/>
                </a:ext>
              </a:extLst>
            </p:cNvPr>
            <p:cNvSpPr/>
            <p:nvPr/>
          </p:nvSpPr>
          <p:spPr>
            <a:xfrm>
              <a:off x="5795431" y="3383974"/>
              <a:ext cx="910682" cy="712921"/>
            </a:xfrm>
            <a:prstGeom prst="rect">
              <a:avLst/>
            </a:prstGeom>
            <a:solidFill>
              <a:srgbClr val="F8CBAD"/>
            </a:solidFill>
            <a:ln>
              <a:solidFill>
                <a:schemeClr val="tx1"/>
              </a:solidFill>
            </a:ln>
          </p:spPr>
          <p:txBody>
            <a:bodyPr vert="horz" lIns="91440" tIns="45720" rIns="91440" bIns="45720" rtlCol="0" anchor="ctr" anchorCtr="1">
              <a:noAutofit/>
            </a:bodyPr>
            <a:lstStyle/>
            <a:p>
              <a:pPr marL="0" indent="0" algn="ctr">
                <a:buNone/>
              </a:pPr>
              <a:r>
                <a:rPr lang="zh-CN" altLang="en-US" sz="1600" dirty="0">
                  <a:solidFill>
                    <a:srgbClr val="000000"/>
                  </a:solidFill>
                  <a:latin typeface="Times New Roman" panose="02020603050405020304" pitchFamily="18" charset="0"/>
                  <a:ea typeface="+mj-ea"/>
                  <a:cs typeface="Times New Roman" panose="02020603050405020304" pitchFamily="18" charset="0"/>
                </a:rPr>
                <a:t>特征点集合</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cxnSp>
          <p:nvCxnSpPr>
            <p:cNvPr id="46" name="直接箭头连接符 45">
              <a:extLst>
                <a:ext uri="{FF2B5EF4-FFF2-40B4-BE49-F238E27FC236}">
                  <a16:creationId xmlns:a16="http://schemas.microsoft.com/office/drawing/2014/main" id="{10AD8E34-605B-4FD0-BAF1-5C3A9C8A8A59}"/>
                </a:ext>
              </a:extLst>
            </p:cNvPr>
            <p:cNvCxnSpPr>
              <a:cxnSpLocks/>
              <a:stCxn id="49" idx="3"/>
              <a:endCxn id="44" idx="1"/>
            </p:cNvCxnSpPr>
            <p:nvPr/>
          </p:nvCxnSpPr>
          <p:spPr>
            <a:xfrm>
              <a:off x="1846356" y="3740434"/>
              <a:ext cx="70923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6903F94-B93A-4146-9493-F9926BD7360E}"/>
                </a:ext>
              </a:extLst>
            </p:cNvPr>
            <p:cNvCxnSpPr>
              <a:cxnSpLocks/>
              <a:stCxn id="44" idx="3"/>
              <a:endCxn id="43" idx="1"/>
            </p:cNvCxnSpPr>
            <p:nvPr/>
          </p:nvCxnSpPr>
          <p:spPr>
            <a:xfrm>
              <a:off x="3466275" y="3740435"/>
              <a:ext cx="709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E4C6285-30FE-44EF-A529-0FBCFAE4CED3}"/>
                </a:ext>
              </a:extLst>
            </p:cNvPr>
            <p:cNvCxnSpPr>
              <a:cxnSpLocks/>
              <a:stCxn id="43" idx="3"/>
              <a:endCxn id="45" idx="1"/>
            </p:cNvCxnSpPr>
            <p:nvPr/>
          </p:nvCxnSpPr>
          <p:spPr>
            <a:xfrm>
              <a:off x="5086194" y="3740435"/>
              <a:ext cx="70923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内容占位符 2">
            <a:extLst>
              <a:ext uri="{FF2B5EF4-FFF2-40B4-BE49-F238E27FC236}">
                <a16:creationId xmlns:a16="http://schemas.microsoft.com/office/drawing/2014/main" id="{9C42828F-4E29-43AC-872A-38ED6E1A1329}"/>
              </a:ext>
            </a:extLst>
          </p:cNvPr>
          <p:cNvSpPr>
            <a:spLocks noGrp="1"/>
          </p:cNvSpPr>
          <p:nvPr/>
        </p:nvSpPr>
        <p:spPr>
          <a:xfrm>
            <a:off x="1507241" y="3685667"/>
            <a:ext cx="1192555" cy="353374"/>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r">
              <a:buNone/>
            </a:pPr>
            <a:r>
              <a:rPr lang="zh-CN" altLang="en-US" sz="1600" dirty="0">
                <a:solidFill>
                  <a:srgbClr val="000000"/>
                </a:solidFill>
                <a:latin typeface="Times New Roman" panose="02020603050405020304" pitchFamily="18" charset="0"/>
                <a:ea typeface="+mj-ea"/>
                <a:cs typeface="Times New Roman" panose="02020603050405020304" pitchFamily="18" charset="0"/>
              </a:rPr>
              <a:t>目标图像</a:t>
            </a:r>
            <a:endParaRPr lang="en-US" altLang="zh-CN" sz="1600" dirty="0">
              <a:solidFill>
                <a:srgbClr val="000000"/>
              </a:solidFill>
              <a:latin typeface="Times New Roman" panose="02020603050405020304" pitchFamily="18" charset="0"/>
              <a:ea typeface="+mj-ea"/>
              <a:cs typeface="Times New Roman" panose="02020603050405020304" pitchFamily="18" charset="0"/>
            </a:endParaRPr>
          </a:p>
        </p:txBody>
      </p:sp>
      <p:sp>
        <p:nvSpPr>
          <p:cNvPr id="50" name="内容占位符 2">
            <a:extLst>
              <a:ext uri="{FF2B5EF4-FFF2-40B4-BE49-F238E27FC236}">
                <a16:creationId xmlns:a16="http://schemas.microsoft.com/office/drawing/2014/main" id="{108DEDF5-FD71-4AE4-B70E-069CA2B0DAD4}"/>
              </a:ext>
            </a:extLst>
          </p:cNvPr>
          <p:cNvSpPr>
            <a:spLocks noGrp="1"/>
          </p:cNvSpPr>
          <p:nvPr/>
        </p:nvSpPr>
        <p:spPr>
          <a:xfrm>
            <a:off x="4066068" y="4222382"/>
            <a:ext cx="1192398" cy="269719"/>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altLang="zh-CN" sz="1600" dirty="0">
                <a:solidFill>
                  <a:srgbClr val="000000"/>
                </a:solidFill>
                <a:latin typeface="Times New Roman" panose="02020603050405020304" pitchFamily="18" charset="0"/>
                <a:ea typeface="+mj-ea"/>
                <a:cs typeface="Times New Roman" panose="02020603050405020304" pitchFamily="18" charset="0"/>
              </a:rPr>
              <a:t>SIFT</a:t>
            </a:r>
          </a:p>
        </p:txBody>
      </p:sp>
      <p:cxnSp>
        <p:nvCxnSpPr>
          <p:cNvPr id="52" name="连接符: 肘形 51">
            <a:extLst>
              <a:ext uri="{FF2B5EF4-FFF2-40B4-BE49-F238E27FC236}">
                <a16:creationId xmlns:a16="http://schemas.microsoft.com/office/drawing/2014/main" id="{E85F18B5-8DC3-4164-9F26-2BF7734DBE48}"/>
              </a:ext>
            </a:extLst>
          </p:cNvPr>
          <p:cNvCxnSpPr>
            <a:cxnSpLocks/>
          </p:cNvCxnSpPr>
          <p:nvPr/>
        </p:nvCxnSpPr>
        <p:spPr>
          <a:xfrm>
            <a:off x="7559553" y="2239210"/>
            <a:ext cx="631752" cy="850376"/>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F67BECAD-057B-44DF-A12D-75629403D61E}"/>
              </a:ext>
            </a:extLst>
          </p:cNvPr>
          <p:cNvCxnSpPr>
            <a:cxnSpLocks/>
          </p:cNvCxnSpPr>
          <p:nvPr/>
        </p:nvCxnSpPr>
        <p:spPr>
          <a:xfrm flipV="1">
            <a:off x="7559553" y="3196266"/>
            <a:ext cx="631752" cy="72514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12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基于对应点重建</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34</a:t>
            </a:fld>
            <a:endParaRPr lang="zh-CN"/>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557223" y="1107945"/>
            <a:ext cx="10688483" cy="513465"/>
          </a:xfrm>
        </p:spPr>
        <p:txBody>
          <a:bodyPr>
            <a:normAutofit/>
          </a:bodyPr>
          <a:lstStyle/>
          <a:p>
            <a:pPr marL="0" indent="0">
              <a:buNone/>
            </a:pPr>
            <a:r>
              <a:rPr lang="en-US" altLang="zh-CN" b="1" dirty="0">
                <a:solidFill>
                  <a:srgbClr val="9A0001"/>
                </a:solidFill>
              </a:rPr>
              <a:t>SIFT</a:t>
            </a:r>
            <a:r>
              <a:rPr lang="zh-CN" altLang="en-US" b="1" dirty="0">
                <a:solidFill>
                  <a:srgbClr val="9A0001"/>
                </a:solidFill>
              </a:rPr>
              <a:t>特征的优点</a:t>
            </a:r>
          </a:p>
        </p:txBody>
      </p:sp>
      <p:sp>
        <p:nvSpPr>
          <p:cNvPr id="10" name="文本框 9">
            <a:extLst>
              <a:ext uri="{FF2B5EF4-FFF2-40B4-BE49-F238E27FC236}">
                <a16:creationId xmlns:a16="http://schemas.microsoft.com/office/drawing/2014/main" id="{44F4F2A5-2170-4523-BF9A-936D2B55C3A6}"/>
              </a:ext>
            </a:extLst>
          </p:cNvPr>
          <p:cNvSpPr txBox="1"/>
          <p:nvPr/>
        </p:nvSpPr>
        <p:spPr>
          <a:xfrm>
            <a:off x="557223" y="1681993"/>
            <a:ext cx="10924863" cy="3670107"/>
          </a:xfrm>
          <a:prstGeom prst="rect">
            <a:avLst/>
          </a:prstGeom>
        </p:spPr>
        <p:txBody>
          <a:bodyPr wrap="square">
            <a:spAutoFit/>
          </a:bodyPr>
          <a:lstStyle/>
          <a:p>
            <a:pPr marL="228600" indent="-228600" algn="just" rtl="0">
              <a:lnSpc>
                <a:spcPct val="120000"/>
              </a:lnSpc>
              <a:spcBef>
                <a:spcPts val="1000"/>
              </a:spcBef>
              <a:buClr>
                <a:schemeClr val="accent1"/>
              </a:buClr>
              <a:buSzPct val="100000"/>
              <a:buFont typeface="Arial" panose="020B0604020202020204" pitchFamily="34" charset="0"/>
              <a:buChar char="•"/>
            </a:pPr>
            <a:r>
              <a:rPr lang="en-US" altLang="zh-CN" sz="2400" dirty="0">
                <a:solidFill>
                  <a:srgbClr val="000000"/>
                </a:solidFill>
                <a:latin typeface="Times New Roman" panose="02020603050405020304" pitchFamily="18" charset="0"/>
                <a:ea typeface="+mj-ea"/>
                <a:cs typeface="Times New Roman" panose="02020603050405020304" pitchFamily="18" charset="0"/>
              </a:rPr>
              <a:t>SIFT</a:t>
            </a:r>
            <a:r>
              <a:rPr lang="zh-CN" altLang="en-US" sz="2400" dirty="0">
                <a:solidFill>
                  <a:srgbClr val="000000"/>
                </a:solidFill>
                <a:latin typeface="+mj-ea"/>
                <a:ea typeface="+mj-ea"/>
                <a:cs typeface="+mn-cs"/>
              </a:rPr>
              <a:t>特征是图像的局部特征，其对旋转、尺度缩放、亮度变化保持不变性，对视角变化、仿射变换、噪声也保持一定程度的稳定性；</a:t>
            </a:r>
          </a:p>
          <a:p>
            <a:pPr marL="228600" indent="-228600" algn="just" rtl="0">
              <a:lnSpc>
                <a:spcPct val="120000"/>
              </a:lnSpc>
              <a:spcBef>
                <a:spcPts val="1000"/>
              </a:spcBef>
              <a:buClr>
                <a:schemeClr val="accent1"/>
              </a:buClr>
              <a:buSzPct val="100000"/>
              <a:buFont typeface="Arial" panose="020B0604020202020204" pitchFamily="34" charset="0"/>
              <a:buChar char="•"/>
            </a:pPr>
            <a:r>
              <a:rPr lang="zh-CN" altLang="en-US" sz="2400" dirty="0">
                <a:solidFill>
                  <a:srgbClr val="000000"/>
                </a:solidFill>
                <a:latin typeface="+mj-ea"/>
                <a:ea typeface="+mj-ea"/>
                <a:cs typeface="+mn-cs"/>
              </a:rPr>
              <a:t>独特性</a:t>
            </a:r>
            <a:r>
              <a:rPr lang="en-US" altLang="zh-CN" sz="2400" dirty="0">
                <a:solidFill>
                  <a:srgbClr val="000000"/>
                </a:solidFill>
                <a:latin typeface="Times New Roman" panose="02020603050405020304" pitchFamily="18" charset="0"/>
                <a:ea typeface="+mj-ea"/>
                <a:cs typeface="Times New Roman" panose="02020603050405020304" pitchFamily="18" charset="0"/>
              </a:rPr>
              <a:t>(Distinctiveness)</a:t>
            </a:r>
            <a:r>
              <a:rPr lang="zh-CN" altLang="en-US" sz="2400" dirty="0">
                <a:solidFill>
                  <a:srgbClr val="000000"/>
                </a:solidFill>
                <a:latin typeface="+mj-ea"/>
                <a:ea typeface="+mj-ea"/>
                <a:cs typeface="+mn-cs"/>
              </a:rPr>
              <a:t>好，信息量丰富，适用于在海量特征数据库中进行快速、准确的匹配；</a:t>
            </a:r>
            <a:endParaRPr lang="en-US" altLang="zh-CN" sz="2400" dirty="0">
              <a:solidFill>
                <a:srgbClr val="000000"/>
              </a:solidFill>
              <a:latin typeface="+mj-ea"/>
              <a:ea typeface="+mj-ea"/>
              <a:cs typeface="+mn-cs"/>
            </a:endParaRPr>
          </a:p>
          <a:p>
            <a:pPr marL="228600" indent="-228600" algn="just" rtl="0">
              <a:lnSpc>
                <a:spcPct val="120000"/>
              </a:lnSpc>
              <a:spcBef>
                <a:spcPts val="1000"/>
              </a:spcBef>
              <a:buClr>
                <a:schemeClr val="accent1"/>
              </a:buClr>
              <a:buSzPct val="100000"/>
              <a:buFont typeface="Arial" panose="020B0604020202020204" pitchFamily="34" charset="0"/>
              <a:buChar char="•"/>
            </a:pPr>
            <a:r>
              <a:rPr lang="zh-CN" altLang="en-US" sz="2400" dirty="0">
                <a:solidFill>
                  <a:srgbClr val="000000"/>
                </a:solidFill>
                <a:latin typeface="+mj-ea"/>
                <a:ea typeface="+mj-ea"/>
                <a:cs typeface="+mn-cs"/>
              </a:rPr>
              <a:t>多量性，即使少数的几个物体也可以产生大量</a:t>
            </a:r>
            <a:r>
              <a:rPr lang="en-US" altLang="zh-CN" sz="2400" dirty="0">
                <a:solidFill>
                  <a:srgbClr val="000000"/>
                </a:solidFill>
                <a:latin typeface="Times New Roman" panose="02020603050405020304" pitchFamily="18" charset="0"/>
                <a:ea typeface="+mj-ea"/>
                <a:cs typeface="Times New Roman" panose="02020603050405020304" pitchFamily="18" charset="0"/>
              </a:rPr>
              <a:t>SIFT</a:t>
            </a:r>
            <a:r>
              <a:rPr lang="zh-CN" altLang="en-US" sz="2400" dirty="0">
                <a:solidFill>
                  <a:srgbClr val="000000"/>
                </a:solidFill>
                <a:latin typeface="+mj-ea"/>
                <a:ea typeface="+mj-ea"/>
                <a:cs typeface="+mn-cs"/>
              </a:rPr>
              <a:t>特征向量；</a:t>
            </a:r>
          </a:p>
          <a:p>
            <a:pPr marL="228600" indent="-228600" algn="just" rtl="0">
              <a:lnSpc>
                <a:spcPct val="120000"/>
              </a:lnSpc>
              <a:spcBef>
                <a:spcPts val="1000"/>
              </a:spcBef>
              <a:buClr>
                <a:schemeClr val="accent1"/>
              </a:buClr>
              <a:buSzPct val="100000"/>
              <a:buFont typeface="Arial" panose="020B0604020202020204" pitchFamily="34" charset="0"/>
              <a:buChar char="•"/>
            </a:pPr>
            <a:r>
              <a:rPr lang="zh-CN" altLang="en-US" sz="2400" dirty="0">
                <a:solidFill>
                  <a:srgbClr val="000000"/>
                </a:solidFill>
                <a:latin typeface="+mj-ea"/>
                <a:ea typeface="+mj-ea"/>
                <a:cs typeface="+mn-cs"/>
              </a:rPr>
              <a:t>经过优化的</a:t>
            </a:r>
            <a:r>
              <a:rPr lang="en-US" altLang="zh-CN" sz="2400" dirty="0">
                <a:solidFill>
                  <a:srgbClr val="000000"/>
                </a:solidFill>
                <a:latin typeface="Times New Roman" panose="02020603050405020304" pitchFamily="18" charset="0"/>
                <a:ea typeface="+mj-ea"/>
                <a:cs typeface="Times New Roman" panose="02020603050405020304" pitchFamily="18" charset="0"/>
              </a:rPr>
              <a:t>SIFT</a:t>
            </a:r>
            <a:r>
              <a:rPr lang="zh-CN" altLang="en-US" sz="2400" dirty="0">
                <a:solidFill>
                  <a:srgbClr val="000000"/>
                </a:solidFill>
                <a:latin typeface="+mj-ea"/>
                <a:ea typeface="+mj-ea"/>
                <a:cs typeface="+mn-cs"/>
              </a:rPr>
              <a:t>算法可满足一定的速度需求；</a:t>
            </a:r>
          </a:p>
          <a:p>
            <a:pPr marL="228600" indent="-228600" algn="just" rtl="0">
              <a:lnSpc>
                <a:spcPct val="120000"/>
              </a:lnSpc>
              <a:spcBef>
                <a:spcPts val="1000"/>
              </a:spcBef>
              <a:buClr>
                <a:schemeClr val="accent1"/>
              </a:buClr>
              <a:buSzPct val="100000"/>
              <a:buFont typeface="Arial" panose="020B0604020202020204" pitchFamily="34" charset="0"/>
              <a:buChar char="•"/>
            </a:pPr>
            <a:r>
              <a:rPr lang="zh-CN" altLang="en-US" sz="2400" dirty="0">
                <a:solidFill>
                  <a:srgbClr val="000000"/>
                </a:solidFill>
                <a:latin typeface="+mj-ea"/>
                <a:ea typeface="+mj-ea"/>
                <a:cs typeface="+mn-cs"/>
              </a:rPr>
              <a:t>可扩展性，可以很方便的与其他形式的特征向量进行联合。 </a:t>
            </a:r>
          </a:p>
        </p:txBody>
      </p:sp>
    </p:spTree>
    <p:extLst>
      <p:ext uri="{BB962C8B-B14F-4D97-AF65-F5344CB8AC3E}">
        <p14:creationId xmlns:p14="http://schemas.microsoft.com/office/powerpoint/2010/main" val="2028121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基于对应点重建</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35</a:t>
            </a:fld>
            <a:endParaRPr lang="zh-CN"/>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557223" y="1107945"/>
            <a:ext cx="10688483" cy="513465"/>
          </a:xfrm>
        </p:spPr>
        <p:txBody>
          <a:bodyPr>
            <a:normAutofit/>
          </a:bodyPr>
          <a:lstStyle/>
          <a:p>
            <a:pPr marL="0" indent="0">
              <a:buNone/>
            </a:pPr>
            <a:r>
              <a:rPr lang="en-US" altLang="zh-CN" b="1" dirty="0">
                <a:solidFill>
                  <a:srgbClr val="9A0001"/>
                </a:solidFill>
              </a:rPr>
              <a:t>SIFT</a:t>
            </a:r>
            <a:r>
              <a:rPr lang="zh-CN" altLang="en-US" b="1" dirty="0">
                <a:solidFill>
                  <a:srgbClr val="9A0001"/>
                </a:solidFill>
              </a:rPr>
              <a:t>特征点匹配实例</a:t>
            </a:r>
          </a:p>
        </p:txBody>
      </p:sp>
      <p:grpSp>
        <p:nvGrpSpPr>
          <p:cNvPr id="3" name="组合 2">
            <a:extLst>
              <a:ext uri="{FF2B5EF4-FFF2-40B4-BE49-F238E27FC236}">
                <a16:creationId xmlns:a16="http://schemas.microsoft.com/office/drawing/2014/main" id="{B360D0D8-64ED-46E8-8072-A6B623C7ABAB}"/>
              </a:ext>
            </a:extLst>
          </p:cNvPr>
          <p:cNvGrpSpPr/>
          <p:nvPr/>
        </p:nvGrpSpPr>
        <p:grpSpPr>
          <a:xfrm>
            <a:off x="2840391" y="1766152"/>
            <a:ext cx="6122146" cy="4571030"/>
            <a:chOff x="2639889" y="1910894"/>
            <a:chExt cx="5197699" cy="4261635"/>
          </a:xfrm>
        </p:grpSpPr>
        <p:pic>
          <p:nvPicPr>
            <p:cNvPr id="6" name="Picture 36">
              <a:extLst>
                <a:ext uri="{FF2B5EF4-FFF2-40B4-BE49-F238E27FC236}">
                  <a16:creationId xmlns:a16="http://schemas.microsoft.com/office/drawing/2014/main" id="{36B26C5B-6198-478F-B295-10F2BC02A4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359" t="11329" r="2902"/>
            <a:stretch/>
          </p:blipFill>
          <p:spPr bwMode="auto">
            <a:xfrm>
              <a:off x="2639889" y="1920849"/>
              <a:ext cx="5197699" cy="42516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D12BE973-2E0B-491B-B144-379ED0361D1E}"/>
                </a:ext>
              </a:extLst>
            </p:cNvPr>
            <p:cNvSpPr/>
            <p:nvPr/>
          </p:nvSpPr>
          <p:spPr>
            <a:xfrm>
              <a:off x="2639889" y="1920849"/>
              <a:ext cx="2632172" cy="42516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5">
              <a:extLst>
                <a:ext uri="{FF2B5EF4-FFF2-40B4-BE49-F238E27FC236}">
                  <a16:creationId xmlns:a16="http://schemas.microsoft.com/office/drawing/2014/main" id="{E2C91B4E-595A-4136-B90B-964D8E192FDD}"/>
                </a:ext>
              </a:extLst>
            </p:cNvPr>
            <p:cNvSpPr/>
            <p:nvPr/>
          </p:nvSpPr>
          <p:spPr>
            <a:xfrm>
              <a:off x="5301897" y="1910894"/>
              <a:ext cx="2535691" cy="42516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00B050"/>
                </a:solidFill>
              </a:endParaRPr>
            </a:p>
          </p:txBody>
        </p:sp>
      </p:grpSp>
    </p:spTree>
    <p:extLst>
      <p:ext uri="{BB962C8B-B14F-4D97-AF65-F5344CB8AC3E}">
        <p14:creationId xmlns:p14="http://schemas.microsoft.com/office/powerpoint/2010/main" val="1745277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目录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36</a:t>
            </a:fld>
            <a:endParaRPr lang="zh-CN"/>
          </a:p>
        </p:txBody>
      </p:sp>
      <p:sp>
        <p:nvSpPr>
          <p:cNvPr id="5" name="内容占位符 2">
            <a:extLst>
              <a:ext uri="{FF2B5EF4-FFF2-40B4-BE49-F238E27FC236}">
                <a16:creationId xmlns:a16="http://schemas.microsoft.com/office/drawing/2014/main" id="{EEBE8A38-73C9-4C0B-B71F-FAB1B38FBD4D}"/>
              </a:ext>
            </a:extLst>
          </p:cNvPr>
          <p:cNvSpPr txBox="1">
            <a:spLocks/>
          </p:cNvSpPr>
          <p:nvPr/>
        </p:nvSpPr>
        <p:spPr>
          <a:xfrm>
            <a:off x="838200" y="1047362"/>
            <a:ext cx="4888832" cy="5005137"/>
          </a:xfrm>
          <a:prstGeom prst="rect">
            <a:avLst/>
          </a:prstGeom>
        </p:spPr>
        <p:txBody>
          <a:bodyPr vert="horz" lIns="91440" tIns="45720" rIns="91440" bIns="45720" anchor="ctr">
            <a:normAutofit/>
          </a:bodyPr>
          <a:lstStyle>
            <a:lvl1pPr marL="228600" lvl="0" indent="-228600" algn="l" defTabSz="914400">
              <a:lnSpc>
                <a:spcPct val="90000"/>
              </a:lnSpc>
              <a:spcBef>
                <a:spcPts val="1000"/>
              </a:spcBef>
              <a:buFont typeface="Arial" charset="0"/>
              <a:buChar char="•"/>
              <a:defRPr sz="2800" kern="1200">
                <a:solidFill>
                  <a:schemeClr val="tx1"/>
                </a:solidFill>
                <a:latin typeface="+mj-ea"/>
                <a:ea typeface="+mj-ea"/>
              </a:defRPr>
            </a:lvl1pPr>
            <a:lvl2pPr marL="685800" lvl="1" indent="-228600" algn="l" defTabSz="914400">
              <a:lnSpc>
                <a:spcPct val="90000"/>
              </a:lnSpc>
              <a:spcBef>
                <a:spcPts val="500"/>
              </a:spcBef>
              <a:buFont typeface="Arial" charset="0"/>
              <a:buChar char="•"/>
              <a:defRPr sz="2400" kern="1200">
                <a:solidFill>
                  <a:schemeClr val="tx1"/>
                </a:solidFill>
                <a:latin typeface="+mj-ea"/>
                <a:ea typeface="+mj-ea"/>
              </a:defRPr>
            </a:lvl2pPr>
            <a:lvl3pPr marL="1143000" lvl="2" indent="-228600" algn="l" defTabSz="914400">
              <a:lnSpc>
                <a:spcPct val="90000"/>
              </a:lnSpc>
              <a:spcBef>
                <a:spcPts val="500"/>
              </a:spcBef>
              <a:buFont typeface="Arial" charset="0"/>
              <a:buChar char="•"/>
              <a:defRPr sz="2000" kern="1200">
                <a:solidFill>
                  <a:schemeClr val="tx1"/>
                </a:solidFill>
                <a:latin typeface="+mj-ea"/>
                <a:ea typeface="+mj-ea"/>
              </a:defRPr>
            </a:lvl3pPr>
            <a:lvl4pPr marL="1600200" lvl="3" indent="-228600" algn="l" defTabSz="914400">
              <a:lnSpc>
                <a:spcPct val="90000"/>
              </a:lnSpc>
              <a:spcBef>
                <a:spcPts val="500"/>
              </a:spcBef>
              <a:buFont typeface="Arial" charset="0"/>
              <a:buChar char="•"/>
              <a:defRPr sz="1800" kern="1200">
                <a:solidFill>
                  <a:schemeClr val="tx1"/>
                </a:solidFill>
                <a:latin typeface="+mj-ea"/>
                <a:ea typeface="+mj-ea"/>
              </a:defRPr>
            </a:lvl4pPr>
            <a:lvl5pPr marL="2057400" lvl="4" indent="-228600" algn="l" defTabSz="914400">
              <a:lnSpc>
                <a:spcPct val="90000"/>
              </a:lnSpc>
              <a:spcBef>
                <a:spcPts val="500"/>
              </a:spcBef>
              <a:buFont typeface="Arial" charset="0"/>
              <a:buChar char="•"/>
              <a:defRPr sz="1800" kern="1200">
                <a:solidFill>
                  <a:schemeClr val="tx1"/>
                </a:solidFill>
                <a:latin typeface="+mj-ea"/>
                <a:ea typeface="+mj-ea"/>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a:lnSpc>
                <a:spcPct val="150000"/>
              </a:lnSpc>
              <a:spcBef>
                <a:spcPts val="600"/>
              </a:spcBef>
              <a:buNone/>
            </a:pPr>
            <a:r>
              <a:rPr lang="en-US" altLang="zh-CN" b="1" dirty="0"/>
              <a:t>1. </a:t>
            </a:r>
            <a:r>
              <a:rPr lang="zh-CN" altLang="en-US" b="1" dirty="0"/>
              <a:t>从三维到二维</a:t>
            </a:r>
            <a:r>
              <a:rPr lang="en-US" altLang="zh-CN" b="1" dirty="0"/>
              <a:t>-</a:t>
            </a:r>
            <a:r>
              <a:rPr lang="zh-CN" altLang="en-US" b="1" dirty="0"/>
              <a:t>摄像机几何</a:t>
            </a:r>
          </a:p>
          <a:p>
            <a:pPr>
              <a:lnSpc>
                <a:spcPct val="150000"/>
              </a:lnSpc>
              <a:spcBef>
                <a:spcPts val="600"/>
              </a:spcBef>
              <a:buNone/>
            </a:pPr>
            <a:r>
              <a:rPr lang="en-US" altLang="zh-CN" b="1" dirty="0"/>
              <a:t>2. </a:t>
            </a:r>
            <a:r>
              <a:rPr lang="zh-CN" altLang="en-US" b="1" dirty="0"/>
              <a:t>从二维到三维</a:t>
            </a:r>
            <a:r>
              <a:rPr lang="en-US" altLang="zh-CN" b="1" dirty="0"/>
              <a:t>-</a:t>
            </a:r>
            <a:r>
              <a:rPr lang="zh-CN" altLang="en-US" b="1" dirty="0"/>
              <a:t>三维重建</a:t>
            </a:r>
            <a:endParaRPr lang="en-US" altLang="zh-CN" b="1" dirty="0"/>
          </a:p>
          <a:p>
            <a:pPr>
              <a:lnSpc>
                <a:spcPct val="150000"/>
              </a:lnSpc>
              <a:spcBef>
                <a:spcPts val="600"/>
              </a:spcBef>
              <a:buNone/>
            </a:pPr>
            <a:r>
              <a:rPr lang="en-US" altLang="zh-CN" b="1" dirty="0">
                <a:solidFill>
                  <a:srgbClr val="9A0000"/>
                </a:solidFill>
              </a:rPr>
              <a:t>3. </a:t>
            </a:r>
            <a:r>
              <a:rPr lang="zh-CN" altLang="en-US" b="1" dirty="0">
                <a:solidFill>
                  <a:srgbClr val="9A0000"/>
                </a:solidFill>
              </a:rPr>
              <a:t>前沿研究</a:t>
            </a:r>
          </a:p>
        </p:txBody>
      </p:sp>
    </p:spTree>
    <p:extLst>
      <p:ext uri="{BB962C8B-B14F-4D97-AF65-F5344CB8AC3E}">
        <p14:creationId xmlns:p14="http://schemas.microsoft.com/office/powerpoint/2010/main" val="2218417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1C1D1-96BD-4723-A9F3-8B7410B9F592}"/>
              </a:ext>
            </a:extLst>
          </p:cNvPr>
          <p:cNvSpPr>
            <a:spLocks noGrp="1"/>
          </p:cNvSpPr>
          <p:nvPr>
            <p:ph type="title"/>
          </p:nvPr>
        </p:nvSpPr>
        <p:spPr/>
        <p:txBody>
          <a:bodyPr>
            <a:normAutofit/>
          </a:bodyPr>
          <a:lstStyle/>
          <a:p>
            <a:r>
              <a:rPr lang="zh-CN" altLang="en-US" b="1" dirty="0">
                <a:solidFill>
                  <a:srgbClr val="9A0001"/>
                </a:solidFill>
              </a:rPr>
              <a:t>三维重建的难点</a:t>
            </a:r>
            <a:endParaRPr lang="zh-CN" altLang="en-US" dirty="0"/>
          </a:p>
        </p:txBody>
      </p:sp>
      <p:sp>
        <p:nvSpPr>
          <p:cNvPr id="4" name="灯片编号占位符 3">
            <a:extLst>
              <a:ext uri="{FF2B5EF4-FFF2-40B4-BE49-F238E27FC236}">
                <a16:creationId xmlns:a16="http://schemas.microsoft.com/office/drawing/2014/main" id="{4996441B-566F-429E-A199-DC09122C8FD9}"/>
              </a:ext>
            </a:extLst>
          </p:cNvPr>
          <p:cNvSpPr>
            <a:spLocks noGrp="1"/>
          </p:cNvSpPr>
          <p:nvPr>
            <p:ph type="sldNum" idx="12"/>
          </p:nvPr>
        </p:nvSpPr>
        <p:spPr/>
        <p:txBody>
          <a:bodyPr/>
          <a:lstStyle/>
          <a:p>
            <a:fld id="{A9B04F12-2911-494B-9AE8-6A8B6570AC67}" type="slidenum">
              <a:rPr lang="en-US" altLang="zh-CN" smtClean="0"/>
              <a:t>37</a:t>
            </a:fld>
            <a:endParaRPr lang="zh-CN"/>
          </a:p>
        </p:txBody>
      </p:sp>
      <p:sp>
        <p:nvSpPr>
          <p:cNvPr id="6" name="文本框 5">
            <a:extLst>
              <a:ext uri="{FF2B5EF4-FFF2-40B4-BE49-F238E27FC236}">
                <a16:creationId xmlns:a16="http://schemas.microsoft.com/office/drawing/2014/main" id="{C5C2B028-200C-4448-A531-A0C2518538B2}"/>
              </a:ext>
            </a:extLst>
          </p:cNvPr>
          <p:cNvSpPr txBox="1"/>
          <p:nvPr/>
        </p:nvSpPr>
        <p:spPr>
          <a:xfrm>
            <a:off x="838200" y="1047362"/>
            <a:ext cx="10515600" cy="4278094"/>
          </a:xfrm>
          <a:prstGeom prst="rect">
            <a:avLst/>
          </a:prstGeom>
          <a:noFill/>
        </p:spPr>
        <p:txBody>
          <a:bodyPr wrap="square" rtlCol="0">
            <a:spAutoFit/>
          </a:bodyPr>
          <a:lstStyle/>
          <a:p>
            <a:pPr algn="just"/>
            <a:r>
              <a:rPr lang="zh-CN" altLang="en-US" sz="3200" dirty="0">
                <a:latin typeface="+mj-ea"/>
                <a:ea typeface="+mj-ea"/>
              </a:rPr>
              <a:t>基于对应点的方式虽然可以对一些简单对象进行重建，但是在实际应用中难以取得良好的性能，主要原因包括：</a:t>
            </a:r>
            <a:endParaRPr lang="en-US" altLang="zh-CN" sz="3200" dirty="0">
              <a:latin typeface="+mj-ea"/>
              <a:ea typeface="+mj-ea"/>
            </a:endParaRPr>
          </a:p>
          <a:p>
            <a:pPr marL="914400" lvl="1" indent="-457200" algn="just">
              <a:lnSpc>
                <a:spcPct val="150000"/>
              </a:lnSpc>
              <a:buFont typeface="Wingdings" panose="05000000000000000000" pitchFamily="2" charset="2"/>
              <a:buChar char="l"/>
            </a:pPr>
            <a:r>
              <a:rPr lang="zh-CN" altLang="en-US" sz="3200" dirty="0">
                <a:latin typeface="+mj-ea"/>
                <a:ea typeface="+mj-ea"/>
              </a:rPr>
              <a:t>遮挡现象</a:t>
            </a:r>
            <a:endParaRPr lang="en-US" altLang="zh-CN" sz="3200" dirty="0">
              <a:latin typeface="+mj-ea"/>
              <a:ea typeface="+mj-ea"/>
            </a:endParaRPr>
          </a:p>
          <a:p>
            <a:pPr marL="914400" lvl="1" indent="-457200" algn="just">
              <a:lnSpc>
                <a:spcPct val="150000"/>
              </a:lnSpc>
              <a:buFont typeface="Wingdings" panose="05000000000000000000" pitchFamily="2" charset="2"/>
              <a:buChar char="l"/>
            </a:pPr>
            <a:r>
              <a:rPr lang="zh-CN" altLang="en-US" sz="3200" dirty="0">
                <a:latin typeface="+mj-ea"/>
                <a:ea typeface="+mj-ea"/>
              </a:rPr>
              <a:t>纹理缺乏</a:t>
            </a:r>
            <a:endParaRPr lang="en-US" altLang="zh-CN" sz="3200" dirty="0">
              <a:latin typeface="+mj-ea"/>
              <a:ea typeface="+mj-ea"/>
            </a:endParaRPr>
          </a:p>
          <a:p>
            <a:pPr marL="914400" lvl="1" indent="-457200" algn="just">
              <a:lnSpc>
                <a:spcPct val="150000"/>
              </a:lnSpc>
              <a:buFont typeface="Wingdings" panose="05000000000000000000" pitchFamily="2" charset="2"/>
              <a:buChar char="l"/>
            </a:pPr>
            <a:r>
              <a:rPr lang="zh-CN" altLang="en-US" sz="3200" dirty="0">
                <a:latin typeface="+mj-ea"/>
                <a:ea typeface="+mj-ea"/>
              </a:rPr>
              <a:t>光照变化</a:t>
            </a:r>
            <a:endParaRPr lang="en-US" altLang="zh-CN" sz="3200" dirty="0">
              <a:latin typeface="+mj-ea"/>
              <a:ea typeface="+mj-ea"/>
            </a:endParaRPr>
          </a:p>
          <a:p>
            <a:pPr marL="914400" lvl="1" indent="-457200" algn="just">
              <a:buFont typeface="Wingdings" panose="05000000000000000000" pitchFamily="2" charset="2"/>
              <a:buChar char="l"/>
            </a:pPr>
            <a:endParaRPr lang="en-US" altLang="zh-CN" sz="3200" dirty="0">
              <a:latin typeface="+mj-ea"/>
              <a:ea typeface="+mj-ea"/>
            </a:endParaRPr>
          </a:p>
          <a:p>
            <a:pPr algn="just"/>
            <a:endParaRPr lang="zh-CN" altLang="en-US" sz="3200" dirty="0">
              <a:latin typeface="+mj-ea"/>
              <a:ea typeface="+mj-ea"/>
            </a:endParaRPr>
          </a:p>
        </p:txBody>
      </p:sp>
      <p:sp>
        <p:nvSpPr>
          <p:cNvPr id="7" name="文本框 6">
            <a:extLst>
              <a:ext uri="{FF2B5EF4-FFF2-40B4-BE49-F238E27FC236}">
                <a16:creationId xmlns:a16="http://schemas.microsoft.com/office/drawing/2014/main" id="{1D886B08-1748-40B2-9F26-4DFC6878E212}"/>
              </a:ext>
            </a:extLst>
          </p:cNvPr>
          <p:cNvSpPr txBox="1"/>
          <p:nvPr/>
        </p:nvSpPr>
        <p:spPr>
          <a:xfrm>
            <a:off x="0" y="6550223"/>
            <a:ext cx="7523480" cy="307777"/>
          </a:xfrm>
          <a:prstGeom prst="rect">
            <a:avLst/>
          </a:prstGeom>
          <a:noFill/>
        </p:spPr>
        <p:txBody>
          <a:bodyPr wrap="square">
            <a:spAutoFit/>
          </a:bodyPr>
          <a:lstStyle/>
          <a:p>
            <a:r>
              <a:rPr lang="en-US" altLang="zh-CN" sz="1400" i="1" dirty="0">
                <a:solidFill>
                  <a:srgbClr val="666666"/>
                </a:solidFill>
                <a:latin typeface="Times New Roman" panose="02020603050405020304" pitchFamily="18" charset="0"/>
                <a:ea typeface="+mj-ea"/>
                <a:cs typeface="Times New Roman" panose="02020603050405020304" pitchFamily="18" charset="0"/>
              </a:rPr>
              <a:t>*</a:t>
            </a:r>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i="1" dirty="0">
                <a:solidFill>
                  <a:srgbClr val="666666"/>
                </a:solidFill>
                <a:latin typeface="Times New Roman" panose="02020603050405020304" pitchFamily="18" charset="0"/>
                <a:ea typeface="+mj-ea"/>
                <a:cs typeface="Times New Roman" panose="02020603050405020304" pitchFamily="18" charset="0"/>
              </a:rPr>
              <a:t>https://diode-dataset.org/</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892263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1C1D1-96BD-4723-A9F3-8B7410B9F592}"/>
              </a:ext>
            </a:extLst>
          </p:cNvPr>
          <p:cNvSpPr>
            <a:spLocks noGrp="1"/>
          </p:cNvSpPr>
          <p:nvPr>
            <p:ph type="title"/>
          </p:nvPr>
        </p:nvSpPr>
        <p:spPr/>
        <p:txBody>
          <a:bodyPr>
            <a:normAutofit/>
          </a:bodyPr>
          <a:lstStyle/>
          <a:p>
            <a:r>
              <a:rPr lang="zh-CN" altLang="en-US" b="1" dirty="0">
                <a:solidFill>
                  <a:srgbClr val="9A0001"/>
                </a:solidFill>
              </a:rPr>
              <a:t>三维重建的难点</a:t>
            </a:r>
            <a:endParaRPr lang="zh-CN" altLang="en-US" dirty="0"/>
          </a:p>
        </p:txBody>
      </p:sp>
      <p:sp>
        <p:nvSpPr>
          <p:cNvPr id="4" name="灯片编号占位符 3">
            <a:extLst>
              <a:ext uri="{FF2B5EF4-FFF2-40B4-BE49-F238E27FC236}">
                <a16:creationId xmlns:a16="http://schemas.microsoft.com/office/drawing/2014/main" id="{4996441B-566F-429E-A199-DC09122C8FD9}"/>
              </a:ext>
            </a:extLst>
          </p:cNvPr>
          <p:cNvSpPr>
            <a:spLocks noGrp="1"/>
          </p:cNvSpPr>
          <p:nvPr>
            <p:ph type="sldNum" idx="12"/>
          </p:nvPr>
        </p:nvSpPr>
        <p:spPr/>
        <p:txBody>
          <a:bodyPr/>
          <a:lstStyle/>
          <a:p>
            <a:fld id="{A9B04F12-2911-494B-9AE8-6A8B6570AC67}" type="slidenum">
              <a:rPr lang="en-US" altLang="zh-CN" smtClean="0"/>
              <a:t>38</a:t>
            </a:fld>
            <a:endParaRPr lang="zh-CN"/>
          </a:p>
        </p:txBody>
      </p:sp>
      <p:sp>
        <p:nvSpPr>
          <p:cNvPr id="6" name="文本框 5">
            <a:extLst>
              <a:ext uri="{FF2B5EF4-FFF2-40B4-BE49-F238E27FC236}">
                <a16:creationId xmlns:a16="http://schemas.microsoft.com/office/drawing/2014/main" id="{C5C2B028-200C-4448-A531-A0C2518538B2}"/>
              </a:ext>
            </a:extLst>
          </p:cNvPr>
          <p:cNvSpPr txBox="1"/>
          <p:nvPr/>
        </p:nvSpPr>
        <p:spPr>
          <a:xfrm>
            <a:off x="838200" y="1047362"/>
            <a:ext cx="10515600" cy="584775"/>
          </a:xfrm>
          <a:prstGeom prst="rect">
            <a:avLst/>
          </a:prstGeom>
          <a:noFill/>
        </p:spPr>
        <p:txBody>
          <a:bodyPr wrap="square" rtlCol="0">
            <a:spAutoFit/>
          </a:bodyPr>
          <a:lstStyle/>
          <a:p>
            <a:pPr algn="just"/>
            <a:r>
              <a:rPr lang="zh-CN" altLang="en-US" sz="3200" b="1" dirty="0">
                <a:latin typeface="+mj-ea"/>
                <a:ea typeface="+mj-ea"/>
              </a:rPr>
              <a:t>遮挡现象</a:t>
            </a:r>
          </a:p>
        </p:txBody>
      </p:sp>
      <p:sp>
        <p:nvSpPr>
          <p:cNvPr id="7" name="文本框 6">
            <a:extLst>
              <a:ext uri="{FF2B5EF4-FFF2-40B4-BE49-F238E27FC236}">
                <a16:creationId xmlns:a16="http://schemas.microsoft.com/office/drawing/2014/main" id="{1D886B08-1748-40B2-9F26-4DFC6878E212}"/>
              </a:ext>
            </a:extLst>
          </p:cNvPr>
          <p:cNvSpPr txBox="1"/>
          <p:nvPr/>
        </p:nvSpPr>
        <p:spPr>
          <a:xfrm>
            <a:off x="0" y="6550223"/>
            <a:ext cx="7523480" cy="307777"/>
          </a:xfrm>
          <a:prstGeom prst="rect">
            <a:avLst/>
          </a:prstGeom>
          <a:noFill/>
        </p:spPr>
        <p:txBody>
          <a:bodyPr wrap="square">
            <a:spAutoFit/>
          </a:bodyPr>
          <a:lstStyle/>
          <a:p>
            <a:r>
              <a:rPr lang="en-US" altLang="zh-CN" sz="1400" i="1" dirty="0">
                <a:solidFill>
                  <a:srgbClr val="666666"/>
                </a:solidFill>
                <a:latin typeface="Times New Roman" panose="02020603050405020304" pitchFamily="18" charset="0"/>
                <a:ea typeface="+mj-ea"/>
                <a:cs typeface="Times New Roman" panose="02020603050405020304" pitchFamily="18" charset="0"/>
              </a:rPr>
              <a:t>*</a:t>
            </a:r>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i="1" dirty="0">
                <a:solidFill>
                  <a:srgbClr val="666666"/>
                </a:solidFill>
                <a:latin typeface="Times New Roman" panose="02020603050405020304" pitchFamily="18" charset="0"/>
                <a:ea typeface="+mj-ea"/>
                <a:cs typeface="Times New Roman" panose="02020603050405020304" pitchFamily="18" charset="0"/>
              </a:rPr>
              <a:t>https://diode-dataset.org/</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grpSp>
        <p:nvGrpSpPr>
          <p:cNvPr id="15" name="组合 14">
            <a:extLst>
              <a:ext uri="{FF2B5EF4-FFF2-40B4-BE49-F238E27FC236}">
                <a16:creationId xmlns:a16="http://schemas.microsoft.com/office/drawing/2014/main" id="{EFDE5B66-D7E0-4BF2-953D-8099D411AE75}"/>
              </a:ext>
            </a:extLst>
          </p:cNvPr>
          <p:cNvGrpSpPr/>
          <p:nvPr/>
        </p:nvGrpSpPr>
        <p:grpSpPr>
          <a:xfrm>
            <a:off x="1253790" y="2476849"/>
            <a:ext cx="10100010" cy="3515801"/>
            <a:chOff x="1253790" y="2762574"/>
            <a:chExt cx="10100010" cy="3515801"/>
          </a:xfrm>
        </p:grpSpPr>
        <p:pic>
          <p:nvPicPr>
            <p:cNvPr id="14" name="图片 13">
              <a:extLst>
                <a:ext uri="{FF2B5EF4-FFF2-40B4-BE49-F238E27FC236}">
                  <a16:creationId xmlns:a16="http://schemas.microsoft.com/office/drawing/2014/main" id="{02341D23-C46E-4E41-803C-59D3C24E5C6F}"/>
                </a:ext>
              </a:extLst>
            </p:cNvPr>
            <p:cNvPicPr>
              <a:picLocks noChangeAspect="1"/>
            </p:cNvPicPr>
            <p:nvPr/>
          </p:nvPicPr>
          <p:blipFill rotWithShape="1">
            <a:blip r:embed="rId3"/>
            <a:srcRect l="3505" r="28488"/>
            <a:stretch/>
          </p:blipFill>
          <p:spPr>
            <a:xfrm>
              <a:off x="1253790" y="2762574"/>
              <a:ext cx="5050005" cy="3511686"/>
            </a:xfrm>
            <a:prstGeom prst="rect">
              <a:avLst/>
            </a:prstGeom>
          </p:spPr>
        </p:pic>
        <p:pic>
          <p:nvPicPr>
            <p:cNvPr id="5" name="图片 4">
              <a:extLst>
                <a:ext uri="{FF2B5EF4-FFF2-40B4-BE49-F238E27FC236}">
                  <a16:creationId xmlns:a16="http://schemas.microsoft.com/office/drawing/2014/main" id="{75392DEC-DCB4-412D-AA82-1F1FB670850C}"/>
                </a:ext>
              </a:extLst>
            </p:cNvPr>
            <p:cNvPicPr>
              <a:picLocks noChangeAspect="1"/>
            </p:cNvPicPr>
            <p:nvPr/>
          </p:nvPicPr>
          <p:blipFill rotWithShape="1">
            <a:blip r:embed="rId4"/>
            <a:srcRect r="12288"/>
            <a:stretch/>
          </p:blipFill>
          <p:spPr>
            <a:xfrm>
              <a:off x="6303795" y="2762574"/>
              <a:ext cx="5050005" cy="3511686"/>
            </a:xfrm>
            <a:prstGeom prst="rect">
              <a:avLst/>
            </a:prstGeom>
          </p:spPr>
        </p:pic>
        <p:pic>
          <p:nvPicPr>
            <p:cNvPr id="12" name="图片 11">
              <a:extLst>
                <a:ext uri="{FF2B5EF4-FFF2-40B4-BE49-F238E27FC236}">
                  <a16:creationId xmlns:a16="http://schemas.microsoft.com/office/drawing/2014/main" id="{D0F96FB0-D099-43B8-89B3-AFD85B244BC6}"/>
                </a:ext>
              </a:extLst>
            </p:cNvPr>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backgroundRemoval t="10000" b="99355" l="6682" r="98157">
                          <a14:foregroundMark x1="8986" y1="75806" x2="10138" y2="59032"/>
                          <a14:foregroundMark x1="9908" y1="64839" x2="19124" y2="45806"/>
                          <a14:foregroundMark x1="60829" y1="13548" x2="59677" y2="28387"/>
                          <a14:foregroundMark x1="47696" y1="18387" x2="44931" y2="21290"/>
                          <a14:foregroundMark x1="45853" y1="19355" x2="47005" y2="30645"/>
                          <a14:foregroundMark x1="51382" y1="26129" x2="79493" y2="62903"/>
                          <a14:foregroundMark x1="79493" y1="62903" x2="79954" y2="63871"/>
                          <a14:foregroundMark x1="76728" y1="41290" x2="82258" y2="62581"/>
                          <a14:foregroundMark x1="87788" y1="44194" x2="94009" y2="55161"/>
                          <a14:foregroundMark x1="92857" y1="51935" x2="98157" y2="64839"/>
                          <a14:foregroundMark x1="95853" y1="56452" x2="88940" y2="88065"/>
                          <a14:foregroundMark x1="82258" y1="69677" x2="84562" y2="99355"/>
                          <a14:foregroundMark x1="84562" y1="70968" x2="88940" y2="82581"/>
                          <a14:foregroundMark x1="94240" y1="77419" x2="97926" y2="89677"/>
                          <a14:foregroundMark x1="96774" y1="80323" x2="94240" y2="87097"/>
                          <a14:foregroundMark x1="97696" y1="82258" x2="95392" y2="85806"/>
                          <a14:foregroundMark x1="95392" y1="83226" x2="95392" y2="83226"/>
                          <a14:foregroundMark x1="8986" y1="62903" x2="7604" y2="62903"/>
                          <a14:foregroundMark x1="29954" y1="56452" x2="40553" y2="53548"/>
                          <a14:foregroundMark x1="6912" y1="70323" x2="6682" y2="85806"/>
                        </a14:backgroundRemoval>
                      </a14:imgEffect>
                      <a14:imgEffect>
                        <a14:colorTemperature colorTemp="11200"/>
                      </a14:imgEffect>
                      <a14:imgEffect>
                        <a14:saturation sat="400000"/>
                      </a14:imgEffect>
                      <a14:imgEffect>
                        <a14:brightnessContrast bright="-40000" contrast="-40000"/>
                      </a14:imgEffect>
                    </a14:imgLayer>
                  </a14:imgProps>
                </a:ext>
              </a:extLst>
            </a:blip>
            <a:stretch>
              <a:fillRect/>
            </a:stretch>
          </p:blipFill>
          <p:spPr>
            <a:xfrm>
              <a:off x="3690087" y="4411440"/>
              <a:ext cx="2613708" cy="1866935"/>
            </a:xfrm>
            <a:prstGeom prst="rect">
              <a:avLst/>
            </a:prstGeom>
          </p:spPr>
        </p:pic>
      </p:grpSp>
      <p:sp>
        <p:nvSpPr>
          <p:cNvPr id="16" name="文本框 15">
            <a:extLst>
              <a:ext uri="{FF2B5EF4-FFF2-40B4-BE49-F238E27FC236}">
                <a16:creationId xmlns:a16="http://schemas.microsoft.com/office/drawing/2014/main" id="{48BCBF33-7308-42DB-99D0-354E5B4C25F3}"/>
              </a:ext>
            </a:extLst>
          </p:cNvPr>
          <p:cNvSpPr txBox="1"/>
          <p:nvPr/>
        </p:nvSpPr>
        <p:spPr>
          <a:xfrm>
            <a:off x="778090" y="1659746"/>
            <a:ext cx="10515600" cy="461665"/>
          </a:xfrm>
          <a:prstGeom prst="rect">
            <a:avLst/>
          </a:prstGeom>
          <a:noFill/>
        </p:spPr>
        <p:txBody>
          <a:bodyPr wrap="square" rtlCol="0">
            <a:spAutoFit/>
          </a:bodyPr>
          <a:lstStyle/>
          <a:p>
            <a:pPr algn="just"/>
            <a:r>
              <a:rPr lang="zh-CN" altLang="en-US" sz="2400" dirty="0">
                <a:latin typeface="+mj-ea"/>
                <a:ea typeface="+mj-ea"/>
              </a:rPr>
              <a:t>遮挡造成关键点和目标表面信息缺失，噪声相机参数难以准确估计</a:t>
            </a:r>
          </a:p>
        </p:txBody>
      </p:sp>
      <p:sp>
        <p:nvSpPr>
          <p:cNvPr id="18" name="文本框 17">
            <a:extLst>
              <a:ext uri="{FF2B5EF4-FFF2-40B4-BE49-F238E27FC236}">
                <a16:creationId xmlns:a16="http://schemas.microsoft.com/office/drawing/2014/main" id="{34E54223-0EC8-4FF1-AF3C-424F6F9725CB}"/>
              </a:ext>
            </a:extLst>
          </p:cNvPr>
          <p:cNvSpPr txBox="1"/>
          <p:nvPr/>
        </p:nvSpPr>
        <p:spPr>
          <a:xfrm>
            <a:off x="2695935" y="6020042"/>
            <a:ext cx="1820541"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飞机</a:t>
            </a:r>
          </a:p>
        </p:txBody>
      </p:sp>
      <p:sp>
        <p:nvSpPr>
          <p:cNvPr id="19" name="文本框 18">
            <a:extLst>
              <a:ext uri="{FF2B5EF4-FFF2-40B4-BE49-F238E27FC236}">
                <a16:creationId xmlns:a16="http://schemas.microsoft.com/office/drawing/2014/main" id="{F1D6AB11-A366-4206-A423-286B16AFB454}"/>
              </a:ext>
            </a:extLst>
          </p:cNvPr>
          <p:cNvSpPr txBox="1"/>
          <p:nvPr/>
        </p:nvSpPr>
        <p:spPr>
          <a:xfrm>
            <a:off x="7918526" y="6020042"/>
            <a:ext cx="1820541"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汽车</a:t>
            </a:r>
          </a:p>
        </p:txBody>
      </p:sp>
    </p:spTree>
    <p:extLst>
      <p:ext uri="{BB962C8B-B14F-4D97-AF65-F5344CB8AC3E}">
        <p14:creationId xmlns:p14="http://schemas.microsoft.com/office/powerpoint/2010/main" val="2358393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1C1D1-96BD-4723-A9F3-8B7410B9F592}"/>
              </a:ext>
            </a:extLst>
          </p:cNvPr>
          <p:cNvSpPr>
            <a:spLocks noGrp="1"/>
          </p:cNvSpPr>
          <p:nvPr>
            <p:ph type="title"/>
          </p:nvPr>
        </p:nvSpPr>
        <p:spPr/>
        <p:txBody>
          <a:bodyPr>
            <a:normAutofit/>
          </a:bodyPr>
          <a:lstStyle/>
          <a:p>
            <a:r>
              <a:rPr lang="zh-CN" altLang="en-US" b="1" dirty="0">
                <a:solidFill>
                  <a:srgbClr val="9A0001"/>
                </a:solidFill>
              </a:rPr>
              <a:t>三维重建的难点</a:t>
            </a:r>
            <a:endParaRPr lang="zh-CN" altLang="en-US" dirty="0"/>
          </a:p>
        </p:txBody>
      </p:sp>
      <p:sp>
        <p:nvSpPr>
          <p:cNvPr id="4" name="灯片编号占位符 3">
            <a:extLst>
              <a:ext uri="{FF2B5EF4-FFF2-40B4-BE49-F238E27FC236}">
                <a16:creationId xmlns:a16="http://schemas.microsoft.com/office/drawing/2014/main" id="{4996441B-566F-429E-A199-DC09122C8FD9}"/>
              </a:ext>
            </a:extLst>
          </p:cNvPr>
          <p:cNvSpPr>
            <a:spLocks noGrp="1"/>
          </p:cNvSpPr>
          <p:nvPr>
            <p:ph type="sldNum" idx="12"/>
          </p:nvPr>
        </p:nvSpPr>
        <p:spPr/>
        <p:txBody>
          <a:bodyPr/>
          <a:lstStyle/>
          <a:p>
            <a:fld id="{A9B04F12-2911-494B-9AE8-6A8B6570AC67}" type="slidenum">
              <a:rPr lang="en-US" altLang="zh-CN" smtClean="0"/>
              <a:t>39</a:t>
            </a:fld>
            <a:endParaRPr lang="zh-CN"/>
          </a:p>
        </p:txBody>
      </p:sp>
      <p:sp>
        <p:nvSpPr>
          <p:cNvPr id="6" name="文本框 5">
            <a:extLst>
              <a:ext uri="{FF2B5EF4-FFF2-40B4-BE49-F238E27FC236}">
                <a16:creationId xmlns:a16="http://schemas.microsoft.com/office/drawing/2014/main" id="{C5C2B028-200C-4448-A531-A0C2518538B2}"/>
              </a:ext>
            </a:extLst>
          </p:cNvPr>
          <p:cNvSpPr txBox="1"/>
          <p:nvPr/>
        </p:nvSpPr>
        <p:spPr>
          <a:xfrm>
            <a:off x="838200" y="1047362"/>
            <a:ext cx="10515600" cy="584775"/>
          </a:xfrm>
          <a:prstGeom prst="rect">
            <a:avLst/>
          </a:prstGeom>
          <a:noFill/>
        </p:spPr>
        <p:txBody>
          <a:bodyPr wrap="square" rtlCol="0">
            <a:spAutoFit/>
          </a:bodyPr>
          <a:lstStyle/>
          <a:p>
            <a:pPr algn="just"/>
            <a:r>
              <a:rPr lang="zh-CN" altLang="en-US" sz="3200" b="1" dirty="0">
                <a:latin typeface="+mj-ea"/>
                <a:ea typeface="+mj-ea"/>
              </a:rPr>
              <a:t>纹理缺乏</a:t>
            </a:r>
          </a:p>
        </p:txBody>
      </p:sp>
      <p:sp>
        <p:nvSpPr>
          <p:cNvPr id="7" name="文本框 6">
            <a:extLst>
              <a:ext uri="{FF2B5EF4-FFF2-40B4-BE49-F238E27FC236}">
                <a16:creationId xmlns:a16="http://schemas.microsoft.com/office/drawing/2014/main" id="{1D886B08-1748-40B2-9F26-4DFC6878E212}"/>
              </a:ext>
            </a:extLst>
          </p:cNvPr>
          <p:cNvSpPr txBox="1"/>
          <p:nvPr/>
        </p:nvSpPr>
        <p:spPr>
          <a:xfrm>
            <a:off x="0" y="6550223"/>
            <a:ext cx="7523480" cy="307777"/>
          </a:xfrm>
          <a:prstGeom prst="rect">
            <a:avLst/>
          </a:prstGeom>
          <a:noFill/>
        </p:spPr>
        <p:txBody>
          <a:bodyPr wrap="square">
            <a:spAutoFit/>
          </a:bodyPr>
          <a:lstStyle/>
          <a:p>
            <a:r>
              <a:rPr lang="en-US" altLang="zh-CN" sz="1400" i="1" dirty="0">
                <a:solidFill>
                  <a:srgbClr val="666666"/>
                </a:solidFill>
                <a:latin typeface="Times New Roman" panose="02020603050405020304" pitchFamily="18" charset="0"/>
                <a:ea typeface="+mj-ea"/>
                <a:cs typeface="Times New Roman" panose="02020603050405020304" pitchFamily="18" charset="0"/>
              </a:rPr>
              <a:t>*</a:t>
            </a:r>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i="1" dirty="0">
                <a:solidFill>
                  <a:srgbClr val="666666"/>
                </a:solidFill>
                <a:latin typeface="Times New Roman" panose="02020603050405020304" pitchFamily="18" charset="0"/>
                <a:ea typeface="+mj-ea"/>
                <a:cs typeface="Times New Roman" panose="02020603050405020304" pitchFamily="18" charset="0"/>
              </a:rPr>
              <a:t>https://diode-dataset.org/</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sp>
        <p:nvSpPr>
          <p:cNvPr id="16" name="文本框 15">
            <a:extLst>
              <a:ext uri="{FF2B5EF4-FFF2-40B4-BE49-F238E27FC236}">
                <a16:creationId xmlns:a16="http://schemas.microsoft.com/office/drawing/2014/main" id="{48BCBF33-7308-42DB-99D0-354E5B4C25F3}"/>
              </a:ext>
            </a:extLst>
          </p:cNvPr>
          <p:cNvSpPr txBox="1"/>
          <p:nvPr/>
        </p:nvSpPr>
        <p:spPr>
          <a:xfrm>
            <a:off x="778090" y="1659746"/>
            <a:ext cx="10515600" cy="830997"/>
          </a:xfrm>
          <a:prstGeom prst="rect">
            <a:avLst/>
          </a:prstGeom>
          <a:noFill/>
        </p:spPr>
        <p:txBody>
          <a:bodyPr wrap="square" rtlCol="0">
            <a:spAutoFit/>
          </a:bodyPr>
          <a:lstStyle/>
          <a:p>
            <a:pPr algn="just"/>
            <a:r>
              <a:rPr lang="zh-CN" altLang="en-US" sz="2400" dirty="0">
                <a:latin typeface="+mj-ea"/>
                <a:ea typeface="+mj-ea"/>
              </a:rPr>
              <a:t>关键点检测依赖于具有显著纹理特征的区域，当图像中缺乏纹理时，易导致难以获得可靠的关键点</a:t>
            </a:r>
          </a:p>
        </p:txBody>
      </p:sp>
      <p:grpSp>
        <p:nvGrpSpPr>
          <p:cNvPr id="11" name="组合 10">
            <a:extLst>
              <a:ext uri="{FF2B5EF4-FFF2-40B4-BE49-F238E27FC236}">
                <a16:creationId xmlns:a16="http://schemas.microsoft.com/office/drawing/2014/main" id="{BF3B0C57-C03B-4168-9EC6-026CA7ACC84F}"/>
              </a:ext>
            </a:extLst>
          </p:cNvPr>
          <p:cNvGrpSpPr/>
          <p:nvPr/>
        </p:nvGrpSpPr>
        <p:grpSpPr>
          <a:xfrm>
            <a:off x="2996082" y="2625494"/>
            <a:ext cx="6199837" cy="3694867"/>
            <a:chOff x="2228688" y="2625494"/>
            <a:chExt cx="6199837" cy="3694867"/>
          </a:xfrm>
        </p:grpSpPr>
        <p:pic>
          <p:nvPicPr>
            <p:cNvPr id="8" name="图片 7">
              <a:extLst>
                <a:ext uri="{FF2B5EF4-FFF2-40B4-BE49-F238E27FC236}">
                  <a16:creationId xmlns:a16="http://schemas.microsoft.com/office/drawing/2014/main" id="{8171D2E0-6A6D-46A1-8A68-FB99DBB689AD}"/>
                </a:ext>
              </a:extLst>
            </p:cNvPr>
            <p:cNvPicPr>
              <a:picLocks noChangeAspect="1"/>
            </p:cNvPicPr>
            <p:nvPr/>
          </p:nvPicPr>
          <p:blipFill>
            <a:blip r:embed="rId3"/>
            <a:stretch>
              <a:fillRect/>
            </a:stretch>
          </p:blipFill>
          <p:spPr>
            <a:xfrm>
              <a:off x="2228688" y="2625494"/>
              <a:ext cx="2146222" cy="3259638"/>
            </a:xfrm>
            <a:prstGeom prst="rect">
              <a:avLst/>
            </a:prstGeom>
          </p:spPr>
        </p:pic>
        <p:pic>
          <p:nvPicPr>
            <p:cNvPr id="10" name="图片 9">
              <a:extLst>
                <a:ext uri="{FF2B5EF4-FFF2-40B4-BE49-F238E27FC236}">
                  <a16:creationId xmlns:a16="http://schemas.microsoft.com/office/drawing/2014/main" id="{61923980-E02C-48C4-947C-46C5B70962BC}"/>
                </a:ext>
              </a:extLst>
            </p:cNvPr>
            <p:cNvPicPr>
              <a:picLocks noChangeAspect="1"/>
            </p:cNvPicPr>
            <p:nvPr/>
          </p:nvPicPr>
          <p:blipFill>
            <a:blip r:embed="rId4"/>
            <a:stretch>
              <a:fillRect/>
            </a:stretch>
          </p:blipFill>
          <p:spPr>
            <a:xfrm>
              <a:off x="4872939" y="2635313"/>
              <a:ext cx="3555586" cy="3240000"/>
            </a:xfrm>
            <a:prstGeom prst="rect">
              <a:avLst/>
            </a:prstGeom>
          </p:spPr>
        </p:pic>
        <p:sp>
          <p:nvSpPr>
            <p:cNvPr id="15" name="文本框 14">
              <a:extLst>
                <a:ext uri="{FF2B5EF4-FFF2-40B4-BE49-F238E27FC236}">
                  <a16:creationId xmlns:a16="http://schemas.microsoft.com/office/drawing/2014/main" id="{ACCCC2B7-4644-4210-9704-AB299DD1FD79}"/>
                </a:ext>
              </a:extLst>
            </p:cNvPr>
            <p:cNvSpPr txBox="1"/>
            <p:nvPr/>
          </p:nvSpPr>
          <p:spPr>
            <a:xfrm>
              <a:off x="2391528" y="5889987"/>
              <a:ext cx="1820541"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玻璃杯</a:t>
              </a:r>
            </a:p>
          </p:txBody>
        </p:sp>
        <p:sp>
          <p:nvSpPr>
            <p:cNvPr id="17" name="文本框 16">
              <a:extLst>
                <a:ext uri="{FF2B5EF4-FFF2-40B4-BE49-F238E27FC236}">
                  <a16:creationId xmlns:a16="http://schemas.microsoft.com/office/drawing/2014/main" id="{16A3D13E-3F6D-4D56-AB30-D39076E65867}"/>
                </a:ext>
              </a:extLst>
            </p:cNvPr>
            <p:cNvSpPr txBox="1"/>
            <p:nvPr/>
          </p:nvSpPr>
          <p:spPr>
            <a:xfrm>
              <a:off x="5740461" y="5889987"/>
              <a:ext cx="1820541"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苹果</a:t>
              </a:r>
            </a:p>
          </p:txBody>
        </p:sp>
      </p:grpSp>
    </p:spTree>
    <p:extLst>
      <p:ext uri="{BB962C8B-B14F-4D97-AF65-F5344CB8AC3E}">
        <p14:creationId xmlns:p14="http://schemas.microsoft.com/office/powerpoint/2010/main" val="2068471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从三维空间到二维图像</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4</a:t>
            </a:fld>
            <a:endParaRPr lang="zh-CN"/>
          </a:p>
        </p:txBody>
      </p:sp>
      <p:sp>
        <p:nvSpPr>
          <p:cNvPr id="38" name="文本框 37">
            <a:extLst>
              <a:ext uri="{FF2B5EF4-FFF2-40B4-BE49-F238E27FC236}">
                <a16:creationId xmlns:a16="http://schemas.microsoft.com/office/drawing/2014/main" id="{BEDADD9E-7D5A-4D9C-9302-CF956463523B}"/>
              </a:ext>
            </a:extLst>
          </p:cNvPr>
          <p:cNvSpPr txBox="1"/>
          <p:nvPr/>
        </p:nvSpPr>
        <p:spPr>
          <a:xfrm>
            <a:off x="186928" y="6417033"/>
            <a:ext cx="8761758" cy="369332"/>
          </a:xfrm>
          <a:prstGeom prst="rect">
            <a:avLst/>
          </a:prstGeom>
          <a:noFill/>
        </p:spPr>
        <p:txBody>
          <a:bodyPr wrap="none" rtlCol="0">
            <a:spAutoFit/>
          </a:bodyPr>
          <a:lstStyle/>
          <a:p>
            <a:r>
              <a:rPr lang="zh-CN" altLang="en-US" dirty="0">
                <a:solidFill>
                  <a:schemeClr val="bg2">
                    <a:lumMod val="75000"/>
                  </a:schemeClr>
                </a:solidFill>
                <a:latin typeface="Times New Roman" panose="02020603050405020304" pitchFamily="18" charset="0"/>
                <a:ea typeface="+mj-ea"/>
                <a:cs typeface="Times New Roman" panose="02020603050405020304" pitchFamily="18" charset="0"/>
              </a:rPr>
              <a:t>图片来源：</a:t>
            </a:r>
            <a:r>
              <a:rPr lang="en-US" altLang="zh-CN" dirty="0">
                <a:solidFill>
                  <a:schemeClr val="bg2">
                    <a:lumMod val="75000"/>
                  </a:schemeClr>
                </a:solidFill>
                <a:latin typeface="Times New Roman" panose="02020603050405020304" pitchFamily="18" charset="0"/>
                <a:ea typeface="+mj-ea"/>
                <a:cs typeface="Times New Roman" panose="02020603050405020304" pitchFamily="18" charset="0"/>
              </a:rPr>
              <a:t>https://www.cs.cmu.edu/afs/cs/academic/class/15462-s09/www/lec/06/lec06.pdf</a:t>
            </a:r>
            <a:endParaRPr lang="zh-CN" altLang="en-US" dirty="0">
              <a:solidFill>
                <a:schemeClr val="bg2">
                  <a:lumMod val="75000"/>
                </a:schemeClr>
              </a:solidFill>
              <a:latin typeface="Times New Roman" panose="02020603050405020304" pitchFamily="18" charset="0"/>
              <a:ea typeface="+mj-ea"/>
              <a:cs typeface="Times New Roman" panose="02020603050405020304" pitchFamily="18" charset="0"/>
            </a:endParaRPr>
          </a:p>
        </p:txBody>
      </p:sp>
      <p:pic>
        <p:nvPicPr>
          <p:cNvPr id="2050" name="Picture 2">
            <a:extLst>
              <a:ext uri="{FF2B5EF4-FFF2-40B4-BE49-F238E27FC236}">
                <a16:creationId xmlns:a16="http://schemas.microsoft.com/office/drawing/2014/main" id="{362E53CB-29D2-4892-9F43-5CC8A6B5901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03935" y="3429000"/>
            <a:ext cx="48196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19C3101-10CD-44BF-AD43-9F062643FB5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08331" y="3429000"/>
            <a:ext cx="5018774" cy="2551919"/>
          </a:xfrm>
          <a:prstGeom prst="rect">
            <a:avLst/>
          </a:prstGeom>
          <a:noFill/>
          <a:extLst>
            <a:ext uri="{909E8E84-426E-40DD-AFC4-6F175D3DCCD1}">
              <a14:hiddenFill xmlns:a14="http://schemas.microsoft.com/office/drawing/2010/main">
                <a:solidFill>
                  <a:srgbClr val="FFFFFF"/>
                </a:solidFill>
              </a14:hiddenFill>
            </a:ext>
          </a:extLst>
        </p:spPr>
      </p:pic>
      <p:sp>
        <p:nvSpPr>
          <p:cNvPr id="15" name="内容占位符 5">
            <a:extLst>
              <a:ext uri="{FF2B5EF4-FFF2-40B4-BE49-F238E27FC236}">
                <a16:creationId xmlns:a16="http://schemas.microsoft.com/office/drawing/2014/main" id="{F61232CE-3379-4304-9E65-E1612B73264B}"/>
              </a:ext>
            </a:extLst>
          </p:cNvPr>
          <p:cNvSpPr>
            <a:spLocks noGrp="1"/>
          </p:cNvSpPr>
          <p:nvPr>
            <p:ph idx="1"/>
          </p:nvPr>
        </p:nvSpPr>
        <p:spPr>
          <a:xfrm>
            <a:off x="794455" y="1357162"/>
            <a:ext cx="10688483" cy="5005137"/>
          </a:xfrm>
        </p:spPr>
        <p:txBody>
          <a:bodyPr/>
          <a:lstStyle/>
          <a:p>
            <a:pPr marL="0" indent="0" algn="just">
              <a:lnSpc>
                <a:spcPct val="110000"/>
              </a:lnSpc>
              <a:buNone/>
            </a:pPr>
            <a:r>
              <a:rPr lang="zh-CN" altLang="en-US" dirty="0"/>
              <a:t>    从不同的</a:t>
            </a:r>
            <a:r>
              <a:rPr lang="zh-CN" altLang="en-US" b="1" dirty="0"/>
              <a:t>视角</a:t>
            </a:r>
            <a:r>
              <a:rPr lang="zh-CN" altLang="en-US" dirty="0"/>
              <a:t>观察自然世界的物体和场景会看到不同的内容。</a:t>
            </a:r>
          </a:p>
        </p:txBody>
      </p:sp>
    </p:spTree>
    <p:extLst>
      <p:ext uri="{BB962C8B-B14F-4D97-AF65-F5344CB8AC3E}">
        <p14:creationId xmlns:p14="http://schemas.microsoft.com/office/powerpoint/2010/main" val="988429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1C1D1-96BD-4723-A9F3-8B7410B9F592}"/>
              </a:ext>
            </a:extLst>
          </p:cNvPr>
          <p:cNvSpPr>
            <a:spLocks noGrp="1"/>
          </p:cNvSpPr>
          <p:nvPr>
            <p:ph type="title"/>
          </p:nvPr>
        </p:nvSpPr>
        <p:spPr/>
        <p:txBody>
          <a:bodyPr>
            <a:normAutofit/>
          </a:bodyPr>
          <a:lstStyle/>
          <a:p>
            <a:r>
              <a:rPr lang="zh-CN" altLang="en-US" b="1" dirty="0">
                <a:solidFill>
                  <a:srgbClr val="9A0001"/>
                </a:solidFill>
              </a:rPr>
              <a:t>三维重建的难点</a:t>
            </a:r>
            <a:endParaRPr lang="zh-CN" altLang="en-US" dirty="0"/>
          </a:p>
        </p:txBody>
      </p:sp>
      <p:sp>
        <p:nvSpPr>
          <p:cNvPr id="4" name="灯片编号占位符 3">
            <a:extLst>
              <a:ext uri="{FF2B5EF4-FFF2-40B4-BE49-F238E27FC236}">
                <a16:creationId xmlns:a16="http://schemas.microsoft.com/office/drawing/2014/main" id="{4996441B-566F-429E-A199-DC09122C8FD9}"/>
              </a:ext>
            </a:extLst>
          </p:cNvPr>
          <p:cNvSpPr>
            <a:spLocks noGrp="1"/>
          </p:cNvSpPr>
          <p:nvPr>
            <p:ph type="sldNum" idx="12"/>
          </p:nvPr>
        </p:nvSpPr>
        <p:spPr/>
        <p:txBody>
          <a:bodyPr/>
          <a:lstStyle/>
          <a:p>
            <a:fld id="{A9B04F12-2911-494B-9AE8-6A8B6570AC67}" type="slidenum">
              <a:rPr lang="en-US" altLang="zh-CN" smtClean="0"/>
              <a:t>40</a:t>
            </a:fld>
            <a:endParaRPr lang="zh-CN"/>
          </a:p>
        </p:txBody>
      </p:sp>
      <p:sp>
        <p:nvSpPr>
          <p:cNvPr id="6" name="文本框 5">
            <a:extLst>
              <a:ext uri="{FF2B5EF4-FFF2-40B4-BE49-F238E27FC236}">
                <a16:creationId xmlns:a16="http://schemas.microsoft.com/office/drawing/2014/main" id="{C5C2B028-200C-4448-A531-A0C2518538B2}"/>
              </a:ext>
            </a:extLst>
          </p:cNvPr>
          <p:cNvSpPr txBox="1"/>
          <p:nvPr/>
        </p:nvSpPr>
        <p:spPr>
          <a:xfrm>
            <a:off x="838200" y="1047362"/>
            <a:ext cx="10515600" cy="584775"/>
          </a:xfrm>
          <a:prstGeom prst="rect">
            <a:avLst/>
          </a:prstGeom>
          <a:noFill/>
        </p:spPr>
        <p:txBody>
          <a:bodyPr wrap="square" rtlCol="0">
            <a:spAutoFit/>
          </a:bodyPr>
          <a:lstStyle/>
          <a:p>
            <a:pPr algn="just"/>
            <a:r>
              <a:rPr lang="zh-CN" altLang="en-US" sz="3200" b="1" dirty="0">
                <a:latin typeface="+mj-ea"/>
                <a:ea typeface="+mj-ea"/>
              </a:rPr>
              <a:t>光照变化</a:t>
            </a:r>
          </a:p>
        </p:txBody>
      </p:sp>
      <p:sp>
        <p:nvSpPr>
          <p:cNvPr id="7" name="文本框 6">
            <a:extLst>
              <a:ext uri="{FF2B5EF4-FFF2-40B4-BE49-F238E27FC236}">
                <a16:creationId xmlns:a16="http://schemas.microsoft.com/office/drawing/2014/main" id="{1D886B08-1748-40B2-9F26-4DFC6878E212}"/>
              </a:ext>
            </a:extLst>
          </p:cNvPr>
          <p:cNvSpPr txBox="1"/>
          <p:nvPr/>
        </p:nvSpPr>
        <p:spPr>
          <a:xfrm>
            <a:off x="0" y="6550223"/>
            <a:ext cx="7523480" cy="307777"/>
          </a:xfrm>
          <a:prstGeom prst="rect">
            <a:avLst/>
          </a:prstGeom>
          <a:noFill/>
        </p:spPr>
        <p:txBody>
          <a:bodyPr wrap="square">
            <a:spAutoFit/>
          </a:bodyPr>
          <a:lstStyle/>
          <a:p>
            <a:r>
              <a:rPr lang="en-US" altLang="zh-CN" sz="1400" i="1" dirty="0">
                <a:solidFill>
                  <a:srgbClr val="666666"/>
                </a:solidFill>
                <a:latin typeface="Times New Roman" panose="02020603050405020304" pitchFamily="18" charset="0"/>
                <a:ea typeface="+mj-ea"/>
                <a:cs typeface="Times New Roman" panose="02020603050405020304" pitchFamily="18" charset="0"/>
              </a:rPr>
              <a:t>*</a:t>
            </a:r>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i="1" dirty="0">
                <a:solidFill>
                  <a:srgbClr val="666666"/>
                </a:solidFill>
                <a:latin typeface="Times New Roman" panose="02020603050405020304" pitchFamily="18" charset="0"/>
                <a:ea typeface="+mj-ea"/>
                <a:cs typeface="Times New Roman" panose="02020603050405020304" pitchFamily="18" charset="0"/>
              </a:rPr>
              <a:t>https://diode-dataset.org/</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sp>
        <p:nvSpPr>
          <p:cNvPr id="16" name="文本框 15">
            <a:extLst>
              <a:ext uri="{FF2B5EF4-FFF2-40B4-BE49-F238E27FC236}">
                <a16:creationId xmlns:a16="http://schemas.microsoft.com/office/drawing/2014/main" id="{48BCBF33-7308-42DB-99D0-354E5B4C25F3}"/>
              </a:ext>
            </a:extLst>
          </p:cNvPr>
          <p:cNvSpPr txBox="1"/>
          <p:nvPr/>
        </p:nvSpPr>
        <p:spPr>
          <a:xfrm>
            <a:off x="778090" y="1659746"/>
            <a:ext cx="10515600" cy="461665"/>
          </a:xfrm>
          <a:prstGeom prst="rect">
            <a:avLst/>
          </a:prstGeom>
          <a:noFill/>
        </p:spPr>
        <p:txBody>
          <a:bodyPr wrap="square" rtlCol="0">
            <a:spAutoFit/>
          </a:bodyPr>
          <a:lstStyle/>
          <a:p>
            <a:pPr algn="just"/>
            <a:r>
              <a:rPr lang="zh-CN" altLang="en-US" sz="2400" dirty="0">
                <a:latin typeface="+mj-ea"/>
                <a:ea typeface="+mj-ea"/>
              </a:rPr>
              <a:t>光照变化易干扰关键点检测结果，造成匹配点减少甚至匹配错误</a:t>
            </a:r>
          </a:p>
        </p:txBody>
      </p:sp>
      <p:grpSp>
        <p:nvGrpSpPr>
          <p:cNvPr id="22" name="组合 21">
            <a:extLst>
              <a:ext uri="{FF2B5EF4-FFF2-40B4-BE49-F238E27FC236}">
                <a16:creationId xmlns:a16="http://schemas.microsoft.com/office/drawing/2014/main" id="{8E71E187-C472-4C5B-A450-7DC971DB6C6A}"/>
              </a:ext>
            </a:extLst>
          </p:cNvPr>
          <p:cNvGrpSpPr/>
          <p:nvPr/>
        </p:nvGrpSpPr>
        <p:grpSpPr>
          <a:xfrm>
            <a:off x="2505168" y="2279447"/>
            <a:ext cx="7181664" cy="3960000"/>
            <a:chOff x="2094769" y="2279447"/>
            <a:chExt cx="7181664" cy="3960000"/>
          </a:xfrm>
        </p:grpSpPr>
        <p:pic>
          <p:nvPicPr>
            <p:cNvPr id="19" name="图片 18">
              <a:extLst>
                <a:ext uri="{FF2B5EF4-FFF2-40B4-BE49-F238E27FC236}">
                  <a16:creationId xmlns:a16="http://schemas.microsoft.com/office/drawing/2014/main" id="{4001A531-9D93-40DC-8082-BA6E99603EDF}"/>
                </a:ext>
              </a:extLst>
            </p:cNvPr>
            <p:cNvPicPr>
              <a:picLocks noChangeAspect="1"/>
            </p:cNvPicPr>
            <p:nvPr/>
          </p:nvPicPr>
          <p:blipFill>
            <a:blip r:embed="rId3"/>
            <a:stretch>
              <a:fillRect/>
            </a:stretch>
          </p:blipFill>
          <p:spPr>
            <a:xfrm>
              <a:off x="2094769" y="2279447"/>
              <a:ext cx="2930248" cy="3960000"/>
            </a:xfrm>
            <a:prstGeom prst="rect">
              <a:avLst/>
            </a:prstGeom>
          </p:spPr>
        </p:pic>
        <p:pic>
          <p:nvPicPr>
            <p:cNvPr id="21" name="图片 20">
              <a:extLst>
                <a:ext uri="{FF2B5EF4-FFF2-40B4-BE49-F238E27FC236}">
                  <a16:creationId xmlns:a16="http://schemas.microsoft.com/office/drawing/2014/main" id="{96242217-48D1-43D3-ADB1-8BD731C825AD}"/>
                </a:ext>
              </a:extLst>
            </p:cNvPr>
            <p:cNvPicPr>
              <a:picLocks noChangeAspect="1"/>
            </p:cNvPicPr>
            <p:nvPr/>
          </p:nvPicPr>
          <p:blipFill>
            <a:blip r:embed="rId4"/>
            <a:stretch>
              <a:fillRect/>
            </a:stretch>
          </p:blipFill>
          <p:spPr>
            <a:xfrm>
              <a:off x="5672624" y="2279447"/>
              <a:ext cx="3603809" cy="3960000"/>
            </a:xfrm>
            <a:prstGeom prst="rect">
              <a:avLst/>
            </a:prstGeom>
          </p:spPr>
        </p:pic>
      </p:grpSp>
      <p:sp>
        <p:nvSpPr>
          <p:cNvPr id="23" name="文本框 22">
            <a:extLst>
              <a:ext uri="{FF2B5EF4-FFF2-40B4-BE49-F238E27FC236}">
                <a16:creationId xmlns:a16="http://schemas.microsoft.com/office/drawing/2014/main" id="{F2B5A204-D170-42D4-8AC2-51E68C4DFB9A}"/>
              </a:ext>
            </a:extLst>
          </p:cNvPr>
          <p:cNvSpPr txBox="1"/>
          <p:nvPr/>
        </p:nvSpPr>
        <p:spPr>
          <a:xfrm>
            <a:off x="2505168" y="6221800"/>
            <a:ext cx="2930247"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夜晚</a:t>
            </a:r>
          </a:p>
        </p:txBody>
      </p:sp>
      <p:sp>
        <p:nvSpPr>
          <p:cNvPr id="24" name="文本框 23">
            <a:extLst>
              <a:ext uri="{FF2B5EF4-FFF2-40B4-BE49-F238E27FC236}">
                <a16:creationId xmlns:a16="http://schemas.microsoft.com/office/drawing/2014/main" id="{021EC6F2-6572-42D8-AECD-BB2C6A482DEE}"/>
              </a:ext>
            </a:extLst>
          </p:cNvPr>
          <p:cNvSpPr txBox="1"/>
          <p:nvPr/>
        </p:nvSpPr>
        <p:spPr>
          <a:xfrm>
            <a:off x="6083023" y="6221800"/>
            <a:ext cx="3603809"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白天</a:t>
            </a:r>
          </a:p>
        </p:txBody>
      </p:sp>
    </p:spTree>
    <p:extLst>
      <p:ext uri="{BB962C8B-B14F-4D97-AF65-F5344CB8AC3E}">
        <p14:creationId xmlns:p14="http://schemas.microsoft.com/office/powerpoint/2010/main" val="3568086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1C1D1-96BD-4723-A9F3-8B7410B9F592}"/>
              </a:ext>
            </a:extLst>
          </p:cNvPr>
          <p:cNvSpPr>
            <a:spLocks noGrp="1"/>
          </p:cNvSpPr>
          <p:nvPr>
            <p:ph type="title"/>
          </p:nvPr>
        </p:nvSpPr>
        <p:spPr/>
        <p:txBody>
          <a:bodyPr>
            <a:normAutofit/>
          </a:bodyPr>
          <a:lstStyle/>
          <a:p>
            <a:r>
              <a:rPr lang="zh-CN" altLang="en-US" b="1" dirty="0">
                <a:solidFill>
                  <a:srgbClr val="9A0001"/>
                </a:solidFill>
              </a:rPr>
              <a:t>最新的三维重建技术</a:t>
            </a:r>
            <a:endParaRPr lang="zh-CN" altLang="en-US" dirty="0"/>
          </a:p>
        </p:txBody>
      </p:sp>
      <p:sp>
        <p:nvSpPr>
          <p:cNvPr id="4" name="灯片编号占位符 3">
            <a:extLst>
              <a:ext uri="{FF2B5EF4-FFF2-40B4-BE49-F238E27FC236}">
                <a16:creationId xmlns:a16="http://schemas.microsoft.com/office/drawing/2014/main" id="{4996441B-566F-429E-A199-DC09122C8FD9}"/>
              </a:ext>
            </a:extLst>
          </p:cNvPr>
          <p:cNvSpPr>
            <a:spLocks noGrp="1"/>
          </p:cNvSpPr>
          <p:nvPr>
            <p:ph type="sldNum" idx="12"/>
          </p:nvPr>
        </p:nvSpPr>
        <p:spPr/>
        <p:txBody>
          <a:bodyPr/>
          <a:lstStyle/>
          <a:p>
            <a:fld id="{A9B04F12-2911-494B-9AE8-6A8B6570AC67}" type="slidenum">
              <a:rPr lang="en-US" altLang="zh-CN" smtClean="0"/>
              <a:t>41</a:t>
            </a:fld>
            <a:endParaRPr lang="zh-CN"/>
          </a:p>
        </p:txBody>
      </p:sp>
      <p:sp>
        <p:nvSpPr>
          <p:cNvPr id="7" name="文本框 6">
            <a:extLst>
              <a:ext uri="{FF2B5EF4-FFF2-40B4-BE49-F238E27FC236}">
                <a16:creationId xmlns:a16="http://schemas.microsoft.com/office/drawing/2014/main" id="{1D886B08-1748-40B2-9F26-4DFC6878E212}"/>
              </a:ext>
            </a:extLst>
          </p:cNvPr>
          <p:cNvSpPr txBox="1"/>
          <p:nvPr/>
        </p:nvSpPr>
        <p:spPr>
          <a:xfrm>
            <a:off x="0" y="6550223"/>
            <a:ext cx="7523480" cy="307777"/>
          </a:xfrm>
          <a:prstGeom prst="rect">
            <a:avLst/>
          </a:prstGeom>
          <a:noFill/>
        </p:spPr>
        <p:txBody>
          <a:bodyPr wrap="square">
            <a:spAutoFit/>
          </a:bodyPr>
          <a:lstStyle/>
          <a:p>
            <a:r>
              <a:rPr lang="en-US" altLang="zh-CN" sz="1400" i="1" dirty="0">
                <a:solidFill>
                  <a:srgbClr val="666666"/>
                </a:solidFill>
                <a:latin typeface="Times New Roman" panose="02020603050405020304" pitchFamily="18" charset="0"/>
                <a:ea typeface="+mj-ea"/>
                <a:cs typeface="Times New Roman" panose="02020603050405020304" pitchFamily="18" charset="0"/>
              </a:rPr>
              <a:t>*</a:t>
            </a:r>
            <a:r>
              <a:rPr lang="zh-CN" altLang="en-US" sz="1400" i="1" dirty="0">
                <a:solidFill>
                  <a:srgbClr val="666666"/>
                </a:solidFill>
                <a:latin typeface="Times New Roman" panose="02020603050405020304" pitchFamily="18" charset="0"/>
                <a:ea typeface="+mj-ea"/>
                <a:cs typeface="Times New Roman" panose="02020603050405020304" pitchFamily="18" charset="0"/>
              </a:rPr>
              <a:t>图片来源：</a:t>
            </a:r>
            <a:r>
              <a:rPr lang="en-US" altLang="zh-CN" sz="1400" i="1" dirty="0">
                <a:solidFill>
                  <a:srgbClr val="666666"/>
                </a:solidFill>
                <a:latin typeface="Times New Roman" panose="02020603050405020304" pitchFamily="18" charset="0"/>
                <a:ea typeface="+mj-ea"/>
                <a:cs typeface="Times New Roman" panose="02020603050405020304" pitchFamily="18" charset="0"/>
              </a:rPr>
              <a:t>https://diode-dataset.org/</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sp>
        <p:nvSpPr>
          <p:cNvPr id="12" name="文本框 11">
            <a:extLst>
              <a:ext uri="{FF2B5EF4-FFF2-40B4-BE49-F238E27FC236}">
                <a16:creationId xmlns:a16="http://schemas.microsoft.com/office/drawing/2014/main" id="{A184DFC6-ACBF-432A-86C3-342F190F4143}"/>
              </a:ext>
            </a:extLst>
          </p:cNvPr>
          <p:cNvSpPr txBox="1"/>
          <p:nvPr/>
        </p:nvSpPr>
        <p:spPr>
          <a:xfrm>
            <a:off x="838200" y="1047362"/>
            <a:ext cx="10515600" cy="1569660"/>
          </a:xfrm>
          <a:prstGeom prst="rect">
            <a:avLst/>
          </a:prstGeom>
          <a:noFill/>
        </p:spPr>
        <p:txBody>
          <a:bodyPr wrap="square" rtlCol="0">
            <a:spAutoFit/>
          </a:bodyPr>
          <a:lstStyle/>
          <a:p>
            <a:pPr algn="just"/>
            <a:r>
              <a:rPr lang="zh-CN" altLang="en-US" sz="3200" dirty="0">
                <a:latin typeface="+mj-ea"/>
                <a:ea typeface="+mj-ea"/>
              </a:rPr>
              <a:t>       由于传统的三维重建方法采用</a:t>
            </a:r>
            <a:r>
              <a:rPr lang="zh-CN" altLang="en-US" sz="3200" b="1" dirty="0">
                <a:latin typeface="+mj-ea"/>
                <a:ea typeface="+mj-ea"/>
              </a:rPr>
              <a:t>人工设计</a:t>
            </a:r>
            <a:r>
              <a:rPr lang="zh-CN" altLang="en-US" sz="3200" dirty="0">
                <a:latin typeface="+mj-ea"/>
                <a:ea typeface="+mj-ea"/>
              </a:rPr>
              <a:t>的关键点检测、相机参数求解策略难以应对复杂多样的实际情况，最新的三维重建技术利用</a:t>
            </a:r>
            <a:r>
              <a:rPr lang="zh-CN" altLang="en-US" sz="3200" b="1" dirty="0">
                <a:latin typeface="+mj-ea"/>
                <a:ea typeface="+mj-ea"/>
              </a:rPr>
              <a:t>神经网络</a:t>
            </a:r>
            <a:r>
              <a:rPr lang="zh-CN" altLang="en-US" sz="3200" dirty="0">
                <a:latin typeface="+mj-ea"/>
                <a:ea typeface="+mj-ea"/>
              </a:rPr>
              <a:t>进行自动学习三维重建能力。</a:t>
            </a:r>
          </a:p>
        </p:txBody>
      </p:sp>
      <p:sp>
        <p:nvSpPr>
          <p:cNvPr id="30" name="文本框 29">
            <a:extLst>
              <a:ext uri="{FF2B5EF4-FFF2-40B4-BE49-F238E27FC236}">
                <a16:creationId xmlns:a16="http://schemas.microsoft.com/office/drawing/2014/main" id="{AF4C2570-12DE-4EFC-BF52-290CDD4A7EBB}"/>
              </a:ext>
            </a:extLst>
          </p:cNvPr>
          <p:cNvSpPr txBox="1"/>
          <p:nvPr/>
        </p:nvSpPr>
        <p:spPr>
          <a:xfrm>
            <a:off x="2392944" y="5810638"/>
            <a:ext cx="2930247"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传统方法</a:t>
            </a:r>
          </a:p>
        </p:txBody>
      </p:sp>
      <p:sp>
        <p:nvSpPr>
          <p:cNvPr id="39" name="文本框 38">
            <a:extLst>
              <a:ext uri="{FF2B5EF4-FFF2-40B4-BE49-F238E27FC236}">
                <a16:creationId xmlns:a16="http://schemas.microsoft.com/office/drawing/2014/main" id="{2FF546EA-A8C8-4E9E-B361-6F811DB7EEFC}"/>
              </a:ext>
            </a:extLst>
          </p:cNvPr>
          <p:cNvSpPr txBox="1"/>
          <p:nvPr/>
        </p:nvSpPr>
        <p:spPr>
          <a:xfrm>
            <a:off x="7448620" y="5888732"/>
            <a:ext cx="4044952"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基于神经网络的方法</a:t>
            </a:r>
          </a:p>
        </p:txBody>
      </p:sp>
      <p:grpSp>
        <p:nvGrpSpPr>
          <p:cNvPr id="18" name="组合 17">
            <a:extLst>
              <a:ext uri="{FF2B5EF4-FFF2-40B4-BE49-F238E27FC236}">
                <a16:creationId xmlns:a16="http://schemas.microsoft.com/office/drawing/2014/main" id="{44DF2BDB-4486-4383-893E-8567753E4E73}"/>
              </a:ext>
            </a:extLst>
          </p:cNvPr>
          <p:cNvGrpSpPr/>
          <p:nvPr/>
        </p:nvGrpSpPr>
        <p:grpSpPr>
          <a:xfrm>
            <a:off x="698429" y="3538888"/>
            <a:ext cx="10795143" cy="2190580"/>
            <a:chOff x="975097" y="3538888"/>
            <a:chExt cx="10795143" cy="2190580"/>
          </a:xfrm>
        </p:grpSpPr>
        <p:sp>
          <p:nvSpPr>
            <p:cNvPr id="36" name="矩形 35">
              <a:extLst>
                <a:ext uri="{FF2B5EF4-FFF2-40B4-BE49-F238E27FC236}">
                  <a16:creationId xmlns:a16="http://schemas.microsoft.com/office/drawing/2014/main" id="{E3DBB80A-B2AC-4823-85D4-C51AB6ACD5F7}"/>
                </a:ext>
              </a:extLst>
            </p:cNvPr>
            <p:cNvSpPr/>
            <p:nvPr/>
          </p:nvSpPr>
          <p:spPr>
            <a:xfrm>
              <a:off x="7725288" y="3538888"/>
              <a:ext cx="4044952" cy="21905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33E03EB-5365-4702-BC85-8CECC05D9EE2}"/>
                </a:ext>
              </a:extLst>
            </p:cNvPr>
            <p:cNvGrpSpPr/>
            <p:nvPr/>
          </p:nvGrpSpPr>
          <p:grpSpPr>
            <a:xfrm>
              <a:off x="7841819" y="3972900"/>
              <a:ext cx="1340209" cy="1521819"/>
              <a:chOff x="1152452" y="3956591"/>
              <a:chExt cx="1340209" cy="1521819"/>
            </a:xfrm>
          </p:grpSpPr>
          <p:grpSp>
            <p:nvGrpSpPr>
              <p:cNvPr id="32" name="组合 31">
                <a:extLst>
                  <a:ext uri="{FF2B5EF4-FFF2-40B4-BE49-F238E27FC236}">
                    <a16:creationId xmlns:a16="http://schemas.microsoft.com/office/drawing/2014/main" id="{09833F7A-A03A-47B4-AFB3-7BE74413FE3B}"/>
                  </a:ext>
                </a:extLst>
              </p:cNvPr>
              <p:cNvGrpSpPr/>
              <p:nvPr/>
            </p:nvGrpSpPr>
            <p:grpSpPr>
              <a:xfrm>
                <a:off x="1152452" y="3956591"/>
                <a:ext cx="1340209" cy="1023972"/>
                <a:chOff x="1127052" y="3332703"/>
                <a:chExt cx="1340209" cy="1023972"/>
              </a:xfrm>
            </p:grpSpPr>
            <p:pic>
              <p:nvPicPr>
                <p:cNvPr id="35" name="Picture 4" descr="More qualitative results on test scenes from the ScanNet dataset.">
                  <a:extLst>
                    <a:ext uri="{FF2B5EF4-FFF2-40B4-BE49-F238E27FC236}">
                      <a16:creationId xmlns:a16="http://schemas.microsoft.com/office/drawing/2014/main" id="{2C2378EC-B8C1-4B13-BA7F-62B5AB1FDD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 t="14109" r="75342" b="72760"/>
                <a:stretch/>
              </p:blipFill>
              <p:spPr bwMode="auto">
                <a:xfrm>
                  <a:off x="1127052" y="3456120"/>
                  <a:ext cx="1235681" cy="9005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More qualitative results on test scenes from the ScanNet dataset.">
                  <a:extLst>
                    <a:ext uri="{FF2B5EF4-FFF2-40B4-BE49-F238E27FC236}">
                      <a16:creationId xmlns:a16="http://schemas.microsoft.com/office/drawing/2014/main" id="{63DDC071-0781-46AF-B3CF-82C27D8AD0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 t="371" r="74943" b="86037"/>
                <a:stretch/>
              </p:blipFill>
              <p:spPr bwMode="auto">
                <a:xfrm>
                  <a:off x="1215040" y="3332703"/>
                  <a:ext cx="1252221" cy="93218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文本框 32">
                <a:extLst>
                  <a:ext uri="{FF2B5EF4-FFF2-40B4-BE49-F238E27FC236}">
                    <a16:creationId xmlns:a16="http://schemas.microsoft.com/office/drawing/2014/main" id="{6AF51FE9-CE94-436E-8A33-9229EB26F802}"/>
                  </a:ext>
                </a:extLst>
              </p:cNvPr>
              <p:cNvSpPr txBox="1"/>
              <p:nvPr/>
            </p:nvSpPr>
            <p:spPr>
              <a:xfrm>
                <a:off x="1152452" y="5048036"/>
                <a:ext cx="1340209"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输入图像</a:t>
                </a:r>
              </a:p>
            </p:txBody>
          </p:sp>
        </p:grpSp>
        <p:sp>
          <p:nvSpPr>
            <p:cNvPr id="37" name="矩形 36">
              <a:extLst>
                <a:ext uri="{FF2B5EF4-FFF2-40B4-BE49-F238E27FC236}">
                  <a16:creationId xmlns:a16="http://schemas.microsoft.com/office/drawing/2014/main" id="{698FFE84-602F-4281-A981-BFC17E1E794E}"/>
                </a:ext>
              </a:extLst>
            </p:cNvPr>
            <p:cNvSpPr/>
            <p:nvPr/>
          </p:nvSpPr>
          <p:spPr>
            <a:xfrm>
              <a:off x="9453061" y="4074203"/>
              <a:ext cx="695503" cy="1041400"/>
            </a:xfrm>
            <a:prstGeom prst="rect">
              <a:avLst/>
            </a:prstGeom>
            <a:solidFill>
              <a:srgbClr val="E8D3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0000"/>
                  </a:solidFill>
                  <a:latin typeface="+mj-ea"/>
                  <a:ea typeface="+mj-ea"/>
                </a:rPr>
                <a:t>神经网络</a:t>
              </a:r>
            </a:p>
          </p:txBody>
        </p:sp>
        <p:sp>
          <p:nvSpPr>
            <p:cNvPr id="38" name="箭头: 右 37">
              <a:extLst>
                <a:ext uri="{FF2B5EF4-FFF2-40B4-BE49-F238E27FC236}">
                  <a16:creationId xmlns:a16="http://schemas.microsoft.com/office/drawing/2014/main" id="{A4D366A5-C9D3-4F3C-865F-8C3D65991036}"/>
                </a:ext>
              </a:extLst>
            </p:cNvPr>
            <p:cNvSpPr/>
            <p:nvPr/>
          </p:nvSpPr>
          <p:spPr>
            <a:xfrm>
              <a:off x="9189730" y="4388094"/>
              <a:ext cx="258452"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787372A3-7858-4138-9E71-D64DEF0C84C1}"/>
                </a:ext>
              </a:extLst>
            </p:cNvPr>
            <p:cNvPicPr>
              <a:picLocks noChangeAspect="1"/>
            </p:cNvPicPr>
            <p:nvPr/>
          </p:nvPicPr>
          <p:blipFill>
            <a:blip r:embed="rId4"/>
            <a:stretch>
              <a:fillRect/>
            </a:stretch>
          </p:blipFill>
          <p:spPr>
            <a:xfrm>
              <a:off x="10419597" y="4069116"/>
              <a:ext cx="1310148" cy="1041400"/>
            </a:xfrm>
            <a:prstGeom prst="rect">
              <a:avLst/>
            </a:prstGeom>
          </p:spPr>
        </p:pic>
        <p:grpSp>
          <p:nvGrpSpPr>
            <p:cNvPr id="15" name="组合 14">
              <a:extLst>
                <a:ext uri="{FF2B5EF4-FFF2-40B4-BE49-F238E27FC236}">
                  <a16:creationId xmlns:a16="http://schemas.microsoft.com/office/drawing/2014/main" id="{38CC755C-9390-4BB7-816B-88224BD37F37}"/>
                </a:ext>
              </a:extLst>
            </p:cNvPr>
            <p:cNvGrpSpPr/>
            <p:nvPr/>
          </p:nvGrpSpPr>
          <p:grpSpPr>
            <a:xfrm>
              <a:off x="975097" y="3538889"/>
              <a:ext cx="6606541" cy="2190579"/>
              <a:chOff x="975097" y="3538889"/>
              <a:chExt cx="6606541" cy="2190579"/>
            </a:xfrm>
          </p:grpSpPr>
          <p:sp>
            <p:nvSpPr>
              <p:cNvPr id="3" name="矩形 2">
                <a:extLst>
                  <a:ext uri="{FF2B5EF4-FFF2-40B4-BE49-F238E27FC236}">
                    <a16:creationId xmlns:a16="http://schemas.microsoft.com/office/drawing/2014/main" id="{22303F83-656A-4BD6-8BB2-CB7A1599670F}"/>
                  </a:ext>
                </a:extLst>
              </p:cNvPr>
              <p:cNvSpPr/>
              <p:nvPr/>
            </p:nvSpPr>
            <p:spPr>
              <a:xfrm>
                <a:off x="975097" y="3538889"/>
                <a:ext cx="6606541" cy="21905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7D53FEE-D23D-4A52-A1E9-6F6CEC522ABF}"/>
                  </a:ext>
                </a:extLst>
              </p:cNvPr>
              <p:cNvGrpSpPr/>
              <p:nvPr/>
            </p:nvGrpSpPr>
            <p:grpSpPr>
              <a:xfrm>
                <a:off x="1120553" y="3956591"/>
                <a:ext cx="1340209" cy="1521819"/>
                <a:chOff x="1152452" y="3956591"/>
                <a:chExt cx="1340209" cy="1521819"/>
              </a:xfrm>
            </p:grpSpPr>
            <p:grpSp>
              <p:nvGrpSpPr>
                <p:cNvPr id="5" name="组合 4">
                  <a:extLst>
                    <a:ext uri="{FF2B5EF4-FFF2-40B4-BE49-F238E27FC236}">
                      <a16:creationId xmlns:a16="http://schemas.microsoft.com/office/drawing/2014/main" id="{821E8BCA-1316-409A-9F14-1534C222E8CD}"/>
                    </a:ext>
                  </a:extLst>
                </p:cNvPr>
                <p:cNvGrpSpPr/>
                <p:nvPr/>
              </p:nvGrpSpPr>
              <p:grpSpPr>
                <a:xfrm>
                  <a:off x="1152452" y="3956591"/>
                  <a:ext cx="1340209" cy="1023972"/>
                  <a:chOff x="1127052" y="3332703"/>
                  <a:chExt cx="1340209" cy="1023972"/>
                </a:xfrm>
              </p:grpSpPr>
              <p:pic>
                <p:nvPicPr>
                  <p:cNvPr id="2052" name="Picture 4" descr="More qualitative results on test scenes from the ScanNet dataset.">
                    <a:extLst>
                      <a:ext uri="{FF2B5EF4-FFF2-40B4-BE49-F238E27FC236}">
                        <a16:creationId xmlns:a16="http://schemas.microsoft.com/office/drawing/2014/main" id="{3DEF8380-8C37-486C-9C59-59FD6AD81A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 t="14109" r="75342" b="72760"/>
                  <a:stretch/>
                </p:blipFill>
                <p:spPr bwMode="auto">
                  <a:xfrm>
                    <a:off x="1127052" y="3456120"/>
                    <a:ext cx="1235681" cy="9005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re qualitative results on test scenes from the ScanNet dataset.">
                    <a:extLst>
                      <a:ext uri="{FF2B5EF4-FFF2-40B4-BE49-F238E27FC236}">
                        <a16:creationId xmlns:a16="http://schemas.microsoft.com/office/drawing/2014/main" id="{270F162C-5029-4745-8755-1AF31E1C3A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 t="371" r="74943" b="86037"/>
                  <a:stretch/>
                </p:blipFill>
                <p:spPr bwMode="auto">
                  <a:xfrm>
                    <a:off x="1215040" y="3332703"/>
                    <a:ext cx="1252221" cy="93218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文本框 16">
                  <a:extLst>
                    <a:ext uri="{FF2B5EF4-FFF2-40B4-BE49-F238E27FC236}">
                      <a16:creationId xmlns:a16="http://schemas.microsoft.com/office/drawing/2014/main" id="{5491E274-55BA-4FFC-93E6-198A27F0FA6A}"/>
                    </a:ext>
                  </a:extLst>
                </p:cNvPr>
                <p:cNvSpPr txBox="1"/>
                <p:nvPr/>
              </p:nvSpPr>
              <p:spPr>
                <a:xfrm>
                  <a:off x="1152452" y="5048036"/>
                  <a:ext cx="1340209"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输入图像</a:t>
                  </a:r>
                </a:p>
              </p:txBody>
            </p:sp>
          </p:grpSp>
          <p:sp>
            <p:nvSpPr>
              <p:cNvPr id="8" name="矩形 7">
                <a:extLst>
                  <a:ext uri="{FF2B5EF4-FFF2-40B4-BE49-F238E27FC236}">
                    <a16:creationId xmlns:a16="http://schemas.microsoft.com/office/drawing/2014/main" id="{53654249-924B-4CAD-95F4-6BBD9EE39F38}"/>
                  </a:ext>
                </a:extLst>
              </p:cNvPr>
              <p:cNvSpPr/>
              <p:nvPr/>
            </p:nvSpPr>
            <p:spPr>
              <a:xfrm>
                <a:off x="2729446" y="4080008"/>
                <a:ext cx="946298" cy="1041400"/>
              </a:xfrm>
              <a:prstGeom prst="rect">
                <a:avLst/>
              </a:prstGeom>
              <a:solidFill>
                <a:srgbClr val="E8D3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0000"/>
                    </a:solidFill>
                    <a:latin typeface="+mj-ea"/>
                    <a:ea typeface="+mj-ea"/>
                  </a:rPr>
                  <a:t>关键点检测与匹配</a:t>
                </a:r>
              </a:p>
            </p:txBody>
          </p:sp>
          <p:sp>
            <p:nvSpPr>
              <p:cNvPr id="25" name="箭头: 右 24">
                <a:extLst>
                  <a:ext uri="{FF2B5EF4-FFF2-40B4-BE49-F238E27FC236}">
                    <a16:creationId xmlns:a16="http://schemas.microsoft.com/office/drawing/2014/main" id="{8578FFBC-568A-401E-A8B4-658D4235DD8D}"/>
                  </a:ext>
                </a:extLst>
              </p:cNvPr>
              <p:cNvSpPr/>
              <p:nvPr/>
            </p:nvSpPr>
            <p:spPr>
              <a:xfrm>
                <a:off x="2465878" y="4442209"/>
                <a:ext cx="258452"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B068BA47-7D60-417B-85DD-A79220B76B57}"/>
                  </a:ext>
                </a:extLst>
              </p:cNvPr>
              <p:cNvSpPr/>
              <p:nvPr/>
            </p:nvSpPr>
            <p:spPr>
              <a:xfrm>
                <a:off x="3680860" y="4442209"/>
                <a:ext cx="258452"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C7674EF-2022-4CA2-9A65-87448FD35869}"/>
                  </a:ext>
                </a:extLst>
              </p:cNvPr>
              <p:cNvSpPr/>
              <p:nvPr/>
            </p:nvSpPr>
            <p:spPr>
              <a:xfrm>
                <a:off x="3944428" y="4080008"/>
                <a:ext cx="723817" cy="1041400"/>
              </a:xfrm>
              <a:prstGeom prst="rect">
                <a:avLst/>
              </a:prstGeom>
              <a:solidFill>
                <a:srgbClr val="E8D3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0000"/>
                    </a:solidFill>
                    <a:latin typeface="+mj-ea"/>
                    <a:ea typeface="+mj-ea"/>
                  </a:rPr>
                  <a:t>相机参数求解</a:t>
                </a:r>
              </a:p>
            </p:txBody>
          </p:sp>
          <p:sp>
            <p:nvSpPr>
              <p:cNvPr id="28" name="箭头: 右 27">
                <a:extLst>
                  <a:ext uri="{FF2B5EF4-FFF2-40B4-BE49-F238E27FC236}">
                    <a16:creationId xmlns:a16="http://schemas.microsoft.com/office/drawing/2014/main" id="{CFE75510-B015-475A-A00F-2D69B5F546BA}"/>
                  </a:ext>
                </a:extLst>
              </p:cNvPr>
              <p:cNvSpPr/>
              <p:nvPr/>
            </p:nvSpPr>
            <p:spPr>
              <a:xfrm>
                <a:off x="4673361" y="4442209"/>
                <a:ext cx="258452"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29A8A6E-20AB-4CD1-8B98-F885BA3CCFBB}"/>
                  </a:ext>
                </a:extLst>
              </p:cNvPr>
              <p:cNvSpPr/>
              <p:nvPr/>
            </p:nvSpPr>
            <p:spPr>
              <a:xfrm>
                <a:off x="4936929" y="4080008"/>
                <a:ext cx="1010621" cy="1041400"/>
              </a:xfrm>
              <a:prstGeom prst="rect">
                <a:avLst/>
              </a:prstGeom>
              <a:solidFill>
                <a:srgbClr val="E8D3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00000"/>
                    </a:solidFill>
                    <a:latin typeface="+mj-ea"/>
                    <a:ea typeface="+mj-ea"/>
                  </a:rPr>
                  <a:t>物体表面点坐标计算</a:t>
                </a:r>
              </a:p>
            </p:txBody>
          </p:sp>
          <p:pic>
            <p:nvPicPr>
              <p:cNvPr id="14" name="图片 13">
                <a:extLst>
                  <a:ext uri="{FF2B5EF4-FFF2-40B4-BE49-F238E27FC236}">
                    <a16:creationId xmlns:a16="http://schemas.microsoft.com/office/drawing/2014/main" id="{F54F8D4A-7A59-4116-8B51-E59E4B81D107}"/>
                  </a:ext>
                </a:extLst>
              </p:cNvPr>
              <p:cNvPicPr>
                <a:picLocks noChangeAspect="1"/>
              </p:cNvPicPr>
              <p:nvPr/>
            </p:nvPicPr>
            <p:blipFill>
              <a:blip r:embed="rId4"/>
              <a:stretch>
                <a:fillRect/>
              </a:stretch>
            </p:blipFill>
            <p:spPr>
              <a:xfrm>
                <a:off x="6215997" y="4080008"/>
                <a:ext cx="1310148" cy="1041400"/>
              </a:xfrm>
              <a:prstGeom prst="rect">
                <a:avLst/>
              </a:prstGeom>
            </p:spPr>
          </p:pic>
          <p:sp>
            <p:nvSpPr>
              <p:cNvPr id="41" name="箭头: 右 40">
                <a:extLst>
                  <a:ext uri="{FF2B5EF4-FFF2-40B4-BE49-F238E27FC236}">
                    <a16:creationId xmlns:a16="http://schemas.microsoft.com/office/drawing/2014/main" id="{949D56FB-974F-42C7-A750-21DA74D3239B}"/>
                  </a:ext>
                </a:extLst>
              </p:cNvPr>
              <p:cNvSpPr/>
              <p:nvPr/>
            </p:nvSpPr>
            <p:spPr>
              <a:xfrm>
                <a:off x="5952666" y="4472984"/>
                <a:ext cx="258452"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箭头: 右 41">
              <a:extLst>
                <a:ext uri="{FF2B5EF4-FFF2-40B4-BE49-F238E27FC236}">
                  <a16:creationId xmlns:a16="http://schemas.microsoft.com/office/drawing/2014/main" id="{75957CDF-2238-44A0-881E-B24DE84AE241}"/>
                </a:ext>
              </a:extLst>
            </p:cNvPr>
            <p:cNvSpPr/>
            <p:nvPr/>
          </p:nvSpPr>
          <p:spPr>
            <a:xfrm>
              <a:off x="10148564" y="4388094"/>
              <a:ext cx="258452" cy="3169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F9227356-7E1D-4F6D-807F-2C371D1A5383}"/>
                </a:ext>
              </a:extLst>
            </p:cNvPr>
            <p:cNvSpPr txBox="1"/>
            <p:nvPr/>
          </p:nvSpPr>
          <p:spPr>
            <a:xfrm>
              <a:off x="6264500" y="5127940"/>
              <a:ext cx="1340209"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重建结果</a:t>
              </a:r>
            </a:p>
          </p:txBody>
        </p:sp>
        <p:sp>
          <p:nvSpPr>
            <p:cNvPr id="44" name="文本框 43">
              <a:extLst>
                <a:ext uri="{FF2B5EF4-FFF2-40B4-BE49-F238E27FC236}">
                  <a16:creationId xmlns:a16="http://schemas.microsoft.com/office/drawing/2014/main" id="{6F984A40-2F7C-44FB-9333-75FF3B6076DB}"/>
                </a:ext>
              </a:extLst>
            </p:cNvPr>
            <p:cNvSpPr txBox="1"/>
            <p:nvPr/>
          </p:nvSpPr>
          <p:spPr>
            <a:xfrm>
              <a:off x="10378711" y="5129708"/>
              <a:ext cx="1340209" cy="430374"/>
            </a:xfrm>
            <a:prstGeom prst="rect">
              <a:avLst/>
            </a:prstGeom>
          </p:spPr>
          <p:txBody>
            <a:bodyPr wrap="square">
              <a:spAutoFit/>
            </a:bodyPr>
            <a:lstStyle/>
            <a:p>
              <a:pPr algn="ctr" rtl="0">
                <a:lnSpc>
                  <a:spcPct val="120000"/>
                </a:lnSpc>
                <a:spcBef>
                  <a:spcPts val="1000"/>
                </a:spcBef>
                <a:buClr>
                  <a:schemeClr val="accent1"/>
                </a:buClr>
                <a:buSzPct val="100000"/>
              </a:pPr>
              <a:r>
                <a:rPr lang="zh-CN" altLang="en-US" sz="2000" dirty="0">
                  <a:solidFill>
                    <a:srgbClr val="000000"/>
                  </a:solidFill>
                  <a:latin typeface="+mj-ea"/>
                  <a:ea typeface="+mj-ea"/>
                  <a:cs typeface="+mn-cs"/>
                </a:rPr>
                <a:t>重建结果</a:t>
              </a:r>
            </a:p>
          </p:txBody>
        </p:sp>
      </p:grpSp>
      <p:cxnSp>
        <p:nvCxnSpPr>
          <p:cNvPr id="45" name="直接连接符 44">
            <a:extLst>
              <a:ext uri="{FF2B5EF4-FFF2-40B4-BE49-F238E27FC236}">
                <a16:creationId xmlns:a16="http://schemas.microsoft.com/office/drawing/2014/main" id="{60891A53-9C14-47E8-9E28-99756233E7C2}"/>
              </a:ext>
            </a:extLst>
          </p:cNvPr>
          <p:cNvCxnSpPr/>
          <p:nvPr/>
        </p:nvCxnSpPr>
        <p:spPr>
          <a:xfrm>
            <a:off x="7363531" y="3330637"/>
            <a:ext cx="0" cy="29186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956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基于神经网络的</a:t>
            </a:r>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42</a:t>
            </a:fld>
            <a:endParaRPr lang="zh-CN">
              <a:latin typeface="+mj-ea"/>
              <a:ea typeface="+mj-ea"/>
            </a:endParaRPr>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654518" y="1156785"/>
            <a:ext cx="12192000" cy="841171"/>
          </a:xfrm>
        </p:spPr>
        <p:txBody>
          <a:bodyPr>
            <a:normAutofit fontScale="70000" lnSpcReduction="20000"/>
          </a:bodyPr>
          <a:lstStyle/>
          <a:p>
            <a:pPr marL="0" indent="0">
              <a:lnSpc>
                <a:spcPct val="120000"/>
              </a:lnSpc>
              <a:buNone/>
            </a:pPr>
            <a:r>
              <a:rPr lang="zh-CN" altLang="en-US" b="1" dirty="0">
                <a:solidFill>
                  <a:srgbClr val="9A0001"/>
                </a:solidFill>
              </a:rPr>
              <a:t>（</a:t>
            </a:r>
            <a:r>
              <a:rPr lang="en-US" altLang="zh-CN" b="1" dirty="0">
                <a:solidFill>
                  <a:srgbClr val="9A0001"/>
                </a:solidFill>
              </a:rPr>
              <a:t>1</a:t>
            </a:r>
            <a:r>
              <a:rPr lang="zh-CN" altLang="en-US" b="1" dirty="0">
                <a:solidFill>
                  <a:srgbClr val="9A0001"/>
                </a:solidFill>
              </a:rPr>
              <a:t>）</a:t>
            </a:r>
            <a:r>
              <a:rPr lang="en-US" altLang="zh-CN" b="1" dirty="0">
                <a:solidFill>
                  <a:srgbClr val="9A0001"/>
                </a:solidFill>
              </a:rPr>
              <a:t>End-To-End Learning of Geometry and Context for Deep Stereo Regression</a:t>
            </a:r>
          </a:p>
          <a:p>
            <a:pPr marL="0" indent="0">
              <a:lnSpc>
                <a:spcPct val="120000"/>
              </a:lnSpc>
              <a:buNone/>
            </a:pPr>
            <a:r>
              <a:rPr lang="zh-CN" altLang="en-US" b="1" dirty="0">
                <a:solidFill>
                  <a:srgbClr val="9A0001"/>
                </a:solidFill>
              </a:rPr>
              <a:t>         神经网络网络学习对应点匹配过程</a:t>
            </a:r>
          </a:p>
        </p:txBody>
      </p:sp>
      <p:sp>
        <p:nvSpPr>
          <p:cNvPr id="17" name="文本框 16">
            <a:extLst>
              <a:ext uri="{FF2B5EF4-FFF2-40B4-BE49-F238E27FC236}">
                <a16:creationId xmlns:a16="http://schemas.microsoft.com/office/drawing/2014/main" id="{5DAF3A79-F92E-4C35-BB41-69BEAF8ABC14}"/>
              </a:ext>
            </a:extLst>
          </p:cNvPr>
          <p:cNvSpPr txBox="1"/>
          <p:nvPr/>
        </p:nvSpPr>
        <p:spPr>
          <a:xfrm>
            <a:off x="0" y="6447810"/>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[1]Kendall A, Martirosyan H, Dasgupta S, et al. End-to-end learning of geometry and context for deep stereo regression. ICCV. 2017.</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sp>
        <p:nvSpPr>
          <p:cNvPr id="21" name="Text Box 9">
            <a:extLst>
              <a:ext uri="{FF2B5EF4-FFF2-40B4-BE49-F238E27FC236}">
                <a16:creationId xmlns:a16="http://schemas.microsoft.com/office/drawing/2014/main" id="{6F444CBD-8DF2-431C-B87C-02A4E966D215}"/>
              </a:ext>
            </a:extLst>
          </p:cNvPr>
          <p:cNvSpPr txBox="1">
            <a:spLocks noChangeArrowheads="1"/>
          </p:cNvSpPr>
          <p:nvPr/>
        </p:nvSpPr>
        <p:spPr bwMode="auto">
          <a:xfrm>
            <a:off x="514489" y="5270701"/>
            <a:ext cx="11163022"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lnSpc>
                <a:spcPct val="140000"/>
              </a:lnSpc>
            </a:pPr>
            <a:r>
              <a:rPr lang="zh-CN" altLang="en-US" sz="2000" dirty="0">
                <a:latin typeface="+mj-ea"/>
                <a:ea typeface="+mj-ea"/>
                <a:cs typeface="+mn-cs"/>
              </a:rPr>
              <a:t>利用神经网络预测两幅输入图像上的匹配点（代替</a:t>
            </a:r>
            <a:r>
              <a:rPr lang="en-US" altLang="zh-CN" sz="2000" dirty="0">
                <a:latin typeface="+mj-ea"/>
                <a:ea typeface="+mj-ea"/>
                <a:cs typeface="+mn-cs"/>
              </a:rPr>
              <a:t>sift</a:t>
            </a:r>
            <a:r>
              <a:rPr lang="zh-CN" altLang="en-US" sz="2000" dirty="0">
                <a:latin typeface="+mj-ea"/>
                <a:ea typeface="+mj-ea"/>
                <a:cs typeface="+mn-cs"/>
              </a:rPr>
              <a:t>算子计算和匹配过程）</a:t>
            </a:r>
          </a:p>
        </p:txBody>
      </p:sp>
      <p:pic>
        <p:nvPicPr>
          <p:cNvPr id="8" name="图片 7">
            <a:extLst>
              <a:ext uri="{FF2B5EF4-FFF2-40B4-BE49-F238E27FC236}">
                <a16:creationId xmlns:a16="http://schemas.microsoft.com/office/drawing/2014/main" id="{0DE12995-0ACF-4C13-A2A5-468191A8FB14}"/>
              </a:ext>
            </a:extLst>
          </p:cNvPr>
          <p:cNvPicPr>
            <a:picLocks noChangeAspect="1"/>
          </p:cNvPicPr>
          <p:nvPr/>
        </p:nvPicPr>
        <p:blipFill>
          <a:blip r:embed="rId3"/>
          <a:stretch>
            <a:fillRect/>
          </a:stretch>
        </p:blipFill>
        <p:spPr>
          <a:xfrm>
            <a:off x="0" y="2275319"/>
            <a:ext cx="12192000" cy="2810708"/>
          </a:xfrm>
          <a:prstGeom prst="rect">
            <a:avLst/>
          </a:prstGeom>
        </p:spPr>
      </p:pic>
    </p:spTree>
    <p:extLst>
      <p:ext uri="{BB962C8B-B14F-4D97-AF65-F5344CB8AC3E}">
        <p14:creationId xmlns:p14="http://schemas.microsoft.com/office/powerpoint/2010/main" val="1467584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基于神经网络的</a:t>
            </a:r>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43</a:t>
            </a:fld>
            <a:endParaRPr lang="zh-CN">
              <a:latin typeface="+mj-ea"/>
              <a:ea typeface="+mj-ea"/>
            </a:endParaRPr>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654518" y="1156785"/>
            <a:ext cx="12192000" cy="841171"/>
          </a:xfrm>
        </p:spPr>
        <p:txBody>
          <a:bodyPr>
            <a:normAutofit fontScale="70000" lnSpcReduction="20000"/>
          </a:bodyPr>
          <a:lstStyle/>
          <a:p>
            <a:pPr marL="0" indent="0">
              <a:lnSpc>
                <a:spcPct val="120000"/>
              </a:lnSpc>
              <a:buNone/>
            </a:pPr>
            <a:r>
              <a:rPr lang="zh-CN" altLang="en-US" b="1" dirty="0">
                <a:solidFill>
                  <a:srgbClr val="9A0001"/>
                </a:solidFill>
              </a:rPr>
              <a:t>（</a:t>
            </a:r>
            <a:r>
              <a:rPr lang="en-US" altLang="zh-CN" b="1" dirty="0">
                <a:solidFill>
                  <a:srgbClr val="9A0001"/>
                </a:solidFill>
              </a:rPr>
              <a:t>1</a:t>
            </a:r>
            <a:r>
              <a:rPr lang="zh-CN" altLang="en-US" b="1" dirty="0">
                <a:solidFill>
                  <a:srgbClr val="9A0001"/>
                </a:solidFill>
              </a:rPr>
              <a:t>）</a:t>
            </a:r>
            <a:r>
              <a:rPr lang="en-US" altLang="zh-CN" b="1" dirty="0">
                <a:solidFill>
                  <a:srgbClr val="9A0001"/>
                </a:solidFill>
              </a:rPr>
              <a:t>End-To-End Learning of Geometry and Context for Deep Stereo Regression</a:t>
            </a:r>
          </a:p>
          <a:p>
            <a:pPr marL="0" indent="0">
              <a:lnSpc>
                <a:spcPct val="120000"/>
              </a:lnSpc>
              <a:buNone/>
            </a:pPr>
            <a:r>
              <a:rPr lang="zh-CN" altLang="en-US" b="1" dirty="0">
                <a:solidFill>
                  <a:srgbClr val="9A0001"/>
                </a:solidFill>
              </a:rPr>
              <a:t>         神经网络网络学习对应点匹配过程</a:t>
            </a:r>
          </a:p>
        </p:txBody>
      </p:sp>
      <p:sp>
        <p:nvSpPr>
          <p:cNvPr id="17" name="文本框 16">
            <a:extLst>
              <a:ext uri="{FF2B5EF4-FFF2-40B4-BE49-F238E27FC236}">
                <a16:creationId xmlns:a16="http://schemas.microsoft.com/office/drawing/2014/main" id="{5DAF3A79-F92E-4C35-BB41-69BEAF8ABC14}"/>
              </a:ext>
            </a:extLst>
          </p:cNvPr>
          <p:cNvSpPr txBox="1"/>
          <p:nvPr/>
        </p:nvSpPr>
        <p:spPr>
          <a:xfrm>
            <a:off x="0" y="6447810"/>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[1]Kendall A, Martirosyan H, Dasgupta S, et al. End-to-end learning of geometry and context for deep stereo regression. ICCV. 2017.</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pic>
        <p:nvPicPr>
          <p:cNvPr id="10" name="图片 9">
            <a:extLst>
              <a:ext uri="{FF2B5EF4-FFF2-40B4-BE49-F238E27FC236}">
                <a16:creationId xmlns:a16="http://schemas.microsoft.com/office/drawing/2014/main" id="{C07ADC69-318B-42FB-9B03-EF07B0FD3ED2}"/>
              </a:ext>
            </a:extLst>
          </p:cNvPr>
          <p:cNvPicPr>
            <a:picLocks noChangeAspect="1"/>
          </p:cNvPicPr>
          <p:nvPr/>
        </p:nvPicPr>
        <p:blipFill rotWithShape="1">
          <a:blip r:embed="rId3">
            <a:extLst>
              <a:ext uri="{28A0092B-C50C-407E-A947-70E740481C1C}">
                <a14:useLocalDpi xmlns:a14="http://schemas.microsoft.com/office/drawing/2010/main" val="0"/>
              </a:ext>
            </a:extLst>
          </a:blip>
          <a:srcRect l="38148" t="15826" r="8815" b="35567"/>
          <a:stretch/>
        </p:blipFill>
        <p:spPr>
          <a:xfrm>
            <a:off x="2656840" y="1985459"/>
            <a:ext cx="6878320" cy="3545871"/>
          </a:xfrm>
          <a:prstGeom prst="rect">
            <a:avLst/>
          </a:prstGeom>
        </p:spPr>
      </p:pic>
      <p:sp>
        <p:nvSpPr>
          <p:cNvPr id="14" name="Text Box 9">
            <a:extLst>
              <a:ext uri="{FF2B5EF4-FFF2-40B4-BE49-F238E27FC236}">
                <a16:creationId xmlns:a16="http://schemas.microsoft.com/office/drawing/2014/main" id="{D9E08BEC-C963-453B-BAC2-0A3ADD969ADA}"/>
              </a:ext>
            </a:extLst>
          </p:cNvPr>
          <p:cNvSpPr txBox="1">
            <a:spLocks noChangeArrowheads="1"/>
          </p:cNvSpPr>
          <p:nvPr/>
        </p:nvSpPr>
        <p:spPr bwMode="auto">
          <a:xfrm>
            <a:off x="514489" y="5565444"/>
            <a:ext cx="11163022"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lnSpc>
                <a:spcPct val="140000"/>
              </a:lnSpc>
            </a:pPr>
            <a:r>
              <a:rPr lang="zh-CN" altLang="en-US" sz="2000" dirty="0">
                <a:latin typeface="+mj-ea"/>
                <a:ea typeface="+mj-ea"/>
                <a:cs typeface="+mn-cs"/>
              </a:rPr>
              <a:t>输入数据和目标到相机距离的预测结果</a:t>
            </a:r>
          </a:p>
        </p:txBody>
      </p:sp>
    </p:spTree>
    <p:extLst>
      <p:ext uri="{BB962C8B-B14F-4D97-AF65-F5344CB8AC3E}">
        <p14:creationId xmlns:p14="http://schemas.microsoft.com/office/powerpoint/2010/main" val="3216439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44</a:t>
            </a:fld>
            <a:endParaRPr lang="zh-CN">
              <a:latin typeface="+mj-ea"/>
              <a:ea typeface="+mj-ea"/>
            </a:endParaRPr>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772633" y="1060434"/>
            <a:ext cx="12192000" cy="1338315"/>
          </a:xfrm>
        </p:spPr>
        <p:txBody>
          <a:bodyPr>
            <a:normAutofit/>
          </a:bodyPr>
          <a:lstStyle/>
          <a:p>
            <a:pPr marL="625475" indent="-625475">
              <a:lnSpc>
                <a:spcPct val="120000"/>
              </a:lnSpc>
              <a:buNone/>
            </a:pPr>
            <a:r>
              <a:rPr lang="zh-CN" altLang="en-US" sz="2000" b="1" dirty="0">
                <a:solidFill>
                  <a:srgbClr val="9A0001"/>
                </a:solidFill>
              </a:rPr>
              <a:t>（</a:t>
            </a:r>
            <a:r>
              <a:rPr lang="en-US" altLang="zh-CN" sz="2000" b="1" dirty="0">
                <a:solidFill>
                  <a:srgbClr val="9A0001"/>
                </a:solidFill>
              </a:rPr>
              <a:t>2</a:t>
            </a:r>
            <a:r>
              <a:rPr lang="zh-CN" altLang="en-US" sz="2000" b="1" dirty="0">
                <a:solidFill>
                  <a:srgbClr val="9A0001"/>
                </a:solidFill>
              </a:rPr>
              <a:t>）</a:t>
            </a:r>
            <a:r>
              <a:rPr lang="en-US" altLang="zh-CN" sz="2000" b="1" dirty="0" err="1">
                <a:solidFill>
                  <a:srgbClr val="9A0001"/>
                </a:solidFill>
              </a:rPr>
              <a:t>DeepVO</a:t>
            </a:r>
            <a:r>
              <a:rPr lang="en-US" altLang="zh-CN" sz="2000" b="1" dirty="0">
                <a:solidFill>
                  <a:srgbClr val="9A0001"/>
                </a:solidFill>
              </a:rPr>
              <a:t>: Towards End-to-end Visual Odometry with Deep Recurrent Convolutional Neural Networks</a:t>
            </a:r>
          </a:p>
          <a:p>
            <a:pPr marL="625475" indent="-625475">
              <a:lnSpc>
                <a:spcPct val="120000"/>
              </a:lnSpc>
              <a:spcBef>
                <a:spcPts val="0"/>
              </a:spcBef>
              <a:buNone/>
            </a:pPr>
            <a:r>
              <a:rPr lang="zh-CN" altLang="en-US" sz="2000" b="1" dirty="0">
                <a:solidFill>
                  <a:srgbClr val="9A0001"/>
                </a:solidFill>
              </a:rPr>
              <a:t>         神经网络求解相机参数</a:t>
            </a:r>
          </a:p>
        </p:txBody>
      </p:sp>
      <p:sp>
        <p:nvSpPr>
          <p:cNvPr id="17" name="文本框 16">
            <a:extLst>
              <a:ext uri="{FF2B5EF4-FFF2-40B4-BE49-F238E27FC236}">
                <a16:creationId xmlns:a16="http://schemas.microsoft.com/office/drawing/2014/main" id="{5DAF3A79-F92E-4C35-BB41-69BEAF8ABC14}"/>
              </a:ext>
            </a:extLst>
          </p:cNvPr>
          <p:cNvSpPr txBox="1"/>
          <p:nvPr/>
        </p:nvSpPr>
        <p:spPr>
          <a:xfrm>
            <a:off x="0" y="6447810"/>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[1]Wang S, Clark R, Wen H, et al.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Deepvo</a:t>
            </a:r>
            <a:r>
              <a:rPr lang="en-US" altLang="zh-CN" sz="1400" i="1" dirty="0">
                <a:solidFill>
                  <a:srgbClr val="666666"/>
                </a:solidFill>
                <a:latin typeface="Times New Roman" panose="02020603050405020304" pitchFamily="18" charset="0"/>
                <a:ea typeface="+mj-ea"/>
                <a:cs typeface="Times New Roman" panose="02020603050405020304" pitchFamily="18" charset="0"/>
              </a:rPr>
              <a:t>: Towards end-to-end visual odometry with deep recurrent convolutional neural networks. ICRA, 2017.</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grpSp>
        <p:nvGrpSpPr>
          <p:cNvPr id="6" name="组合 5">
            <a:extLst>
              <a:ext uri="{FF2B5EF4-FFF2-40B4-BE49-F238E27FC236}">
                <a16:creationId xmlns:a16="http://schemas.microsoft.com/office/drawing/2014/main" id="{CDEADF7A-C3C2-4A99-BD33-A2F996874EF5}"/>
              </a:ext>
            </a:extLst>
          </p:cNvPr>
          <p:cNvGrpSpPr/>
          <p:nvPr/>
        </p:nvGrpSpPr>
        <p:grpSpPr>
          <a:xfrm>
            <a:off x="772633" y="2237873"/>
            <a:ext cx="10646734" cy="4240637"/>
            <a:chOff x="517047" y="2237873"/>
            <a:chExt cx="10646734" cy="4240637"/>
          </a:xfrm>
        </p:grpSpPr>
        <p:sp>
          <p:nvSpPr>
            <p:cNvPr id="21" name="Text Box 9">
              <a:extLst>
                <a:ext uri="{FF2B5EF4-FFF2-40B4-BE49-F238E27FC236}">
                  <a16:creationId xmlns:a16="http://schemas.microsoft.com/office/drawing/2014/main" id="{6F444CBD-8DF2-431C-B87C-02A4E966D215}"/>
                </a:ext>
              </a:extLst>
            </p:cNvPr>
            <p:cNvSpPr txBox="1">
              <a:spLocks noChangeArrowheads="1"/>
            </p:cNvSpPr>
            <p:nvPr/>
          </p:nvSpPr>
          <p:spPr bwMode="auto">
            <a:xfrm>
              <a:off x="6894696" y="3555530"/>
              <a:ext cx="4269085" cy="133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40000"/>
                </a:lnSpc>
              </a:pPr>
              <a:r>
                <a:rPr lang="zh-CN" altLang="en-US" sz="2000" dirty="0">
                  <a:latin typeface="+mj-ea"/>
                  <a:ea typeface="+mj-ea"/>
                  <a:cs typeface="+mn-cs"/>
                </a:rPr>
                <a:t>用神经网络直接实现相机参数预测（代替</a:t>
              </a:r>
              <a:r>
                <a:rPr lang="en-US" altLang="zh-CN" sz="2000" dirty="0">
                  <a:latin typeface="+mj-ea"/>
                  <a:ea typeface="+mj-ea"/>
                  <a:cs typeface="+mn-cs"/>
                </a:rPr>
                <a:t>sift</a:t>
              </a:r>
              <a:r>
                <a:rPr lang="zh-CN" altLang="en-US" sz="2000" dirty="0">
                  <a:latin typeface="+mj-ea"/>
                  <a:ea typeface="+mj-ea"/>
                  <a:cs typeface="+mn-cs"/>
                </a:rPr>
                <a:t>算子计算和匹配关键点、相机参数求解过程）</a:t>
              </a:r>
            </a:p>
          </p:txBody>
        </p:sp>
        <p:pic>
          <p:nvPicPr>
            <p:cNvPr id="5" name="图片 4">
              <a:extLst>
                <a:ext uri="{FF2B5EF4-FFF2-40B4-BE49-F238E27FC236}">
                  <a16:creationId xmlns:a16="http://schemas.microsoft.com/office/drawing/2014/main" id="{F178B29F-B11F-483D-9BA0-4D29D4851B9B}"/>
                </a:ext>
              </a:extLst>
            </p:cNvPr>
            <p:cNvPicPr>
              <a:picLocks noChangeAspect="1"/>
            </p:cNvPicPr>
            <p:nvPr/>
          </p:nvPicPr>
          <p:blipFill>
            <a:blip r:embed="rId3"/>
            <a:stretch>
              <a:fillRect/>
            </a:stretch>
          </p:blipFill>
          <p:spPr>
            <a:xfrm>
              <a:off x="517047" y="2237873"/>
              <a:ext cx="5860603" cy="4240637"/>
            </a:xfrm>
            <a:prstGeom prst="rect">
              <a:avLst/>
            </a:prstGeom>
          </p:spPr>
        </p:pic>
      </p:grpSp>
    </p:spTree>
    <p:extLst>
      <p:ext uri="{BB962C8B-B14F-4D97-AF65-F5344CB8AC3E}">
        <p14:creationId xmlns:p14="http://schemas.microsoft.com/office/powerpoint/2010/main" val="89902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45</a:t>
            </a:fld>
            <a:endParaRPr lang="zh-CN">
              <a:latin typeface="+mj-ea"/>
              <a:ea typeface="+mj-ea"/>
            </a:endParaRPr>
          </a:p>
        </p:txBody>
      </p:sp>
      <p:sp>
        <p:nvSpPr>
          <p:cNvPr id="17" name="文本框 16">
            <a:extLst>
              <a:ext uri="{FF2B5EF4-FFF2-40B4-BE49-F238E27FC236}">
                <a16:creationId xmlns:a16="http://schemas.microsoft.com/office/drawing/2014/main" id="{5DAF3A79-F92E-4C35-BB41-69BEAF8ABC14}"/>
              </a:ext>
            </a:extLst>
          </p:cNvPr>
          <p:cNvSpPr txBox="1"/>
          <p:nvPr/>
        </p:nvSpPr>
        <p:spPr>
          <a:xfrm>
            <a:off x="0" y="6550223"/>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[1] Y, Luo Z, Li S, et al.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Mvsnet</a:t>
            </a:r>
            <a:r>
              <a:rPr lang="en-US" altLang="zh-CN" sz="1400" i="1" dirty="0">
                <a:solidFill>
                  <a:srgbClr val="666666"/>
                </a:solidFill>
                <a:latin typeface="Times New Roman" panose="02020603050405020304" pitchFamily="18" charset="0"/>
                <a:ea typeface="+mj-ea"/>
                <a:cs typeface="Times New Roman" panose="02020603050405020304" pitchFamily="18" charset="0"/>
              </a:rPr>
              <a:t>: Depth inference for unstructured multi-view stereo. ECCV, 2018.</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grpSp>
        <p:nvGrpSpPr>
          <p:cNvPr id="7" name="组合 6">
            <a:extLst>
              <a:ext uri="{FF2B5EF4-FFF2-40B4-BE49-F238E27FC236}">
                <a16:creationId xmlns:a16="http://schemas.microsoft.com/office/drawing/2014/main" id="{0E247B63-545F-4D39-A638-9CAD1CE34E7E}"/>
              </a:ext>
            </a:extLst>
          </p:cNvPr>
          <p:cNvGrpSpPr/>
          <p:nvPr/>
        </p:nvGrpSpPr>
        <p:grpSpPr>
          <a:xfrm>
            <a:off x="514489" y="1778249"/>
            <a:ext cx="11163022" cy="4744111"/>
            <a:chOff x="469535" y="1778249"/>
            <a:chExt cx="11163022" cy="4744111"/>
          </a:xfrm>
        </p:grpSpPr>
        <p:pic>
          <p:nvPicPr>
            <p:cNvPr id="6" name="图片 5">
              <a:extLst>
                <a:ext uri="{FF2B5EF4-FFF2-40B4-BE49-F238E27FC236}">
                  <a16:creationId xmlns:a16="http://schemas.microsoft.com/office/drawing/2014/main" id="{DD8AF9A9-AF17-4CE3-8522-9A3DB614F0CA}"/>
                </a:ext>
              </a:extLst>
            </p:cNvPr>
            <p:cNvPicPr>
              <a:picLocks noChangeAspect="1"/>
            </p:cNvPicPr>
            <p:nvPr/>
          </p:nvPicPr>
          <p:blipFill>
            <a:blip r:embed="rId3"/>
            <a:stretch>
              <a:fillRect/>
            </a:stretch>
          </p:blipFill>
          <p:spPr>
            <a:xfrm>
              <a:off x="918531" y="1778249"/>
              <a:ext cx="10265030" cy="4267570"/>
            </a:xfrm>
            <a:prstGeom prst="rect">
              <a:avLst/>
            </a:prstGeom>
          </p:spPr>
        </p:pic>
        <p:sp>
          <p:nvSpPr>
            <p:cNvPr id="21" name="Text Box 9">
              <a:extLst>
                <a:ext uri="{FF2B5EF4-FFF2-40B4-BE49-F238E27FC236}">
                  <a16:creationId xmlns:a16="http://schemas.microsoft.com/office/drawing/2014/main" id="{6F444CBD-8DF2-431C-B87C-02A4E966D215}"/>
                </a:ext>
              </a:extLst>
            </p:cNvPr>
            <p:cNvSpPr txBox="1">
              <a:spLocks noChangeArrowheads="1"/>
            </p:cNvSpPr>
            <p:nvPr/>
          </p:nvSpPr>
          <p:spPr bwMode="auto">
            <a:xfrm>
              <a:off x="469535" y="6045819"/>
              <a:ext cx="11163022"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lnSpc>
                  <a:spcPct val="140000"/>
                </a:lnSpc>
              </a:pPr>
              <a:r>
                <a:rPr lang="zh-CN" altLang="en-US" sz="2000" dirty="0">
                  <a:latin typeface="+mj-ea"/>
                  <a:ea typeface="+mj-ea"/>
                  <a:cs typeface="+mn-cs"/>
                </a:rPr>
                <a:t>输入一幅参考图像和多幅辅助图像，预测参考图像中各个像素在参考相机坐标系中的位置</a:t>
              </a:r>
            </a:p>
          </p:txBody>
        </p:sp>
      </p:gr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712270" y="1090803"/>
            <a:ext cx="12191999" cy="785328"/>
          </a:xfrm>
        </p:spPr>
        <p:txBody>
          <a:bodyPr>
            <a:normAutofit/>
          </a:bodyPr>
          <a:lstStyle/>
          <a:p>
            <a:pPr marL="0" indent="0">
              <a:buNone/>
            </a:pPr>
            <a:r>
              <a:rPr lang="zh-CN" altLang="en-US" sz="2000" b="1" dirty="0">
                <a:solidFill>
                  <a:srgbClr val="9A0001"/>
                </a:solidFill>
              </a:rPr>
              <a:t>（</a:t>
            </a:r>
            <a:r>
              <a:rPr lang="en-US" altLang="zh-CN" sz="2000" b="1" dirty="0">
                <a:solidFill>
                  <a:srgbClr val="9A0001"/>
                </a:solidFill>
              </a:rPr>
              <a:t>3</a:t>
            </a:r>
            <a:r>
              <a:rPr lang="zh-CN" altLang="en-US" sz="2000" b="1" dirty="0">
                <a:solidFill>
                  <a:srgbClr val="9A0001"/>
                </a:solidFill>
              </a:rPr>
              <a:t>）</a:t>
            </a:r>
            <a:r>
              <a:rPr lang="en-US" altLang="zh-CN" sz="2000" b="1" dirty="0" err="1">
                <a:solidFill>
                  <a:srgbClr val="9A0001"/>
                </a:solidFill>
              </a:rPr>
              <a:t>Mvsnet</a:t>
            </a:r>
            <a:r>
              <a:rPr lang="en-US" altLang="zh-CN" sz="2000" b="1" dirty="0">
                <a:solidFill>
                  <a:srgbClr val="9A0001"/>
                </a:solidFill>
              </a:rPr>
              <a:t>: Depth Inference for Unstructured Multi-view Stereo</a:t>
            </a:r>
          </a:p>
          <a:p>
            <a:pPr marL="0" indent="0">
              <a:buNone/>
            </a:pPr>
            <a:r>
              <a:rPr lang="zh-CN" altLang="en-US" sz="2000" b="1" dirty="0">
                <a:solidFill>
                  <a:srgbClr val="9A0001"/>
                </a:solidFill>
              </a:rPr>
              <a:t>         神经网络预测</a:t>
            </a:r>
            <a:r>
              <a:rPr lang="en-US" altLang="zh-CN" sz="2000" b="1" dirty="0">
                <a:solidFill>
                  <a:srgbClr val="9A0001"/>
                </a:solidFill>
              </a:rPr>
              <a:t>3</a:t>
            </a:r>
            <a:r>
              <a:rPr lang="zh-CN" altLang="en-US" sz="2000" b="1" dirty="0">
                <a:solidFill>
                  <a:srgbClr val="9A0001"/>
                </a:solidFill>
              </a:rPr>
              <a:t>维坐标</a:t>
            </a:r>
          </a:p>
        </p:txBody>
      </p:sp>
    </p:spTree>
    <p:extLst>
      <p:ext uri="{BB962C8B-B14F-4D97-AF65-F5344CB8AC3E}">
        <p14:creationId xmlns:p14="http://schemas.microsoft.com/office/powerpoint/2010/main" val="1626391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46</a:t>
            </a:fld>
            <a:endParaRPr lang="zh-CN">
              <a:latin typeface="+mj-ea"/>
              <a:ea typeface="+mj-ea"/>
            </a:endParaRPr>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712271" y="1201682"/>
            <a:ext cx="12258040" cy="691457"/>
          </a:xfrm>
        </p:spPr>
        <p:txBody>
          <a:bodyPr>
            <a:normAutofit fontScale="70000" lnSpcReduction="20000"/>
          </a:bodyPr>
          <a:lstStyle/>
          <a:p>
            <a:pPr marL="0" indent="0">
              <a:buNone/>
            </a:pPr>
            <a:r>
              <a:rPr lang="zh-CN" altLang="en-US" b="1" dirty="0">
                <a:solidFill>
                  <a:srgbClr val="9A0001"/>
                </a:solidFill>
              </a:rPr>
              <a:t>（</a:t>
            </a:r>
            <a:r>
              <a:rPr lang="en-US" altLang="zh-CN" b="1" dirty="0">
                <a:solidFill>
                  <a:srgbClr val="9A0001"/>
                </a:solidFill>
              </a:rPr>
              <a:t>4</a:t>
            </a:r>
            <a:r>
              <a:rPr lang="zh-CN" altLang="en-US" b="1" dirty="0">
                <a:solidFill>
                  <a:srgbClr val="9A0001"/>
                </a:solidFill>
              </a:rPr>
              <a:t>）</a:t>
            </a:r>
            <a:r>
              <a:rPr lang="en-US" altLang="zh-CN" b="1" dirty="0">
                <a:solidFill>
                  <a:srgbClr val="9A0001"/>
                </a:solidFill>
              </a:rPr>
              <a:t>Pixel2Mesh: Generating 3D Mesh Models from Single RGB Images</a:t>
            </a:r>
          </a:p>
          <a:p>
            <a:pPr marL="0" indent="0">
              <a:buNone/>
            </a:pPr>
            <a:r>
              <a:rPr lang="zh-CN" altLang="en-US" b="1" dirty="0">
                <a:solidFill>
                  <a:srgbClr val="9A0001"/>
                </a:solidFill>
              </a:rPr>
              <a:t>         从单幅图像重建三维结构</a:t>
            </a:r>
          </a:p>
        </p:txBody>
      </p:sp>
      <p:sp>
        <p:nvSpPr>
          <p:cNvPr id="17" name="文本框 16">
            <a:extLst>
              <a:ext uri="{FF2B5EF4-FFF2-40B4-BE49-F238E27FC236}">
                <a16:creationId xmlns:a16="http://schemas.microsoft.com/office/drawing/2014/main" id="{5DAF3A79-F92E-4C35-BB41-69BEAF8ABC14}"/>
              </a:ext>
            </a:extLst>
          </p:cNvPr>
          <p:cNvSpPr txBox="1"/>
          <p:nvPr/>
        </p:nvSpPr>
        <p:spPr>
          <a:xfrm>
            <a:off x="0" y="6502095"/>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[1] Wang N, Zhang Y, Li Z, et al. Pixel2mesh: Generating 3d mesh models from single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rgb</a:t>
            </a:r>
            <a:r>
              <a:rPr lang="en-US" altLang="zh-CN" sz="1400" i="1" dirty="0">
                <a:solidFill>
                  <a:srgbClr val="666666"/>
                </a:solidFill>
                <a:latin typeface="Times New Roman" panose="02020603050405020304" pitchFamily="18" charset="0"/>
                <a:ea typeface="+mj-ea"/>
                <a:cs typeface="Times New Roman" panose="02020603050405020304" pitchFamily="18" charset="0"/>
              </a:rPr>
              <a:t> images.</a:t>
            </a:r>
            <a:r>
              <a:rPr lang="zh-CN" altLang="en-US" sz="1400" i="1" dirty="0">
                <a:solidFill>
                  <a:srgbClr val="666666"/>
                </a:solidFill>
                <a:latin typeface="Times New Roman" panose="02020603050405020304" pitchFamily="18" charset="0"/>
                <a:ea typeface="+mj-ea"/>
                <a:cs typeface="Times New Roman" panose="02020603050405020304" pitchFamily="18" charset="0"/>
              </a:rPr>
              <a:t> </a:t>
            </a:r>
            <a:r>
              <a:rPr lang="en-US" altLang="zh-CN" sz="1400" i="1" dirty="0">
                <a:solidFill>
                  <a:srgbClr val="666666"/>
                </a:solidFill>
                <a:latin typeface="Times New Roman" panose="02020603050405020304" pitchFamily="18" charset="0"/>
                <a:ea typeface="+mj-ea"/>
                <a:cs typeface="Times New Roman" panose="02020603050405020304" pitchFamily="18" charset="0"/>
              </a:rPr>
              <a:t>ECCV, 2018.</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sp>
        <p:nvSpPr>
          <p:cNvPr id="21" name="Text Box 9">
            <a:extLst>
              <a:ext uri="{FF2B5EF4-FFF2-40B4-BE49-F238E27FC236}">
                <a16:creationId xmlns:a16="http://schemas.microsoft.com/office/drawing/2014/main" id="{6F444CBD-8DF2-431C-B87C-02A4E966D215}"/>
              </a:ext>
            </a:extLst>
          </p:cNvPr>
          <p:cNvSpPr txBox="1">
            <a:spLocks noChangeArrowheads="1"/>
          </p:cNvSpPr>
          <p:nvPr/>
        </p:nvSpPr>
        <p:spPr bwMode="auto">
          <a:xfrm>
            <a:off x="488418" y="5273514"/>
            <a:ext cx="11163022" cy="47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lnSpc>
                <a:spcPct val="140000"/>
              </a:lnSpc>
            </a:pPr>
            <a:r>
              <a:rPr lang="zh-CN" altLang="en-US" sz="2000" dirty="0">
                <a:latin typeface="+mj-ea"/>
                <a:ea typeface="+mj-ea"/>
                <a:cs typeface="+mn-cs"/>
              </a:rPr>
              <a:t>仅输入一幅二维图像，逐步重建出物体的</a:t>
            </a:r>
            <a:r>
              <a:rPr lang="en-US" altLang="zh-CN" sz="2000" dirty="0">
                <a:latin typeface="+mj-ea"/>
                <a:ea typeface="+mj-ea"/>
                <a:cs typeface="+mn-cs"/>
              </a:rPr>
              <a:t>3</a:t>
            </a:r>
            <a:r>
              <a:rPr lang="zh-CN" altLang="en-US" sz="2000" dirty="0">
                <a:latin typeface="+mj-ea"/>
                <a:ea typeface="+mj-ea"/>
                <a:cs typeface="+mn-cs"/>
              </a:rPr>
              <a:t>维结构</a:t>
            </a:r>
          </a:p>
        </p:txBody>
      </p:sp>
      <p:pic>
        <p:nvPicPr>
          <p:cNvPr id="5" name="图片 4">
            <a:extLst>
              <a:ext uri="{FF2B5EF4-FFF2-40B4-BE49-F238E27FC236}">
                <a16:creationId xmlns:a16="http://schemas.microsoft.com/office/drawing/2014/main" id="{BABFF3F5-FE6B-4F01-8BAB-A7D2DC33FF2B}"/>
              </a:ext>
            </a:extLst>
          </p:cNvPr>
          <p:cNvPicPr>
            <a:picLocks noChangeAspect="1"/>
          </p:cNvPicPr>
          <p:nvPr/>
        </p:nvPicPr>
        <p:blipFill>
          <a:blip r:embed="rId3"/>
          <a:stretch>
            <a:fillRect/>
          </a:stretch>
        </p:blipFill>
        <p:spPr>
          <a:xfrm>
            <a:off x="106289" y="2021310"/>
            <a:ext cx="11927280" cy="2995863"/>
          </a:xfrm>
          <a:prstGeom prst="rect">
            <a:avLst/>
          </a:prstGeom>
        </p:spPr>
      </p:pic>
    </p:spTree>
    <p:extLst>
      <p:ext uri="{BB962C8B-B14F-4D97-AF65-F5344CB8AC3E}">
        <p14:creationId xmlns:p14="http://schemas.microsoft.com/office/powerpoint/2010/main" val="4026460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47</a:t>
            </a:fld>
            <a:endParaRPr lang="zh-CN">
              <a:latin typeface="+mj-ea"/>
              <a:ea typeface="+mj-ea"/>
            </a:endParaRPr>
          </a:p>
        </p:txBody>
      </p:sp>
      <p:sp>
        <p:nvSpPr>
          <p:cNvPr id="17" name="文本框 16">
            <a:extLst>
              <a:ext uri="{FF2B5EF4-FFF2-40B4-BE49-F238E27FC236}">
                <a16:creationId xmlns:a16="http://schemas.microsoft.com/office/drawing/2014/main" id="{5DAF3A79-F92E-4C35-BB41-69BEAF8ABC14}"/>
              </a:ext>
            </a:extLst>
          </p:cNvPr>
          <p:cNvSpPr txBox="1"/>
          <p:nvPr/>
        </p:nvSpPr>
        <p:spPr>
          <a:xfrm>
            <a:off x="0" y="6502095"/>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https://www.youtube.com/watch?v=Sxbqp4k9rxA</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pic>
        <p:nvPicPr>
          <p:cNvPr id="3" name="videoplayback (25)">
            <a:hlinkClick r:id="" action="ppaction://media"/>
            <a:extLst>
              <a:ext uri="{FF2B5EF4-FFF2-40B4-BE49-F238E27FC236}">
                <a16:creationId xmlns:a16="http://schemas.microsoft.com/office/drawing/2014/main" id="{63A707B3-5896-47DC-ADA5-DBFACAAA22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9558" y="1705615"/>
            <a:ext cx="8452884" cy="4754748"/>
          </a:xfrm>
          <a:prstGeom prst="rect">
            <a:avLst/>
          </a:prstGeom>
        </p:spPr>
      </p:pic>
      <p:sp>
        <p:nvSpPr>
          <p:cNvPr id="11" name="内容占位符 5">
            <a:extLst>
              <a:ext uri="{FF2B5EF4-FFF2-40B4-BE49-F238E27FC236}">
                <a16:creationId xmlns:a16="http://schemas.microsoft.com/office/drawing/2014/main" id="{ECA2AB0F-8C8E-4D91-8D51-390D0B7C4D77}"/>
              </a:ext>
            </a:extLst>
          </p:cNvPr>
          <p:cNvSpPr>
            <a:spLocks noGrp="1"/>
          </p:cNvSpPr>
          <p:nvPr>
            <p:ph idx="1"/>
          </p:nvPr>
        </p:nvSpPr>
        <p:spPr>
          <a:xfrm>
            <a:off x="712271" y="1201682"/>
            <a:ext cx="12258040" cy="504521"/>
          </a:xfrm>
        </p:spPr>
        <p:txBody>
          <a:bodyPr>
            <a:normAutofit/>
          </a:bodyPr>
          <a:lstStyle/>
          <a:p>
            <a:pPr marL="0" indent="0">
              <a:buNone/>
            </a:pPr>
            <a:r>
              <a:rPr lang="zh-CN" altLang="en-US" sz="2000" b="1" dirty="0">
                <a:solidFill>
                  <a:srgbClr val="9A0001"/>
                </a:solidFill>
              </a:rPr>
              <a:t>（</a:t>
            </a:r>
            <a:r>
              <a:rPr lang="en-US" altLang="zh-CN" sz="2000" b="1" dirty="0">
                <a:solidFill>
                  <a:srgbClr val="9A0001"/>
                </a:solidFill>
              </a:rPr>
              <a:t>5</a:t>
            </a:r>
            <a:r>
              <a:rPr lang="zh-CN" altLang="en-US" sz="2000" b="1" dirty="0">
                <a:solidFill>
                  <a:srgbClr val="9A0001"/>
                </a:solidFill>
              </a:rPr>
              <a:t>）</a:t>
            </a:r>
            <a:r>
              <a:rPr lang="en-US" altLang="zh-CN" sz="2000" b="1" dirty="0">
                <a:solidFill>
                  <a:srgbClr val="9A0001"/>
                </a:solidFill>
              </a:rPr>
              <a:t>Real-time 3D cityscape reconstruction </a:t>
            </a:r>
            <a:r>
              <a:rPr lang="zh-CN" altLang="en-US" sz="2000" b="1" dirty="0">
                <a:solidFill>
                  <a:srgbClr val="9A0001"/>
                </a:solidFill>
              </a:rPr>
              <a:t>（</a:t>
            </a:r>
            <a:r>
              <a:rPr lang="en-US" altLang="zh-CN" sz="2000" b="1" dirty="0">
                <a:solidFill>
                  <a:srgbClr val="9A0001"/>
                </a:solidFill>
              </a:rPr>
              <a:t>Neural radiance fields</a:t>
            </a:r>
            <a:r>
              <a:rPr lang="zh-CN" altLang="en-US" sz="2000" b="1" dirty="0">
                <a:solidFill>
                  <a:srgbClr val="9A0001"/>
                </a:solidFill>
              </a:rPr>
              <a:t>）</a:t>
            </a:r>
          </a:p>
        </p:txBody>
      </p:sp>
    </p:spTree>
    <p:extLst>
      <p:ext uri="{BB962C8B-B14F-4D97-AF65-F5344CB8AC3E}">
        <p14:creationId xmlns:p14="http://schemas.microsoft.com/office/powerpoint/2010/main" val="8811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48</a:t>
            </a:fld>
            <a:endParaRPr lang="zh-CN">
              <a:latin typeface="+mj-ea"/>
              <a:ea typeface="+mj-ea"/>
            </a:endParaRPr>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712270" y="1090803"/>
            <a:ext cx="12191999" cy="785328"/>
          </a:xfrm>
        </p:spPr>
        <p:txBody>
          <a:bodyPr>
            <a:normAutofit/>
          </a:bodyPr>
          <a:lstStyle/>
          <a:p>
            <a:pPr marL="0" indent="0">
              <a:buNone/>
            </a:pPr>
            <a:r>
              <a:rPr lang="zh-CN" altLang="en-US" sz="2000" b="1" dirty="0">
                <a:solidFill>
                  <a:srgbClr val="9A0001"/>
                </a:solidFill>
              </a:rPr>
              <a:t>（</a:t>
            </a:r>
            <a:r>
              <a:rPr lang="en-US" altLang="zh-CN" sz="2000" b="1" dirty="0">
                <a:solidFill>
                  <a:srgbClr val="9A0001"/>
                </a:solidFill>
              </a:rPr>
              <a:t>6</a:t>
            </a:r>
            <a:r>
              <a:rPr lang="zh-CN" altLang="en-US" sz="2000" b="1" dirty="0">
                <a:solidFill>
                  <a:srgbClr val="9A0001"/>
                </a:solidFill>
              </a:rPr>
              <a:t>）</a:t>
            </a:r>
            <a:r>
              <a:rPr lang="en-US" altLang="zh-CN" sz="2000" b="1" dirty="0" err="1">
                <a:solidFill>
                  <a:srgbClr val="9A0001"/>
                </a:solidFill>
              </a:rPr>
              <a:t>RealFusion</a:t>
            </a:r>
            <a:r>
              <a:rPr lang="en-US" altLang="zh-CN" sz="2000" b="1" dirty="0">
                <a:solidFill>
                  <a:srgbClr val="9A0001"/>
                </a:solidFill>
              </a:rPr>
              <a:t>: 360° Reconstruction of Any Object from a Single Image</a:t>
            </a:r>
          </a:p>
          <a:p>
            <a:pPr marL="0" indent="0">
              <a:buNone/>
            </a:pPr>
            <a:r>
              <a:rPr lang="zh-CN" altLang="en-US" sz="2000" b="1" dirty="0">
                <a:solidFill>
                  <a:srgbClr val="9A0001"/>
                </a:solidFill>
              </a:rPr>
              <a:t>         基于单幅图像预测目标</a:t>
            </a:r>
            <a:r>
              <a:rPr lang="en-US" altLang="zh-CN" sz="2000" b="1" dirty="0">
                <a:solidFill>
                  <a:srgbClr val="9A0001"/>
                </a:solidFill>
              </a:rPr>
              <a:t>3</a:t>
            </a:r>
            <a:r>
              <a:rPr lang="zh-CN" altLang="en-US" sz="2000" b="1" dirty="0">
                <a:solidFill>
                  <a:srgbClr val="9A0001"/>
                </a:solidFill>
              </a:rPr>
              <a:t>维模型</a:t>
            </a:r>
          </a:p>
        </p:txBody>
      </p:sp>
      <p:pic>
        <p:nvPicPr>
          <p:cNvPr id="5" name="图片 4">
            <a:extLst>
              <a:ext uri="{FF2B5EF4-FFF2-40B4-BE49-F238E27FC236}">
                <a16:creationId xmlns:a16="http://schemas.microsoft.com/office/drawing/2014/main" id="{01E945D8-0149-45C5-82BE-3A9E26714817}"/>
              </a:ext>
            </a:extLst>
          </p:cNvPr>
          <p:cNvPicPr>
            <a:picLocks noChangeAspect="1"/>
          </p:cNvPicPr>
          <p:nvPr/>
        </p:nvPicPr>
        <p:blipFill>
          <a:blip r:embed="rId3"/>
          <a:stretch>
            <a:fillRect/>
          </a:stretch>
        </p:blipFill>
        <p:spPr>
          <a:xfrm>
            <a:off x="2056663" y="1980129"/>
            <a:ext cx="8078675" cy="4512746"/>
          </a:xfrm>
          <a:prstGeom prst="rect">
            <a:avLst/>
          </a:prstGeom>
        </p:spPr>
      </p:pic>
      <p:sp>
        <p:nvSpPr>
          <p:cNvPr id="11" name="文本框 10">
            <a:extLst>
              <a:ext uri="{FF2B5EF4-FFF2-40B4-BE49-F238E27FC236}">
                <a16:creationId xmlns:a16="http://schemas.microsoft.com/office/drawing/2014/main" id="{B43C6D1F-9FFD-427C-8F0E-F8D47258EDFF}"/>
              </a:ext>
            </a:extLst>
          </p:cNvPr>
          <p:cNvSpPr txBox="1"/>
          <p:nvPr/>
        </p:nvSpPr>
        <p:spPr>
          <a:xfrm>
            <a:off x="0" y="6478031"/>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[1] Melas-</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Kyriazi</a:t>
            </a:r>
            <a:r>
              <a:rPr lang="en-US" altLang="zh-CN" sz="1400" i="1" dirty="0">
                <a:solidFill>
                  <a:srgbClr val="666666"/>
                </a:solidFill>
                <a:latin typeface="Times New Roman" panose="02020603050405020304" pitchFamily="18" charset="0"/>
                <a:ea typeface="+mj-ea"/>
                <a:cs typeface="Times New Roman" panose="02020603050405020304" pitchFamily="18" charset="0"/>
              </a:rPr>
              <a:t> L,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Laina</a:t>
            </a:r>
            <a:r>
              <a:rPr lang="en-US" altLang="zh-CN" sz="1400" i="1" dirty="0">
                <a:solidFill>
                  <a:srgbClr val="666666"/>
                </a:solidFill>
                <a:latin typeface="Times New Roman" panose="02020603050405020304" pitchFamily="18" charset="0"/>
                <a:ea typeface="+mj-ea"/>
                <a:cs typeface="Times New Roman" panose="02020603050405020304" pitchFamily="18" charset="0"/>
              </a:rPr>
              <a:t> I,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Rupprecht</a:t>
            </a:r>
            <a:r>
              <a:rPr lang="en-US" altLang="zh-CN" sz="1400" i="1" dirty="0">
                <a:solidFill>
                  <a:srgbClr val="666666"/>
                </a:solidFill>
                <a:latin typeface="Times New Roman" panose="02020603050405020304" pitchFamily="18" charset="0"/>
                <a:ea typeface="+mj-ea"/>
                <a:cs typeface="Times New Roman" panose="02020603050405020304" pitchFamily="18" charset="0"/>
              </a:rPr>
              <a:t> C, et al.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Realfusion</a:t>
            </a:r>
            <a:r>
              <a:rPr lang="en-US" altLang="zh-CN" sz="1400" i="1" dirty="0">
                <a:solidFill>
                  <a:srgbClr val="666666"/>
                </a:solidFill>
                <a:latin typeface="Times New Roman" panose="02020603050405020304" pitchFamily="18" charset="0"/>
                <a:ea typeface="+mj-ea"/>
                <a:cs typeface="Times New Roman" panose="02020603050405020304" pitchFamily="18" charset="0"/>
              </a:rPr>
              <a:t>: 360deg reconstruction of any object from a single image. CVPR. 2023.</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32732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49</a:t>
            </a:fld>
            <a:endParaRPr lang="zh-CN">
              <a:latin typeface="+mj-ea"/>
              <a:ea typeface="+mj-ea"/>
            </a:endParaRPr>
          </a:p>
        </p:txBody>
      </p:sp>
      <p:sp>
        <p:nvSpPr>
          <p:cNvPr id="17" name="文本框 16">
            <a:extLst>
              <a:ext uri="{FF2B5EF4-FFF2-40B4-BE49-F238E27FC236}">
                <a16:creationId xmlns:a16="http://schemas.microsoft.com/office/drawing/2014/main" id="{5DAF3A79-F92E-4C35-BB41-69BEAF8ABC14}"/>
              </a:ext>
            </a:extLst>
          </p:cNvPr>
          <p:cNvSpPr txBox="1"/>
          <p:nvPr/>
        </p:nvSpPr>
        <p:spPr>
          <a:xfrm>
            <a:off x="0" y="6478031"/>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[1] Melas-</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Kyriazi</a:t>
            </a:r>
            <a:r>
              <a:rPr lang="en-US" altLang="zh-CN" sz="1400" i="1" dirty="0">
                <a:solidFill>
                  <a:srgbClr val="666666"/>
                </a:solidFill>
                <a:latin typeface="Times New Roman" panose="02020603050405020304" pitchFamily="18" charset="0"/>
                <a:ea typeface="+mj-ea"/>
                <a:cs typeface="Times New Roman" panose="02020603050405020304" pitchFamily="18" charset="0"/>
              </a:rPr>
              <a:t> L,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Laina</a:t>
            </a:r>
            <a:r>
              <a:rPr lang="en-US" altLang="zh-CN" sz="1400" i="1" dirty="0">
                <a:solidFill>
                  <a:srgbClr val="666666"/>
                </a:solidFill>
                <a:latin typeface="Times New Roman" panose="02020603050405020304" pitchFamily="18" charset="0"/>
                <a:ea typeface="+mj-ea"/>
                <a:cs typeface="Times New Roman" panose="02020603050405020304" pitchFamily="18" charset="0"/>
              </a:rPr>
              <a:t> I,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Rupprecht</a:t>
            </a:r>
            <a:r>
              <a:rPr lang="en-US" altLang="zh-CN" sz="1400" i="1" dirty="0">
                <a:solidFill>
                  <a:srgbClr val="666666"/>
                </a:solidFill>
                <a:latin typeface="Times New Roman" panose="02020603050405020304" pitchFamily="18" charset="0"/>
                <a:ea typeface="+mj-ea"/>
                <a:cs typeface="Times New Roman" panose="02020603050405020304" pitchFamily="18" charset="0"/>
              </a:rPr>
              <a:t> C, et al.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Realfusion</a:t>
            </a:r>
            <a:r>
              <a:rPr lang="en-US" altLang="zh-CN" sz="1400" i="1" dirty="0">
                <a:solidFill>
                  <a:srgbClr val="666666"/>
                </a:solidFill>
                <a:latin typeface="Times New Roman" panose="02020603050405020304" pitchFamily="18" charset="0"/>
                <a:ea typeface="+mj-ea"/>
                <a:cs typeface="Times New Roman" panose="02020603050405020304" pitchFamily="18" charset="0"/>
              </a:rPr>
              <a:t>: 360deg reconstruction of any object from a single image. CVPR. 2023.</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712270" y="1090803"/>
            <a:ext cx="12191999" cy="785328"/>
          </a:xfrm>
        </p:spPr>
        <p:txBody>
          <a:bodyPr>
            <a:normAutofit/>
          </a:bodyPr>
          <a:lstStyle/>
          <a:p>
            <a:pPr marL="0" indent="0">
              <a:buNone/>
            </a:pPr>
            <a:r>
              <a:rPr lang="zh-CN" altLang="en-US" sz="2000" b="1" dirty="0">
                <a:solidFill>
                  <a:srgbClr val="9A0001"/>
                </a:solidFill>
              </a:rPr>
              <a:t>（</a:t>
            </a:r>
            <a:r>
              <a:rPr lang="en-US" altLang="zh-CN" sz="2000" b="1" dirty="0">
                <a:solidFill>
                  <a:srgbClr val="9A0001"/>
                </a:solidFill>
              </a:rPr>
              <a:t>6</a:t>
            </a:r>
            <a:r>
              <a:rPr lang="zh-CN" altLang="en-US" sz="2000" b="1" dirty="0">
                <a:solidFill>
                  <a:srgbClr val="9A0001"/>
                </a:solidFill>
              </a:rPr>
              <a:t>）</a:t>
            </a:r>
            <a:r>
              <a:rPr lang="en-US" altLang="zh-CN" sz="2000" b="1" dirty="0" err="1">
                <a:solidFill>
                  <a:srgbClr val="9A0001"/>
                </a:solidFill>
              </a:rPr>
              <a:t>RealFusion</a:t>
            </a:r>
            <a:r>
              <a:rPr lang="en-US" altLang="zh-CN" sz="2000" b="1" dirty="0">
                <a:solidFill>
                  <a:srgbClr val="9A0001"/>
                </a:solidFill>
              </a:rPr>
              <a:t>: 360° Reconstruction of Any Object from a Single Image</a:t>
            </a:r>
          </a:p>
          <a:p>
            <a:pPr marL="0" indent="0">
              <a:buNone/>
            </a:pPr>
            <a:r>
              <a:rPr lang="zh-CN" altLang="en-US" sz="2000" b="1" dirty="0">
                <a:solidFill>
                  <a:srgbClr val="9A0001"/>
                </a:solidFill>
              </a:rPr>
              <a:t>         基于单幅图像预测目标</a:t>
            </a:r>
            <a:r>
              <a:rPr lang="en-US" altLang="zh-CN" sz="2000" b="1" dirty="0">
                <a:solidFill>
                  <a:srgbClr val="9A0001"/>
                </a:solidFill>
              </a:rPr>
              <a:t>3</a:t>
            </a:r>
            <a:r>
              <a:rPr lang="zh-CN" altLang="en-US" sz="2000" b="1" dirty="0">
                <a:solidFill>
                  <a:srgbClr val="9A0001"/>
                </a:solidFill>
              </a:rPr>
              <a:t>维模型</a:t>
            </a:r>
          </a:p>
        </p:txBody>
      </p:sp>
      <p:pic>
        <p:nvPicPr>
          <p:cNvPr id="6" name="图片 5">
            <a:extLst>
              <a:ext uri="{FF2B5EF4-FFF2-40B4-BE49-F238E27FC236}">
                <a16:creationId xmlns:a16="http://schemas.microsoft.com/office/drawing/2014/main" id="{BCC4DD46-C7B6-4B92-9CB0-65DDB8BDF387}"/>
              </a:ext>
            </a:extLst>
          </p:cNvPr>
          <p:cNvPicPr>
            <a:picLocks noChangeAspect="1"/>
          </p:cNvPicPr>
          <p:nvPr/>
        </p:nvPicPr>
        <p:blipFill rotWithShape="1">
          <a:blip r:embed="rId3"/>
          <a:srcRect t="8421" b="25789"/>
          <a:stretch/>
        </p:blipFill>
        <p:spPr>
          <a:xfrm>
            <a:off x="838200" y="1935933"/>
            <a:ext cx="10355490" cy="4511842"/>
          </a:xfrm>
          <a:prstGeom prst="rect">
            <a:avLst/>
          </a:prstGeom>
        </p:spPr>
      </p:pic>
    </p:spTree>
    <p:extLst>
      <p:ext uri="{BB962C8B-B14F-4D97-AF65-F5344CB8AC3E}">
        <p14:creationId xmlns:p14="http://schemas.microsoft.com/office/powerpoint/2010/main" val="2452444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内容占位符 5">
            <a:extLst>
              <a:ext uri="{FF2B5EF4-FFF2-40B4-BE49-F238E27FC236}">
                <a16:creationId xmlns:a16="http://schemas.microsoft.com/office/drawing/2014/main" id="{12B661B8-FA23-40B4-9536-DEBE8E5582C9}"/>
              </a:ext>
            </a:extLst>
          </p:cNvPr>
          <p:cNvSpPr>
            <a:spLocks noGrp="1"/>
          </p:cNvSpPr>
          <p:nvPr>
            <p:ph idx="1"/>
          </p:nvPr>
        </p:nvSpPr>
        <p:spPr>
          <a:xfrm>
            <a:off x="794455" y="1357162"/>
            <a:ext cx="10688483" cy="5005137"/>
          </a:xfrm>
        </p:spPr>
        <p:txBody>
          <a:bodyPr/>
          <a:lstStyle/>
          <a:p>
            <a:pPr marL="0" indent="0" algn="just">
              <a:lnSpc>
                <a:spcPct val="110000"/>
              </a:lnSpc>
              <a:buNone/>
            </a:pPr>
            <a:r>
              <a:rPr lang="zh-CN" altLang="en-US" dirty="0"/>
              <a:t>       自然世界是</a:t>
            </a:r>
            <a:r>
              <a:rPr lang="zh-CN" altLang="en-US" b="1" dirty="0"/>
              <a:t>三维</a:t>
            </a:r>
            <a:r>
              <a:rPr lang="zh-CN" altLang="en-US" dirty="0"/>
              <a:t>的，而人类感知光的组织</a:t>
            </a:r>
            <a:r>
              <a:rPr lang="en-US" altLang="zh-CN" dirty="0"/>
              <a:t>——</a:t>
            </a:r>
            <a:r>
              <a:rPr lang="zh-CN" altLang="en-US" dirty="0"/>
              <a:t>视网膜几乎在一个</a:t>
            </a:r>
            <a:r>
              <a:rPr lang="zh-CN" altLang="en-US" b="1" dirty="0"/>
              <a:t>二维</a:t>
            </a:r>
            <a:r>
              <a:rPr lang="zh-CN" altLang="en-US" dirty="0"/>
              <a:t>平面上</a:t>
            </a:r>
            <a:endParaRPr lang="en-US" altLang="zh-CN" dirty="0"/>
          </a:p>
          <a:p>
            <a:pPr marL="0" indent="0" algn="just">
              <a:lnSpc>
                <a:spcPct val="110000"/>
              </a:lnSpc>
              <a:buNone/>
            </a:pPr>
            <a:endParaRPr lang="zh-CN" altLang="en-US" dirty="0"/>
          </a:p>
        </p:txBody>
      </p:sp>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从三维空间到二维图像</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5</a:t>
            </a:fld>
            <a:endParaRPr lang="zh-CN"/>
          </a:p>
        </p:txBody>
      </p:sp>
      <p:sp>
        <p:nvSpPr>
          <p:cNvPr id="38" name="文本框 37">
            <a:extLst>
              <a:ext uri="{FF2B5EF4-FFF2-40B4-BE49-F238E27FC236}">
                <a16:creationId xmlns:a16="http://schemas.microsoft.com/office/drawing/2014/main" id="{BEDADD9E-7D5A-4D9C-9302-CF956463523B}"/>
              </a:ext>
            </a:extLst>
          </p:cNvPr>
          <p:cNvSpPr txBox="1"/>
          <p:nvPr/>
        </p:nvSpPr>
        <p:spPr>
          <a:xfrm>
            <a:off x="186928" y="6417033"/>
            <a:ext cx="8761758" cy="369332"/>
          </a:xfrm>
          <a:prstGeom prst="rect">
            <a:avLst/>
          </a:prstGeom>
          <a:noFill/>
        </p:spPr>
        <p:txBody>
          <a:bodyPr wrap="none" rtlCol="0">
            <a:spAutoFit/>
          </a:bodyPr>
          <a:lstStyle/>
          <a:p>
            <a:r>
              <a:rPr lang="zh-CN" altLang="en-US" dirty="0">
                <a:solidFill>
                  <a:schemeClr val="bg2">
                    <a:lumMod val="75000"/>
                  </a:schemeClr>
                </a:solidFill>
                <a:latin typeface="Times New Roman" panose="02020603050405020304" pitchFamily="18" charset="0"/>
                <a:ea typeface="+mj-ea"/>
                <a:cs typeface="Times New Roman" panose="02020603050405020304" pitchFamily="18" charset="0"/>
              </a:rPr>
              <a:t>图片来源：</a:t>
            </a:r>
            <a:r>
              <a:rPr lang="en-US" altLang="zh-CN" dirty="0">
                <a:solidFill>
                  <a:schemeClr val="bg2">
                    <a:lumMod val="75000"/>
                  </a:schemeClr>
                </a:solidFill>
                <a:latin typeface="Times New Roman" panose="02020603050405020304" pitchFamily="18" charset="0"/>
                <a:ea typeface="+mj-ea"/>
                <a:cs typeface="Times New Roman" panose="02020603050405020304" pitchFamily="18" charset="0"/>
              </a:rPr>
              <a:t>https://www.cs.cmu.edu/afs/cs/academic/class/15462-s09/www/lec/06/lec06.pdf</a:t>
            </a:r>
            <a:endParaRPr lang="zh-CN" altLang="en-US" dirty="0">
              <a:solidFill>
                <a:schemeClr val="bg2">
                  <a:lumMod val="75000"/>
                </a:schemeClr>
              </a:solidFill>
              <a:latin typeface="Times New Roman" panose="02020603050405020304" pitchFamily="18" charset="0"/>
              <a:ea typeface="+mj-ea"/>
              <a:cs typeface="Times New Roman" panose="02020603050405020304" pitchFamily="18" charset="0"/>
            </a:endParaRPr>
          </a:p>
        </p:txBody>
      </p:sp>
      <p:grpSp>
        <p:nvGrpSpPr>
          <p:cNvPr id="45" name="组合 44">
            <a:extLst>
              <a:ext uri="{FF2B5EF4-FFF2-40B4-BE49-F238E27FC236}">
                <a16:creationId xmlns:a16="http://schemas.microsoft.com/office/drawing/2014/main" id="{116F1009-72DA-4BBA-BF35-F0E869662744}"/>
              </a:ext>
            </a:extLst>
          </p:cNvPr>
          <p:cNvGrpSpPr/>
          <p:nvPr/>
        </p:nvGrpSpPr>
        <p:grpSpPr>
          <a:xfrm>
            <a:off x="5705979" y="2062210"/>
            <a:ext cx="5799547" cy="4359901"/>
            <a:chOff x="3083329" y="1237263"/>
            <a:chExt cx="6970147" cy="5270852"/>
          </a:xfrm>
        </p:grpSpPr>
        <p:grpSp>
          <p:nvGrpSpPr>
            <p:cNvPr id="44" name="组合 43">
              <a:extLst>
                <a:ext uri="{FF2B5EF4-FFF2-40B4-BE49-F238E27FC236}">
                  <a16:creationId xmlns:a16="http://schemas.microsoft.com/office/drawing/2014/main" id="{B503C500-BD70-4369-9401-F79DA69ED60F}"/>
                </a:ext>
              </a:extLst>
            </p:cNvPr>
            <p:cNvGrpSpPr/>
            <p:nvPr/>
          </p:nvGrpSpPr>
          <p:grpSpPr>
            <a:xfrm>
              <a:off x="3083329" y="1237263"/>
              <a:ext cx="6970147" cy="5270852"/>
              <a:chOff x="3083329" y="1237263"/>
              <a:chExt cx="6970147" cy="5270852"/>
            </a:xfrm>
          </p:grpSpPr>
          <p:grpSp>
            <p:nvGrpSpPr>
              <p:cNvPr id="42" name="组合 41">
                <a:extLst>
                  <a:ext uri="{FF2B5EF4-FFF2-40B4-BE49-F238E27FC236}">
                    <a16:creationId xmlns:a16="http://schemas.microsoft.com/office/drawing/2014/main" id="{F49B5957-4138-45B1-9EB2-9BE27C9755EE}"/>
                  </a:ext>
                </a:extLst>
              </p:cNvPr>
              <p:cNvGrpSpPr/>
              <p:nvPr/>
            </p:nvGrpSpPr>
            <p:grpSpPr>
              <a:xfrm>
                <a:off x="3083329" y="1237263"/>
                <a:ext cx="6970147" cy="5270852"/>
                <a:chOff x="3083329" y="1237263"/>
                <a:chExt cx="6970147" cy="5270852"/>
              </a:xfrm>
            </p:grpSpPr>
            <p:pic>
              <p:nvPicPr>
                <p:cNvPr id="37" name="object 88">
                  <a:extLst>
                    <a:ext uri="{FF2B5EF4-FFF2-40B4-BE49-F238E27FC236}">
                      <a16:creationId xmlns:a16="http://schemas.microsoft.com/office/drawing/2014/main" id="{F6FFDDC9-4F97-4F13-AD77-C0D3ED7636D3}"/>
                    </a:ext>
                  </a:extLst>
                </p:cNvPr>
                <p:cNvPicPr/>
                <p:nvPr/>
              </p:nvPicPr>
              <p:blipFill>
                <a:blip r:embed="rId3" cstate="print"/>
                <a:stretch>
                  <a:fillRect/>
                </a:stretch>
              </p:blipFill>
              <p:spPr>
                <a:xfrm>
                  <a:off x="3083329" y="1237263"/>
                  <a:ext cx="6025342" cy="5270852"/>
                </a:xfrm>
                <a:prstGeom prst="rect">
                  <a:avLst/>
                </a:prstGeom>
              </p:spPr>
            </p:pic>
            <p:sp>
              <p:nvSpPr>
                <p:cNvPr id="40" name="文本框 39">
                  <a:extLst>
                    <a:ext uri="{FF2B5EF4-FFF2-40B4-BE49-F238E27FC236}">
                      <a16:creationId xmlns:a16="http://schemas.microsoft.com/office/drawing/2014/main" id="{6C0A7501-2A8F-4944-9B78-206E3FEBFDDA}"/>
                    </a:ext>
                  </a:extLst>
                </p:cNvPr>
                <p:cNvSpPr txBox="1"/>
                <p:nvPr/>
              </p:nvSpPr>
              <p:spPr>
                <a:xfrm>
                  <a:off x="8948686" y="1830314"/>
                  <a:ext cx="110479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维场景</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1" name="文本框 40">
                <a:extLst>
                  <a:ext uri="{FF2B5EF4-FFF2-40B4-BE49-F238E27FC236}">
                    <a16:creationId xmlns:a16="http://schemas.microsoft.com/office/drawing/2014/main" id="{CB882064-BBA1-42E2-B6A9-8DEECFA19705}"/>
                  </a:ext>
                </a:extLst>
              </p:cNvPr>
              <p:cNvSpPr txBox="1"/>
              <p:nvPr/>
            </p:nvSpPr>
            <p:spPr>
              <a:xfrm>
                <a:off x="5833365" y="4435933"/>
                <a:ext cx="110479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维图像</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9" name="文本框 38">
              <a:extLst>
                <a:ext uri="{FF2B5EF4-FFF2-40B4-BE49-F238E27FC236}">
                  <a16:creationId xmlns:a16="http://schemas.microsoft.com/office/drawing/2014/main" id="{302A3ED6-3DAB-4C19-B468-6B4530A4DEDC}"/>
                </a:ext>
              </a:extLst>
            </p:cNvPr>
            <p:cNvSpPr txBox="1"/>
            <p:nvPr/>
          </p:nvSpPr>
          <p:spPr>
            <a:xfrm>
              <a:off x="4385731" y="4756394"/>
              <a:ext cx="69762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人眼</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7" name="图片 46">
            <a:extLst>
              <a:ext uri="{FF2B5EF4-FFF2-40B4-BE49-F238E27FC236}">
                <a16:creationId xmlns:a16="http://schemas.microsoft.com/office/drawing/2014/main" id="{1EE6511C-8A54-4D96-8654-F1B5DE3D682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24240" y="2375606"/>
            <a:ext cx="4360736" cy="2703657"/>
          </a:xfrm>
          <a:prstGeom prst="rect">
            <a:avLst/>
          </a:prstGeom>
        </p:spPr>
      </p:pic>
      <p:cxnSp>
        <p:nvCxnSpPr>
          <p:cNvPr id="49" name="直接箭头连接符 48">
            <a:extLst>
              <a:ext uri="{FF2B5EF4-FFF2-40B4-BE49-F238E27FC236}">
                <a16:creationId xmlns:a16="http://schemas.microsoft.com/office/drawing/2014/main" id="{A7187AEE-9B60-4164-883B-5EEC3AF59C84}"/>
              </a:ext>
            </a:extLst>
          </p:cNvPr>
          <p:cNvCxnSpPr>
            <a:cxnSpLocks/>
          </p:cNvCxnSpPr>
          <p:nvPr/>
        </p:nvCxnSpPr>
        <p:spPr>
          <a:xfrm flipV="1">
            <a:off x="3927735" y="3504574"/>
            <a:ext cx="247927" cy="1876639"/>
          </a:xfrm>
          <a:prstGeom prst="straightConnector1">
            <a:avLst/>
          </a:prstGeom>
          <a:ln w="38100">
            <a:solidFill>
              <a:srgbClr val="9A000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4BAAAEFF-5F17-4797-8F4B-4C4413E7E311}"/>
              </a:ext>
            </a:extLst>
          </p:cNvPr>
          <p:cNvSpPr txBox="1"/>
          <p:nvPr/>
        </p:nvSpPr>
        <p:spPr>
          <a:xfrm>
            <a:off x="3249057" y="5500838"/>
            <a:ext cx="95410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视网膜</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3986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50</a:t>
            </a:fld>
            <a:endParaRPr lang="zh-CN">
              <a:latin typeface="+mj-ea"/>
              <a:ea typeface="+mj-ea"/>
            </a:endParaRPr>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712270" y="1090803"/>
            <a:ext cx="12191999" cy="785328"/>
          </a:xfrm>
        </p:spPr>
        <p:txBody>
          <a:bodyPr>
            <a:normAutofit/>
          </a:bodyPr>
          <a:lstStyle/>
          <a:p>
            <a:pPr marL="0" indent="0">
              <a:buNone/>
            </a:pPr>
            <a:r>
              <a:rPr lang="zh-CN" altLang="en-US" sz="2000" b="1" dirty="0">
                <a:solidFill>
                  <a:srgbClr val="9A0001"/>
                </a:solidFill>
              </a:rPr>
              <a:t>（</a:t>
            </a:r>
            <a:r>
              <a:rPr lang="en-US" altLang="zh-CN" sz="2000" b="1" dirty="0">
                <a:solidFill>
                  <a:srgbClr val="9A0001"/>
                </a:solidFill>
              </a:rPr>
              <a:t>6</a:t>
            </a:r>
            <a:r>
              <a:rPr lang="zh-CN" altLang="en-US" sz="2000" b="1" dirty="0">
                <a:solidFill>
                  <a:srgbClr val="9A0001"/>
                </a:solidFill>
              </a:rPr>
              <a:t>）</a:t>
            </a:r>
            <a:r>
              <a:rPr lang="en-US" altLang="zh-CN" sz="2000" b="1" dirty="0" err="1">
                <a:solidFill>
                  <a:srgbClr val="9A0001"/>
                </a:solidFill>
              </a:rPr>
              <a:t>RealFusion</a:t>
            </a:r>
            <a:r>
              <a:rPr lang="en-US" altLang="zh-CN" sz="2000" b="1" dirty="0">
                <a:solidFill>
                  <a:srgbClr val="9A0001"/>
                </a:solidFill>
              </a:rPr>
              <a:t>: 360° Reconstruction of Any Object from a Single Image</a:t>
            </a:r>
          </a:p>
          <a:p>
            <a:pPr marL="0" indent="0">
              <a:buNone/>
            </a:pPr>
            <a:r>
              <a:rPr lang="zh-CN" altLang="en-US" sz="2000" b="1" dirty="0">
                <a:solidFill>
                  <a:srgbClr val="9A0001"/>
                </a:solidFill>
              </a:rPr>
              <a:t>         基于单幅直接生成</a:t>
            </a:r>
            <a:r>
              <a:rPr lang="en-US" altLang="zh-CN" sz="2000" b="1" dirty="0">
                <a:solidFill>
                  <a:srgbClr val="9A0001"/>
                </a:solidFill>
              </a:rPr>
              <a:t>3</a:t>
            </a:r>
            <a:r>
              <a:rPr lang="zh-CN" altLang="en-US" sz="2000" b="1" dirty="0">
                <a:solidFill>
                  <a:srgbClr val="9A0001"/>
                </a:solidFill>
              </a:rPr>
              <a:t>维模型</a:t>
            </a:r>
          </a:p>
        </p:txBody>
      </p:sp>
      <p:sp>
        <p:nvSpPr>
          <p:cNvPr id="11" name="文本框 10">
            <a:extLst>
              <a:ext uri="{FF2B5EF4-FFF2-40B4-BE49-F238E27FC236}">
                <a16:creationId xmlns:a16="http://schemas.microsoft.com/office/drawing/2014/main" id="{B43C6D1F-9FFD-427C-8F0E-F8D47258EDFF}"/>
              </a:ext>
            </a:extLst>
          </p:cNvPr>
          <p:cNvSpPr txBox="1"/>
          <p:nvPr/>
        </p:nvSpPr>
        <p:spPr>
          <a:xfrm>
            <a:off x="0" y="6478031"/>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[1]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Anciukevičius</a:t>
            </a:r>
            <a:r>
              <a:rPr lang="en-US" altLang="zh-CN" sz="1400" i="1" dirty="0">
                <a:solidFill>
                  <a:srgbClr val="666666"/>
                </a:solidFill>
                <a:latin typeface="Times New Roman" panose="02020603050405020304" pitchFamily="18" charset="0"/>
                <a:ea typeface="+mj-ea"/>
                <a:cs typeface="Times New Roman" panose="02020603050405020304" pitchFamily="18" charset="0"/>
              </a:rPr>
              <a:t> T, Xu Z, Fisher M, et al.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Renderdiffusion</a:t>
            </a:r>
            <a:r>
              <a:rPr lang="en-US" altLang="zh-CN" sz="1400" i="1" dirty="0">
                <a:solidFill>
                  <a:srgbClr val="666666"/>
                </a:solidFill>
                <a:latin typeface="Times New Roman" panose="02020603050405020304" pitchFamily="18" charset="0"/>
                <a:ea typeface="+mj-ea"/>
                <a:cs typeface="Times New Roman" panose="02020603050405020304" pitchFamily="18" charset="0"/>
              </a:rPr>
              <a:t>: Image diffusion for 3d reconstruction, inpainting and generation. CVPR. 2023.</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pic>
        <p:nvPicPr>
          <p:cNvPr id="10" name="图片 9">
            <a:extLst>
              <a:ext uri="{FF2B5EF4-FFF2-40B4-BE49-F238E27FC236}">
                <a16:creationId xmlns:a16="http://schemas.microsoft.com/office/drawing/2014/main" id="{19510CB2-23D8-4B54-B2CB-3521ABADD0D6}"/>
              </a:ext>
            </a:extLst>
          </p:cNvPr>
          <p:cNvPicPr>
            <a:picLocks noChangeAspect="1"/>
          </p:cNvPicPr>
          <p:nvPr/>
        </p:nvPicPr>
        <p:blipFill>
          <a:blip r:embed="rId3"/>
          <a:stretch>
            <a:fillRect/>
          </a:stretch>
        </p:blipFill>
        <p:spPr>
          <a:xfrm>
            <a:off x="3103762" y="1876131"/>
            <a:ext cx="5224047" cy="4348442"/>
          </a:xfrm>
          <a:prstGeom prst="rect">
            <a:avLst/>
          </a:prstGeom>
        </p:spPr>
      </p:pic>
    </p:spTree>
    <p:extLst>
      <p:ext uri="{BB962C8B-B14F-4D97-AF65-F5344CB8AC3E}">
        <p14:creationId xmlns:p14="http://schemas.microsoft.com/office/powerpoint/2010/main" val="2873546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en-US" altLang="zh-CN" b="1" dirty="0">
                <a:solidFill>
                  <a:srgbClr val="9A0001"/>
                </a:solidFill>
              </a:rPr>
              <a:t>3</a:t>
            </a:r>
            <a:r>
              <a:rPr lang="zh-CN" altLang="en-US" b="1" dirty="0">
                <a:solidFill>
                  <a:srgbClr val="9A0001"/>
                </a:solidFill>
              </a:rPr>
              <a:t>维重建算法</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latin typeface="+mj-ea"/>
                <a:ea typeface="+mj-ea"/>
              </a:rPr>
              <a:t>51</a:t>
            </a:fld>
            <a:endParaRPr lang="zh-CN">
              <a:latin typeface="+mj-ea"/>
              <a:ea typeface="+mj-ea"/>
            </a:endParaRPr>
          </a:p>
        </p:txBody>
      </p:sp>
      <p:sp>
        <p:nvSpPr>
          <p:cNvPr id="81" name="内容占位符 5">
            <a:extLst>
              <a:ext uri="{FF2B5EF4-FFF2-40B4-BE49-F238E27FC236}">
                <a16:creationId xmlns:a16="http://schemas.microsoft.com/office/drawing/2014/main" id="{7DB19681-AD05-489C-9323-237BC6A8AED1}"/>
              </a:ext>
            </a:extLst>
          </p:cNvPr>
          <p:cNvSpPr>
            <a:spLocks noGrp="1"/>
          </p:cNvSpPr>
          <p:nvPr>
            <p:ph idx="1"/>
          </p:nvPr>
        </p:nvSpPr>
        <p:spPr>
          <a:xfrm>
            <a:off x="712270" y="1090803"/>
            <a:ext cx="12191999" cy="785328"/>
          </a:xfrm>
        </p:spPr>
        <p:txBody>
          <a:bodyPr>
            <a:normAutofit/>
          </a:bodyPr>
          <a:lstStyle/>
          <a:p>
            <a:pPr marL="0" indent="0">
              <a:buNone/>
            </a:pPr>
            <a:r>
              <a:rPr lang="zh-CN" altLang="en-US" sz="2000" b="1" dirty="0">
                <a:solidFill>
                  <a:srgbClr val="9A0001"/>
                </a:solidFill>
              </a:rPr>
              <a:t>（</a:t>
            </a:r>
            <a:r>
              <a:rPr lang="en-US" altLang="zh-CN" sz="2000" b="1" dirty="0">
                <a:solidFill>
                  <a:srgbClr val="9A0001"/>
                </a:solidFill>
              </a:rPr>
              <a:t>7</a:t>
            </a:r>
            <a:r>
              <a:rPr lang="zh-CN" altLang="en-US" sz="2000" b="1" dirty="0">
                <a:solidFill>
                  <a:srgbClr val="9A0001"/>
                </a:solidFill>
              </a:rPr>
              <a:t>）</a:t>
            </a:r>
            <a:r>
              <a:rPr lang="en-US" altLang="zh-CN" sz="2000" b="1" dirty="0" err="1">
                <a:solidFill>
                  <a:srgbClr val="9A0001"/>
                </a:solidFill>
              </a:rPr>
              <a:t>RealFusion</a:t>
            </a:r>
            <a:r>
              <a:rPr lang="en-US" altLang="zh-CN" sz="2000" b="1" dirty="0">
                <a:solidFill>
                  <a:srgbClr val="9A0001"/>
                </a:solidFill>
              </a:rPr>
              <a:t>: 360° Reconstruction of Any Object from a Single Image</a:t>
            </a:r>
          </a:p>
          <a:p>
            <a:pPr marL="0" indent="0">
              <a:buNone/>
            </a:pPr>
            <a:r>
              <a:rPr lang="en-US" altLang="zh-CN" sz="2000" b="1" dirty="0">
                <a:solidFill>
                  <a:srgbClr val="9A0001"/>
                </a:solidFill>
              </a:rPr>
              <a:t>         </a:t>
            </a:r>
            <a:r>
              <a:rPr lang="zh-CN" altLang="en-US" sz="2000" b="1" dirty="0">
                <a:solidFill>
                  <a:srgbClr val="9A0001"/>
                </a:solidFill>
              </a:rPr>
              <a:t>基于单幅直接生成</a:t>
            </a:r>
            <a:r>
              <a:rPr lang="en-US" altLang="zh-CN" sz="2000" b="1" dirty="0">
                <a:solidFill>
                  <a:srgbClr val="9A0001"/>
                </a:solidFill>
              </a:rPr>
              <a:t>3</a:t>
            </a:r>
            <a:r>
              <a:rPr lang="zh-CN" altLang="en-US" sz="2000" b="1" dirty="0">
                <a:solidFill>
                  <a:srgbClr val="9A0001"/>
                </a:solidFill>
              </a:rPr>
              <a:t>维模型</a:t>
            </a:r>
          </a:p>
        </p:txBody>
      </p:sp>
      <p:sp>
        <p:nvSpPr>
          <p:cNvPr id="11" name="文本框 10">
            <a:extLst>
              <a:ext uri="{FF2B5EF4-FFF2-40B4-BE49-F238E27FC236}">
                <a16:creationId xmlns:a16="http://schemas.microsoft.com/office/drawing/2014/main" id="{B43C6D1F-9FFD-427C-8F0E-F8D47258EDFF}"/>
              </a:ext>
            </a:extLst>
          </p:cNvPr>
          <p:cNvSpPr txBox="1"/>
          <p:nvPr/>
        </p:nvSpPr>
        <p:spPr>
          <a:xfrm>
            <a:off x="0" y="6478031"/>
            <a:ext cx="11431573" cy="307777"/>
          </a:xfrm>
          <a:prstGeom prst="rect">
            <a:avLst/>
          </a:prstGeom>
          <a:noFill/>
        </p:spPr>
        <p:txBody>
          <a:bodyPr wrap="square">
            <a:spAutoFit/>
          </a:bodyPr>
          <a:lstStyle/>
          <a:p>
            <a:pPr algn="just"/>
            <a:r>
              <a:rPr lang="en-US" altLang="zh-CN" sz="1400" i="1" dirty="0">
                <a:solidFill>
                  <a:srgbClr val="666666"/>
                </a:solidFill>
                <a:latin typeface="Times New Roman" panose="02020603050405020304" pitchFamily="18" charset="0"/>
                <a:ea typeface="+mj-ea"/>
                <a:cs typeface="Times New Roman" panose="02020603050405020304" pitchFamily="18" charset="0"/>
              </a:rPr>
              <a:t>[1]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Anciukevičius</a:t>
            </a:r>
            <a:r>
              <a:rPr lang="en-US" altLang="zh-CN" sz="1400" i="1" dirty="0">
                <a:solidFill>
                  <a:srgbClr val="666666"/>
                </a:solidFill>
                <a:latin typeface="Times New Roman" panose="02020603050405020304" pitchFamily="18" charset="0"/>
                <a:ea typeface="+mj-ea"/>
                <a:cs typeface="Times New Roman" panose="02020603050405020304" pitchFamily="18" charset="0"/>
              </a:rPr>
              <a:t> T, Xu Z, Fisher M, et al. </a:t>
            </a:r>
            <a:r>
              <a:rPr lang="en-US" altLang="zh-CN" sz="1400" i="1" dirty="0" err="1">
                <a:solidFill>
                  <a:srgbClr val="666666"/>
                </a:solidFill>
                <a:latin typeface="Times New Roman" panose="02020603050405020304" pitchFamily="18" charset="0"/>
                <a:ea typeface="+mj-ea"/>
                <a:cs typeface="Times New Roman" panose="02020603050405020304" pitchFamily="18" charset="0"/>
              </a:rPr>
              <a:t>Renderdiffusion</a:t>
            </a:r>
            <a:r>
              <a:rPr lang="en-US" altLang="zh-CN" sz="1400" i="1" dirty="0">
                <a:solidFill>
                  <a:srgbClr val="666666"/>
                </a:solidFill>
                <a:latin typeface="Times New Roman" panose="02020603050405020304" pitchFamily="18" charset="0"/>
                <a:ea typeface="+mj-ea"/>
                <a:cs typeface="Times New Roman" panose="02020603050405020304" pitchFamily="18" charset="0"/>
              </a:rPr>
              <a:t>: Image diffusion for 3d reconstruction, inpainting and generation. CVPR. 2023.</a:t>
            </a:r>
            <a:endParaRPr lang="zh-CN" altLang="en-US" sz="1400" i="1" dirty="0">
              <a:solidFill>
                <a:srgbClr val="666666"/>
              </a:solidFill>
              <a:latin typeface="Times New Roman" panose="02020603050405020304" pitchFamily="18" charset="0"/>
              <a:ea typeface="+mj-ea"/>
              <a:cs typeface="Times New Roman" panose="02020603050405020304" pitchFamily="18" charset="0"/>
            </a:endParaRPr>
          </a:p>
        </p:txBody>
      </p:sp>
      <p:pic>
        <p:nvPicPr>
          <p:cNvPr id="8" name="图片 7">
            <a:extLst>
              <a:ext uri="{FF2B5EF4-FFF2-40B4-BE49-F238E27FC236}">
                <a16:creationId xmlns:a16="http://schemas.microsoft.com/office/drawing/2014/main" id="{21A6ECC3-D067-4F2A-BE37-7C050461B34A}"/>
              </a:ext>
            </a:extLst>
          </p:cNvPr>
          <p:cNvPicPr>
            <a:picLocks noChangeAspect="1"/>
          </p:cNvPicPr>
          <p:nvPr/>
        </p:nvPicPr>
        <p:blipFill>
          <a:blip r:embed="rId3"/>
          <a:stretch>
            <a:fillRect/>
          </a:stretch>
        </p:blipFill>
        <p:spPr>
          <a:xfrm>
            <a:off x="2310596" y="1959202"/>
            <a:ext cx="7570808" cy="4454495"/>
          </a:xfrm>
          <a:prstGeom prst="rect">
            <a:avLst/>
          </a:prstGeom>
        </p:spPr>
      </p:pic>
    </p:spTree>
    <p:extLst>
      <p:ext uri="{BB962C8B-B14F-4D97-AF65-F5344CB8AC3E}">
        <p14:creationId xmlns:p14="http://schemas.microsoft.com/office/powerpoint/2010/main" val="1714478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p:blipFill>
        <p:spPr>
          <a:xfrm>
            <a:off x="3611229" y="5446165"/>
            <a:ext cx="8514616" cy="1746440"/>
          </a:xfrm>
          <a:prstGeom prst="rect">
            <a:avLst/>
          </a:prstGeom>
        </p:spPr>
      </p:pic>
      <p:sp>
        <p:nvSpPr>
          <p:cNvPr id="37" name="矩形 36"/>
          <p:cNvSpPr/>
          <p:nvPr/>
        </p:nvSpPr>
        <p:spPr>
          <a:xfrm>
            <a:off x="4878425" y="1127848"/>
            <a:ext cx="2476006" cy="4323168"/>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sp>
        <p:nvSpPr>
          <p:cNvPr id="38" name="矩形 37"/>
          <p:cNvSpPr/>
          <p:nvPr/>
        </p:nvSpPr>
        <p:spPr>
          <a:xfrm>
            <a:off x="3611229" y="6831223"/>
            <a:ext cx="8606804" cy="69069"/>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5433548" y="1934034"/>
            <a:ext cx="1365760" cy="2123658"/>
          </a:xfrm>
          <a:prstGeom prst="rect">
            <a:avLst/>
          </a:prstGeom>
          <a:noFill/>
        </p:spPr>
        <p:txBody>
          <a:bodyPr wrap="square">
            <a:spAutoFit/>
          </a:bodyPr>
          <a:lstStyle/>
          <a:p>
            <a:pPr algn="ctr"/>
            <a:r>
              <a:rPr lang="zh-CN" sz="6600" dirty="0">
                <a:solidFill>
                  <a:schemeClr val="bg1"/>
                </a:solidFill>
                <a:latin typeface="+mj-ea"/>
                <a:ea typeface="+mj-ea"/>
              </a:rPr>
              <a:t>谢</a:t>
            </a:r>
            <a:endParaRPr lang="en-US" sz="6600" dirty="0">
              <a:solidFill>
                <a:schemeClr val="bg1"/>
              </a:solidFill>
              <a:latin typeface="+mj-ea"/>
              <a:ea typeface="+mj-ea"/>
            </a:endParaRPr>
          </a:p>
          <a:p>
            <a:pPr algn="ctr"/>
            <a:r>
              <a:rPr lang="zh-CN" sz="6600" dirty="0">
                <a:solidFill>
                  <a:schemeClr val="bg1"/>
                </a:solidFill>
                <a:latin typeface="+mj-ea"/>
                <a:ea typeface="+mj-ea"/>
              </a:rPr>
              <a:t>谢</a:t>
            </a:r>
            <a:endParaRPr lang="en-US" sz="6600" dirty="0">
              <a:solidFill>
                <a:schemeClr val="bg1"/>
              </a:solidFill>
              <a:latin typeface="+mj-ea"/>
              <a:ea typeface="+mj-ea"/>
            </a:endParaRPr>
          </a:p>
        </p:txBody>
      </p:sp>
      <p:pic>
        <p:nvPicPr>
          <p:cNvPr id="8" name="图片 7"/>
          <p:cNvPicPr>
            <a:picLocks noChangeAspect="1"/>
          </p:cNvPicPr>
          <p:nvPr/>
        </p:nvPicPr>
        <p:blipFill>
          <a:blip r:embed="rId3"/>
          <a:stretch/>
        </p:blipFill>
        <p:spPr>
          <a:xfrm>
            <a:off x="5188813" y="4691735"/>
            <a:ext cx="1836080" cy="517206"/>
          </a:xfrm>
          <a:prstGeom prst="rect">
            <a:avLst/>
          </a:prstGeom>
        </p:spPr>
      </p:pic>
      <p:sp>
        <p:nvSpPr>
          <p:cNvPr id="31" name="矩形 30"/>
          <p:cNvSpPr/>
          <p:nvPr/>
        </p:nvSpPr>
        <p:spPr>
          <a:xfrm>
            <a:off x="0" y="6424069"/>
            <a:ext cx="400755" cy="436168"/>
          </a:xfrm>
          <a:prstGeom prst="rect">
            <a:avLst/>
          </a:prstGeom>
          <a:solidFill>
            <a:srgbClr val="9A0001"/>
          </a:solidFill>
          <a:ln>
            <a:noFill/>
          </a:ln>
        </p:spPr>
        <p:txBody>
          <a:bodyPr anchor="ctr"/>
          <a:lstStyle/>
          <a:p>
            <a:pPr algn="ctr"/>
            <a:endParaRPr lang="zh-CN" dirty="0">
              <a:solidFill>
                <a:schemeClr val="lt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从三维空间到二维图像</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6</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a:xfrm>
            <a:off x="794455" y="1264825"/>
            <a:ext cx="10688483" cy="1899436"/>
          </a:xfrm>
        </p:spPr>
        <p:txBody>
          <a:bodyPr/>
          <a:lstStyle/>
          <a:p>
            <a:pPr marL="0" indent="0" algn="just">
              <a:lnSpc>
                <a:spcPct val="120000"/>
              </a:lnSpc>
              <a:buNone/>
            </a:pPr>
            <a:r>
              <a:rPr lang="zh-CN" altLang="en-US" b="1" dirty="0"/>
              <a:t>       针孔模型</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Pinhole model</a:t>
            </a:r>
            <a:r>
              <a:rPr lang="zh-CN" altLang="en-US" b="1" dirty="0">
                <a:latin typeface="Times New Roman" panose="02020603050405020304" pitchFamily="18" charset="0"/>
                <a:cs typeface="Times New Roman" panose="02020603050405020304" pitchFamily="18" charset="0"/>
              </a:rPr>
              <a:t>）</a:t>
            </a:r>
            <a:r>
              <a:rPr lang="zh-CN" altLang="en-US" dirty="0"/>
              <a:t>是成像的基本模型，主要利用光沿直线传播的性质，将不同空间位置的光投影到不同的平面位置再转化成图像信号。</a:t>
            </a:r>
          </a:p>
        </p:txBody>
      </p:sp>
      <p:grpSp>
        <p:nvGrpSpPr>
          <p:cNvPr id="12" name="组合 11">
            <a:extLst>
              <a:ext uri="{FF2B5EF4-FFF2-40B4-BE49-F238E27FC236}">
                <a16:creationId xmlns:a16="http://schemas.microsoft.com/office/drawing/2014/main" id="{4CE6BCE4-2031-40C0-AD67-8963B6D65A44}"/>
              </a:ext>
            </a:extLst>
          </p:cNvPr>
          <p:cNvGrpSpPr/>
          <p:nvPr/>
        </p:nvGrpSpPr>
        <p:grpSpPr>
          <a:xfrm>
            <a:off x="307618" y="3032822"/>
            <a:ext cx="11576764" cy="3180018"/>
            <a:chOff x="561144" y="2748342"/>
            <a:chExt cx="11576764" cy="3180018"/>
          </a:xfrm>
        </p:grpSpPr>
        <p:pic>
          <p:nvPicPr>
            <p:cNvPr id="38" name="图片 37">
              <a:extLst>
                <a:ext uri="{FF2B5EF4-FFF2-40B4-BE49-F238E27FC236}">
                  <a16:creationId xmlns:a16="http://schemas.microsoft.com/office/drawing/2014/main" id="{1B63744E-ACA9-4FE8-A3FD-CC5AA852A0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t="6069" r="6697"/>
            <a:stretch/>
          </p:blipFill>
          <p:spPr>
            <a:xfrm flipV="1">
              <a:off x="10883097" y="3421091"/>
              <a:ext cx="1254811" cy="1531870"/>
            </a:xfrm>
            <a:prstGeom prst="rect">
              <a:avLst/>
            </a:prstGeom>
          </p:spPr>
        </p:pic>
        <p:pic>
          <p:nvPicPr>
            <p:cNvPr id="20" name="图片 19">
              <a:extLst>
                <a:ext uri="{FF2B5EF4-FFF2-40B4-BE49-F238E27FC236}">
                  <a16:creationId xmlns:a16="http://schemas.microsoft.com/office/drawing/2014/main" id="{E1167E1E-AF24-4D46-9FE7-71FE3A3A2AA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t="6069" r="6697"/>
            <a:stretch/>
          </p:blipFill>
          <p:spPr>
            <a:xfrm>
              <a:off x="5121687" y="3586162"/>
              <a:ext cx="1692187" cy="2065818"/>
            </a:xfrm>
            <a:prstGeom prst="rect">
              <a:avLst/>
            </a:prstGeom>
          </p:spPr>
        </p:pic>
        <p:cxnSp>
          <p:nvCxnSpPr>
            <p:cNvPr id="21" name="直接连接符 20">
              <a:extLst>
                <a:ext uri="{FF2B5EF4-FFF2-40B4-BE49-F238E27FC236}">
                  <a16:creationId xmlns:a16="http://schemas.microsoft.com/office/drawing/2014/main" id="{2855B688-B9A4-465E-8181-D7C76B5428C4}"/>
                </a:ext>
              </a:extLst>
            </p:cNvPr>
            <p:cNvCxnSpPr>
              <a:cxnSpLocks/>
            </p:cNvCxnSpPr>
            <p:nvPr/>
          </p:nvCxnSpPr>
          <p:spPr>
            <a:xfrm>
              <a:off x="10936838" y="3593071"/>
              <a:ext cx="0" cy="205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9A12A6B-EBE8-4754-B21B-FC7EABB4792C}"/>
                </a:ext>
              </a:extLst>
            </p:cNvPr>
            <p:cNvCxnSpPr>
              <a:cxnSpLocks/>
              <a:stCxn id="20" idx="0"/>
            </p:cNvCxnSpPr>
            <p:nvPr/>
          </p:nvCxnSpPr>
          <p:spPr>
            <a:xfrm>
              <a:off x="5967781" y="3586162"/>
              <a:ext cx="4969055" cy="1356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D48F20C-5A31-42AC-B0AD-0FA69DEF0CD9}"/>
                </a:ext>
              </a:extLst>
            </p:cNvPr>
            <p:cNvCxnSpPr>
              <a:cxnSpLocks/>
            </p:cNvCxnSpPr>
            <p:nvPr/>
          </p:nvCxnSpPr>
          <p:spPr>
            <a:xfrm flipV="1">
              <a:off x="6489839" y="4346588"/>
              <a:ext cx="4446997" cy="72008"/>
            </a:xfrm>
            <a:prstGeom prst="straightConnector1">
              <a:avLst/>
            </a:prstGeom>
            <a:ln w="28575">
              <a:solidFill>
                <a:srgbClr val="00FF00">
                  <a:alpha val="5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A987B93-0827-404B-95E5-6F17E0633FC7}"/>
                </a:ext>
              </a:extLst>
            </p:cNvPr>
            <p:cNvCxnSpPr>
              <a:cxnSpLocks/>
            </p:cNvCxnSpPr>
            <p:nvPr/>
          </p:nvCxnSpPr>
          <p:spPr>
            <a:xfrm>
              <a:off x="8913548" y="3593071"/>
              <a:ext cx="0" cy="7535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3719EDF-FC15-40D6-8A4C-EBC067470565}"/>
                </a:ext>
              </a:extLst>
            </p:cNvPr>
            <p:cNvCxnSpPr>
              <a:cxnSpLocks/>
            </p:cNvCxnSpPr>
            <p:nvPr/>
          </p:nvCxnSpPr>
          <p:spPr>
            <a:xfrm>
              <a:off x="8913548" y="4426980"/>
              <a:ext cx="0" cy="9637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049A5BC-6444-41FE-909E-7D11664BB078}"/>
                </a:ext>
              </a:extLst>
            </p:cNvPr>
            <p:cNvSpPr txBox="1"/>
            <p:nvPr/>
          </p:nvSpPr>
          <p:spPr>
            <a:xfrm>
              <a:off x="5257466" y="2748342"/>
              <a:ext cx="1463862" cy="707886"/>
            </a:xfrm>
            <a:prstGeom prst="rect">
              <a:avLst/>
            </a:prstGeom>
            <a:noFill/>
          </p:spPr>
          <p:txBody>
            <a:bodyPr wrap="none" rtlCol="0">
              <a:spAutoFit/>
            </a:bodyPr>
            <a:lstStyle/>
            <a:p>
              <a:pPr algn="ctr"/>
              <a:r>
                <a:rPr lang="zh-CN" altLang="en-US" sz="2000" dirty="0">
                  <a:latin typeface="微软雅黑" panose="020B0503020204020204" pitchFamily="34" charset="-122"/>
                  <a:ea typeface="微软雅黑" panose="020B0503020204020204" pitchFamily="34" charset="-122"/>
                </a:rPr>
                <a:t>物体</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object</a:t>
              </a:r>
              <a:r>
                <a:rPr lang="zh-CN" altLang="en-US" sz="2000" dirty="0">
                  <a:latin typeface="微软雅黑" panose="020B0503020204020204" pitchFamily="34" charset="-122"/>
                  <a:ea typeface="微软雅黑" panose="020B0503020204020204" pitchFamily="34" charset="-122"/>
                </a:rPr>
                <a:t>）</a:t>
              </a:r>
            </a:p>
          </p:txBody>
        </p:sp>
        <p:sp>
          <p:nvSpPr>
            <p:cNvPr id="32" name="文本框 31">
              <a:extLst>
                <a:ext uri="{FF2B5EF4-FFF2-40B4-BE49-F238E27FC236}">
                  <a16:creationId xmlns:a16="http://schemas.microsoft.com/office/drawing/2014/main" id="{A9A2002B-A47F-4EE3-835E-4532AE470084}"/>
                </a:ext>
              </a:extLst>
            </p:cNvPr>
            <p:cNvSpPr txBox="1"/>
            <p:nvPr/>
          </p:nvSpPr>
          <p:spPr>
            <a:xfrm>
              <a:off x="10323329" y="2748342"/>
              <a:ext cx="1612942"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成像平面</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(Image plane)</a:t>
              </a:r>
              <a:endParaRPr lang="zh-CN" altLang="en-US" sz="2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5ECD3A2-DA3B-4517-89E8-D00B88D24F99}"/>
                </a:ext>
              </a:extLst>
            </p:cNvPr>
            <p:cNvSpPr txBox="1"/>
            <p:nvPr/>
          </p:nvSpPr>
          <p:spPr>
            <a:xfrm>
              <a:off x="8308254" y="296242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单孔隔板</a:t>
              </a:r>
            </a:p>
          </p:txBody>
        </p:sp>
        <p:pic>
          <p:nvPicPr>
            <p:cNvPr id="35" name="图片 34">
              <a:extLst>
                <a:ext uri="{FF2B5EF4-FFF2-40B4-BE49-F238E27FC236}">
                  <a16:creationId xmlns:a16="http://schemas.microsoft.com/office/drawing/2014/main" id="{CBD55262-5EB2-48C7-9313-9888275042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61144" y="2996017"/>
              <a:ext cx="4360736" cy="2703657"/>
            </a:xfrm>
            <a:prstGeom prst="rect">
              <a:avLst/>
            </a:prstGeom>
          </p:spPr>
        </p:pic>
        <p:cxnSp>
          <p:nvCxnSpPr>
            <p:cNvPr id="36" name="直接连接符 35">
              <a:extLst>
                <a:ext uri="{FF2B5EF4-FFF2-40B4-BE49-F238E27FC236}">
                  <a16:creationId xmlns:a16="http://schemas.microsoft.com/office/drawing/2014/main" id="{90EA6749-024C-4A5E-9ABF-7122FF06C0B8}"/>
                </a:ext>
              </a:extLst>
            </p:cNvPr>
            <p:cNvCxnSpPr>
              <a:cxnSpLocks/>
            </p:cNvCxnSpPr>
            <p:nvPr/>
          </p:nvCxnSpPr>
          <p:spPr>
            <a:xfrm>
              <a:off x="5121687" y="3043709"/>
              <a:ext cx="0" cy="2884651"/>
            </a:xfrm>
            <a:prstGeom prst="line">
              <a:avLst/>
            </a:prstGeom>
            <a:ln w="28575">
              <a:solidFill>
                <a:srgbClr val="9A000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1E10DB2-759A-4AAA-BAB1-C320B2AB66D6}"/>
                </a:ext>
              </a:extLst>
            </p:cNvPr>
            <p:cNvCxnSpPr>
              <a:cxnSpLocks/>
            </p:cNvCxnSpPr>
            <p:nvPr/>
          </p:nvCxnSpPr>
          <p:spPr>
            <a:xfrm flipV="1">
              <a:off x="6644640" y="3986351"/>
              <a:ext cx="4248000" cy="8393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a:extLst>
              <a:ext uri="{FF2B5EF4-FFF2-40B4-BE49-F238E27FC236}">
                <a16:creationId xmlns:a16="http://schemas.microsoft.com/office/drawing/2014/main" id="{BC2722D8-76FE-449B-8719-81756E59A580}"/>
              </a:ext>
            </a:extLst>
          </p:cNvPr>
          <p:cNvSpPr txBox="1"/>
          <p:nvPr/>
        </p:nvSpPr>
        <p:spPr>
          <a:xfrm>
            <a:off x="10908162" y="5284462"/>
            <a:ext cx="697627"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图像</a:t>
            </a:r>
          </a:p>
        </p:txBody>
      </p:sp>
      <p:sp>
        <p:nvSpPr>
          <p:cNvPr id="41" name="文本框 40">
            <a:extLst>
              <a:ext uri="{FF2B5EF4-FFF2-40B4-BE49-F238E27FC236}">
                <a16:creationId xmlns:a16="http://schemas.microsoft.com/office/drawing/2014/main" id="{C74EBE45-D482-4B87-906E-0E84DB3FE872}"/>
              </a:ext>
            </a:extLst>
          </p:cNvPr>
          <p:cNvSpPr txBox="1"/>
          <p:nvPr/>
        </p:nvSpPr>
        <p:spPr>
          <a:xfrm>
            <a:off x="1929652" y="5982940"/>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人眼成像</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文本框 41">
            <a:extLst>
              <a:ext uri="{FF2B5EF4-FFF2-40B4-BE49-F238E27FC236}">
                <a16:creationId xmlns:a16="http://schemas.microsoft.com/office/drawing/2014/main" id="{9E0F8C61-BD87-4FDA-8EB4-D61317C57A30}"/>
              </a:ext>
            </a:extLst>
          </p:cNvPr>
          <p:cNvSpPr txBox="1"/>
          <p:nvPr/>
        </p:nvSpPr>
        <p:spPr>
          <a:xfrm>
            <a:off x="8055967" y="5982940"/>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相机成像</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892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针孔模型</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7</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p:txBody>
          <a:bodyPr/>
          <a:lstStyle/>
          <a:p>
            <a:pPr marL="0" indent="0" algn="just">
              <a:lnSpc>
                <a:spcPct val="110000"/>
              </a:lnSpc>
              <a:buNone/>
            </a:pPr>
            <a:r>
              <a:rPr lang="zh-CN" altLang="en-US" dirty="0"/>
              <a:t>       不对光线施加限制时，成像平面上每个点会获得空间中所有位置反射光的混合光，因而无法得到清晰的图像。</a:t>
            </a:r>
          </a:p>
        </p:txBody>
      </p:sp>
      <p:grpSp>
        <p:nvGrpSpPr>
          <p:cNvPr id="22" name="组合 21">
            <a:extLst>
              <a:ext uri="{FF2B5EF4-FFF2-40B4-BE49-F238E27FC236}">
                <a16:creationId xmlns:a16="http://schemas.microsoft.com/office/drawing/2014/main" id="{1E464856-83D3-442A-B951-EFE5DC215254}"/>
              </a:ext>
            </a:extLst>
          </p:cNvPr>
          <p:cNvGrpSpPr/>
          <p:nvPr/>
        </p:nvGrpSpPr>
        <p:grpSpPr>
          <a:xfrm>
            <a:off x="2594032" y="2866634"/>
            <a:ext cx="7003935" cy="2634204"/>
            <a:chOff x="3273087" y="2860614"/>
            <a:chExt cx="7003935" cy="2634204"/>
          </a:xfrm>
        </p:grpSpPr>
        <p:grpSp>
          <p:nvGrpSpPr>
            <p:cNvPr id="7" name="组合 6">
              <a:extLst>
                <a:ext uri="{FF2B5EF4-FFF2-40B4-BE49-F238E27FC236}">
                  <a16:creationId xmlns:a16="http://schemas.microsoft.com/office/drawing/2014/main" id="{5C985F8D-47A7-4266-90C4-4B218DECF458}"/>
                </a:ext>
              </a:extLst>
            </p:cNvPr>
            <p:cNvGrpSpPr/>
            <p:nvPr/>
          </p:nvGrpSpPr>
          <p:grpSpPr>
            <a:xfrm>
              <a:off x="3273087" y="3429000"/>
              <a:ext cx="5815151" cy="2065818"/>
              <a:chOff x="1403647" y="2812590"/>
              <a:chExt cx="5815151" cy="2065818"/>
            </a:xfrm>
          </p:grpSpPr>
          <p:pic>
            <p:nvPicPr>
              <p:cNvPr id="8" name="图片 7">
                <a:extLst>
                  <a:ext uri="{FF2B5EF4-FFF2-40B4-BE49-F238E27FC236}">
                    <a16:creationId xmlns:a16="http://schemas.microsoft.com/office/drawing/2014/main" id="{B656EF9B-A875-46A1-98B9-E5AE73240F9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t="6069" r="6697"/>
              <a:stretch/>
            </p:blipFill>
            <p:spPr>
              <a:xfrm>
                <a:off x="1403647" y="2812590"/>
                <a:ext cx="1692187" cy="2065818"/>
              </a:xfrm>
              <a:prstGeom prst="rect">
                <a:avLst/>
              </a:prstGeom>
            </p:spPr>
          </p:pic>
          <p:cxnSp>
            <p:nvCxnSpPr>
              <p:cNvPr id="9" name="直接连接符 8">
                <a:extLst>
                  <a:ext uri="{FF2B5EF4-FFF2-40B4-BE49-F238E27FC236}">
                    <a16:creationId xmlns:a16="http://schemas.microsoft.com/office/drawing/2014/main" id="{00EB7A43-78FB-4690-83B0-4883B9438768}"/>
                  </a:ext>
                </a:extLst>
              </p:cNvPr>
              <p:cNvCxnSpPr>
                <a:cxnSpLocks/>
              </p:cNvCxnSpPr>
              <p:nvPr/>
            </p:nvCxnSpPr>
            <p:spPr>
              <a:xfrm>
                <a:off x="7218798" y="2896661"/>
                <a:ext cx="0" cy="18976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4DA5E77-61FD-485B-BB8E-3093EEB0244E}"/>
                  </a:ext>
                </a:extLst>
              </p:cNvPr>
              <p:cNvCxnSpPr>
                <a:cxnSpLocks/>
                <a:stCxn id="8" idx="0"/>
              </p:cNvCxnSpPr>
              <p:nvPr/>
            </p:nvCxnSpPr>
            <p:spPr>
              <a:xfrm>
                <a:off x="2249741" y="2812590"/>
                <a:ext cx="4969056" cy="2203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04D8714-AD1F-4A06-B7E6-4F09F6611D77}"/>
                  </a:ext>
                </a:extLst>
              </p:cNvPr>
              <p:cNvCxnSpPr>
                <a:cxnSpLocks/>
                <a:stCxn id="8" idx="0"/>
              </p:cNvCxnSpPr>
              <p:nvPr/>
            </p:nvCxnSpPr>
            <p:spPr>
              <a:xfrm>
                <a:off x="2249741" y="2812590"/>
                <a:ext cx="4969056" cy="7604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9E90E9D-3811-485B-979F-32E2B6335F09}"/>
                  </a:ext>
                </a:extLst>
              </p:cNvPr>
              <p:cNvCxnSpPr>
                <a:cxnSpLocks/>
                <a:stCxn id="8" idx="0"/>
              </p:cNvCxnSpPr>
              <p:nvPr/>
            </p:nvCxnSpPr>
            <p:spPr>
              <a:xfrm>
                <a:off x="2249741" y="2812590"/>
                <a:ext cx="4969056" cy="13004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CA0154C-1D2A-466F-A175-485BA585613A}"/>
                  </a:ext>
                </a:extLst>
              </p:cNvPr>
              <p:cNvCxnSpPr>
                <a:cxnSpLocks/>
                <a:stCxn id="8" idx="0"/>
              </p:cNvCxnSpPr>
              <p:nvPr/>
            </p:nvCxnSpPr>
            <p:spPr>
              <a:xfrm>
                <a:off x="2249741" y="2812590"/>
                <a:ext cx="4969056" cy="18045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413D24F-B303-4713-A521-1D62CC0D85D9}"/>
                  </a:ext>
                </a:extLst>
              </p:cNvPr>
              <p:cNvCxnSpPr>
                <a:cxnSpLocks/>
              </p:cNvCxnSpPr>
              <p:nvPr/>
            </p:nvCxnSpPr>
            <p:spPr>
              <a:xfrm flipV="1">
                <a:off x="2771800" y="3032956"/>
                <a:ext cx="4446997" cy="612068"/>
              </a:xfrm>
              <a:prstGeom prst="straightConnector1">
                <a:avLst/>
              </a:prstGeom>
              <a:ln w="28575">
                <a:solidFill>
                  <a:srgbClr val="00FF00">
                    <a:alpha val="5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888FA22-ADB9-4337-B98B-8FC4DAE43C05}"/>
                  </a:ext>
                </a:extLst>
              </p:cNvPr>
              <p:cNvCxnSpPr>
                <a:cxnSpLocks/>
              </p:cNvCxnSpPr>
              <p:nvPr/>
            </p:nvCxnSpPr>
            <p:spPr>
              <a:xfrm flipV="1">
                <a:off x="2771799" y="3573016"/>
                <a:ext cx="4446997" cy="72008"/>
              </a:xfrm>
              <a:prstGeom prst="straightConnector1">
                <a:avLst/>
              </a:prstGeom>
              <a:ln w="28575">
                <a:solidFill>
                  <a:srgbClr val="00FF00">
                    <a:alpha val="5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BE3D71C-2F40-435C-8253-0254CBE47658}"/>
                  </a:ext>
                </a:extLst>
              </p:cNvPr>
              <p:cNvCxnSpPr>
                <a:cxnSpLocks/>
              </p:cNvCxnSpPr>
              <p:nvPr/>
            </p:nvCxnSpPr>
            <p:spPr>
              <a:xfrm>
                <a:off x="2771799" y="3645024"/>
                <a:ext cx="4446997" cy="468052"/>
              </a:xfrm>
              <a:prstGeom prst="straightConnector1">
                <a:avLst/>
              </a:prstGeom>
              <a:ln w="28575">
                <a:solidFill>
                  <a:srgbClr val="00FF00">
                    <a:alpha val="5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EDAF023-811A-4826-BC89-82614D763EF6}"/>
                  </a:ext>
                </a:extLst>
              </p:cNvPr>
              <p:cNvCxnSpPr>
                <a:cxnSpLocks/>
              </p:cNvCxnSpPr>
              <p:nvPr/>
            </p:nvCxnSpPr>
            <p:spPr>
              <a:xfrm>
                <a:off x="2771798" y="3653408"/>
                <a:ext cx="4446997" cy="963724"/>
              </a:xfrm>
              <a:prstGeom prst="straightConnector1">
                <a:avLst/>
              </a:prstGeom>
              <a:ln w="28575">
                <a:solidFill>
                  <a:srgbClr val="00FF00">
                    <a:alpha val="57000"/>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2F6C698F-4D41-41AE-B811-06C5B365FB38}"/>
                </a:ext>
              </a:extLst>
            </p:cNvPr>
            <p:cNvSpPr txBox="1"/>
            <p:nvPr/>
          </p:nvSpPr>
          <p:spPr>
            <a:xfrm>
              <a:off x="3273087" y="2860614"/>
              <a:ext cx="1492716"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物体</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(object)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823CC430-73DF-4BFC-983C-995FE7B8976B}"/>
                </a:ext>
              </a:extLst>
            </p:cNvPr>
            <p:cNvSpPr txBox="1"/>
            <p:nvPr/>
          </p:nvSpPr>
          <p:spPr>
            <a:xfrm>
              <a:off x="7638158" y="2860614"/>
              <a:ext cx="2638864"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成像平面</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(Image plane)</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81841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针孔模型</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8</a:t>
            </a:fld>
            <a:endParaRPr lang="zh-CN"/>
          </a:p>
        </p:txBody>
      </p:sp>
      <p:sp>
        <p:nvSpPr>
          <p:cNvPr id="6" name="内容占位符 5">
            <a:extLst>
              <a:ext uri="{FF2B5EF4-FFF2-40B4-BE49-F238E27FC236}">
                <a16:creationId xmlns:a16="http://schemas.microsoft.com/office/drawing/2014/main" id="{0412AF96-9AE9-4F52-BDA5-BBB1F93F4C1D}"/>
              </a:ext>
            </a:extLst>
          </p:cNvPr>
          <p:cNvSpPr>
            <a:spLocks noGrp="1"/>
          </p:cNvSpPr>
          <p:nvPr>
            <p:ph idx="1"/>
          </p:nvPr>
        </p:nvSpPr>
        <p:spPr/>
        <p:txBody>
          <a:bodyPr/>
          <a:lstStyle/>
          <a:p>
            <a:pPr marL="0" indent="0" algn="just">
              <a:lnSpc>
                <a:spcPct val="120000"/>
              </a:lnSpc>
              <a:buNone/>
            </a:pPr>
            <a:r>
              <a:rPr lang="zh-CN" altLang="en-US" dirty="0"/>
              <a:t>       单孔隔板过滤混合光，使穿过隔板的光线代表特定的空间位置。</a:t>
            </a:r>
          </a:p>
        </p:txBody>
      </p:sp>
      <p:grpSp>
        <p:nvGrpSpPr>
          <p:cNvPr id="37" name="组合 36">
            <a:extLst>
              <a:ext uri="{FF2B5EF4-FFF2-40B4-BE49-F238E27FC236}">
                <a16:creationId xmlns:a16="http://schemas.microsoft.com/office/drawing/2014/main" id="{A4672522-60F9-4572-BC7B-95942767759C}"/>
              </a:ext>
            </a:extLst>
          </p:cNvPr>
          <p:cNvGrpSpPr/>
          <p:nvPr/>
        </p:nvGrpSpPr>
        <p:grpSpPr>
          <a:xfrm>
            <a:off x="307618" y="3032822"/>
            <a:ext cx="11576764" cy="3180018"/>
            <a:chOff x="561144" y="2748342"/>
            <a:chExt cx="11576764" cy="3180018"/>
          </a:xfrm>
        </p:grpSpPr>
        <p:pic>
          <p:nvPicPr>
            <p:cNvPr id="38" name="图片 37">
              <a:extLst>
                <a:ext uri="{FF2B5EF4-FFF2-40B4-BE49-F238E27FC236}">
                  <a16:creationId xmlns:a16="http://schemas.microsoft.com/office/drawing/2014/main" id="{BDDD21A4-1210-4991-8A26-5DC6B07E29B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t="6069" r="6697"/>
            <a:stretch/>
          </p:blipFill>
          <p:spPr>
            <a:xfrm flipV="1">
              <a:off x="10883097" y="3421091"/>
              <a:ext cx="1254811" cy="1531870"/>
            </a:xfrm>
            <a:prstGeom prst="rect">
              <a:avLst/>
            </a:prstGeom>
          </p:spPr>
        </p:pic>
        <p:pic>
          <p:nvPicPr>
            <p:cNvPr id="39" name="图片 38">
              <a:extLst>
                <a:ext uri="{FF2B5EF4-FFF2-40B4-BE49-F238E27FC236}">
                  <a16:creationId xmlns:a16="http://schemas.microsoft.com/office/drawing/2014/main" id="{2B9E00BA-8945-4047-AB96-51F3254DBFF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t="6069" r="6697"/>
            <a:stretch/>
          </p:blipFill>
          <p:spPr>
            <a:xfrm>
              <a:off x="5121687" y="3586162"/>
              <a:ext cx="1692187" cy="2065818"/>
            </a:xfrm>
            <a:prstGeom prst="rect">
              <a:avLst/>
            </a:prstGeom>
          </p:spPr>
        </p:pic>
        <p:cxnSp>
          <p:nvCxnSpPr>
            <p:cNvPr id="40" name="直接连接符 39">
              <a:extLst>
                <a:ext uri="{FF2B5EF4-FFF2-40B4-BE49-F238E27FC236}">
                  <a16:creationId xmlns:a16="http://schemas.microsoft.com/office/drawing/2014/main" id="{AFD8F1D4-125B-4B1D-95D7-7665B8175C28}"/>
                </a:ext>
              </a:extLst>
            </p:cNvPr>
            <p:cNvCxnSpPr>
              <a:cxnSpLocks/>
            </p:cNvCxnSpPr>
            <p:nvPr/>
          </p:nvCxnSpPr>
          <p:spPr>
            <a:xfrm>
              <a:off x="10936838" y="3593071"/>
              <a:ext cx="0" cy="205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0B33987-DBC0-4027-99D0-64CA607CC4BD}"/>
                </a:ext>
              </a:extLst>
            </p:cNvPr>
            <p:cNvCxnSpPr>
              <a:cxnSpLocks/>
              <a:stCxn id="39" idx="0"/>
            </p:cNvCxnSpPr>
            <p:nvPr/>
          </p:nvCxnSpPr>
          <p:spPr>
            <a:xfrm>
              <a:off x="5967781" y="3586162"/>
              <a:ext cx="4969055" cy="13569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03BF3A1-B353-48E9-A764-6322D7745711}"/>
                </a:ext>
              </a:extLst>
            </p:cNvPr>
            <p:cNvCxnSpPr>
              <a:cxnSpLocks/>
            </p:cNvCxnSpPr>
            <p:nvPr/>
          </p:nvCxnSpPr>
          <p:spPr>
            <a:xfrm flipV="1">
              <a:off x="6489839" y="4346588"/>
              <a:ext cx="4446997" cy="72008"/>
            </a:xfrm>
            <a:prstGeom prst="straightConnector1">
              <a:avLst/>
            </a:prstGeom>
            <a:ln w="28575">
              <a:solidFill>
                <a:srgbClr val="00FF00">
                  <a:alpha val="5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B64FEA2-C760-4B5C-9642-53B08C029A7B}"/>
                </a:ext>
              </a:extLst>
            </p:cNvPr>
            <p:cNvCxnSpPr>
              <a:cxnSpLocks/>
            </p:cNvCxnSpPr>
            <p:nvPr/>
          </p:nvCxnSpPr>
          <p:spPr>
            <a:xfrm>
              <a:off x="8913548" y="3593071"/>
              <a:ext cx="0" cy="7535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200567B-BBFA-4DDC-A5BB-2F2C99CF6F29}"/>
                </a:ext>
              </a:extLst>
            </p:cNvPr>
            <p:cNvCxnSpPr>
              <a:cxnSpLocks/>
            </p:cNvCxnSpPr>
            <p:nvPr/>
          </p:nvCxnSpPr>
          <p:spPr>
            <a:xfrm>
              <a:off x="8913548" y="4426980"/>
              <a:ext cx="0" cy="9637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B008302-58D6-43F7-A2BF-B5476E1072BF}"/>
                </a:ext>
              </a:extLst>
            </p:cNvPr>
            <p:cNvSpPr txBox="1"/>
            <p:nvPr/>
          </p:nvSpPr>
          <p:spPr>
            <a:xfrm>
              <a:off x="5257466" y="2748342"/>
              <a:ext cx="1463862" cy="707886"/>
            </a:xfrm>
            <a:prstGeom prst="rect">
              <a:avLst/>
            </a:prstGeom>
            <a:noFill/>
          </p:spPr>
          <p:txBody>
            <a:bodyPr wrap="none" rtlCol="0">
              <a:spAutoFit/>
            </a:bodyPr>
            <a:lstStyle/>
            <a:p>
              <a:pPr algn="ctr"/>
              <a:r>
                <a:rPr lang="zh-CN" altLang="en-US" sz="2000" dirty="0">
                  <a:latin typeface="微软雅黑" panose="020B0503020204020204" pitchFamily="34" charset="-122"/>
                  <a:ea typeface="微软雅黑" panose="020B0503020204020204" pitchFamily="34" charset="-122"/>
                </a:rPr>
                <a:t>物体</a:t>
              </a: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object</a:t>
              </a:r>
              <a:r>
                <a:rPr lang="zh-CN" altLang="en-US" sz="2000" dirty="0">
                  <a:latin typeface="微软雅黑" panose="020B0503020204020204" pitchFamily="34" charset="-122"/>
                  <a:ea typeface="微软雅黑" panose="020B0503020204020204" pitchFamily="34" charset="-122"/>
                </a:rPr>
                <a:t>）</a:t>
              </a:r>
            </a:p>
          </p:txBody>
        </p:sp>
        <p:sp>
          <p:nvSpPr>
            <p:cNvPr id="46" name="文本框 45">
              <a:extLst>
                <a:ext uri="{FF2B5EF4-FFF2-40B4-BE49-F238E27FC236}">
                  <a16:creationId xmlns:a16="http://schemas.microsoft.com/office/drawing/2014/main" id="{85297713-AD16-48A6-9036-E9F843F92465}"/>
                </a:ext>
              </a:extLst>
            </p:cNvPr>
            <p:cNvSpPr txBox="1"/>
            <p:nvPr/>
          </p:nvSpPr>
          <p:spPr>
            <a:xfrm>
              <a:off x="10323329" y="2748342"/>
              <a:ext cx="1612942"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成像平面</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(Image plane)</a:t>
              </a:r>
              <a:endParaRPr lang="zh-CN" altLang="en-US" sz="2000"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90F67903-892F-4632-B01C-51D968AF6972}"/>
                </a:ext>
              </a:extLst>
            </p:cNvPr>
            <p:cNvSpPr txBox="1"/>
            <p:nvPr/>
          </p:nvSpPr>
          <p:spPr>
            <a:xfrm>
              <a:off x="8308254" y="296242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单孔隔板</a:t>
              </a:r>
            </a:p>
          </p:txBody>
        </p:sp>
        <p:pic>
          <p:nvPicPr>
            <p:cNvPr id="48" name="图片 47">
              <a:extLst>
                <a:ext uri="{FF2B5EF4-FFF2-40B4-BE49-F238E27FC236}">
                  <a16:creationId xmlns:a16="http://schemas.microsoft.com/office/drawing/2014/main" id="{241EAFDD-76E2-4618-96E4-4D1E96F455B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61144" y="2996017"/>
              <a:ext cx="4360736" cy="2703657"/>
            </a:xfrm>
            <a:prstGeom prst="rect">
              <a:avLst/>
            </a:prstGeom>
          </p:spPr>
        </p:pic>
        <p:cxnSp>
          <p:nvCxnSpPr>
            <p:cNvPr id="49" name="直接连接符 48">
              <a:extLst>
                <a:ext uri="{FF2B5EF4-FFF2-40B4-BE49-F238E27FC236}">
                  <a16:creationId xmlns:a16="http://schemas.microsoft.com/office/drawing/2014/main" id="{D69E2D41-6469-4889-9322-280DF81A8DDD}"/>
                </a:ext>
              </a:extLst>
            </p:cNvPr>
            <p:cNvCxnSpPr>
              <a:cxnSpLocks/>
            </p:cNvCxnSpPr>
            <p:nvPr/>
          </p:nvCxnSpPr>
          <p:spPr>
            <a:xfrm>
              <a:off x="5121687" y="3043709"/>
              <a:ext cx="0" cy="2884651"/>
            </a:xfrm>
            <a:prstGeom prst="line">
              <a:avLst/>
            </a:prstGeom>
            <a:ln w="28575">
              <a:solidFill>
                <a:srgbClr val="9A000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B4E1A546-3DB3-4AFC-B99A-C21ACE471076}"/>
                </a:ext>
              </a:extLst>
            </p:cNvPr>
            <p:cNvCxnSpPr>
              <a:cxnSpLocks/>
            </p:cNvCxnSpPr>
            <p:nvPr/>
          </p:nvCxnSpPr>
          <p:spPr>
            <a:xfrm flipV="1">
              <a:off x="6644640" y="3986351"/>
              <a:ext cx="4248000" cy="8393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1" name="直接箭头连接符 50">
            <a:extLst>
              <a:ext uri="{FF2B5EF4-FFF2-40B4-BE49-F238E27FC236}">
                <a16:creationId xmlns:a16="http://schemas.microsoft.com/office/drawing/2014/main" id="{ABCC851F-8695-499E-A380-74397A67A524}"/>
              </a:ext>
            </a:extLst>
          </p:cNvPr>
          <p:cNvCxnSpPr>
            <a:cxnSpLocks/>
            <a:stCxn id="39" idx="0"/>
          </p:cNvCxnSpPr>
          <p:nvPr/>
        </p:nvCxnSpPr>
        <p:spPr>
          <a:xfrm>
            <a:off x="5714255" y="3870642"/>
            <a:ext cx="2945767" cy="4001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16CD1CD-43F2-43C8-A1BE-DC53F7F1C6CA}"/>
              </a:ext>
            </a:extLst>
          </p:cNvPr>
          <p:cNvCxnSpPr>
            <a:cxnSpLocks/>
          </p:cNvCxnSpPr>
          <p:nvPr/>
        </p:nvCxnSpPr>
        <p:spPr>
          <a:xfrm>
            <a:off x="5714255" y="3877551"/>
            <a:ext cx="2945767" cy="12326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01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69C00-C899-4E96-8FE0-C469108CB29F}"/>
              </a:ext>
            </a:extLst>
          </p:cNvPr>
          <p:cNvSpPr>
            <a:spLocks noGrp="1"/>
          </p:cNvSpPr>
          <p:nvPr>
            <p:ph type="title"/>
          </p:nvPr>
        </p:nvSpPr>
        <p:spPr/>
        <p:txBody>
          <a:bodyPr/>
          <a:lstStyle/>
          <a:p>
            <a:r>
              <a:rPr lang="zh-CN" altLang="en-US" b="1" dirty="0">
                <a:solidFill>
                  <a:srgbClr val="9A0001"/>
                </a:solidFill>
              </a:rPr>
              <a:t>针孔模型</a:t>
            </a:r>
          </a:p>
        </p:txBody>
      </p:sp>
      <p:sp>
        <p:nvSpPr>
          <p:cNvPr id="4" name="灯片编号占位符 3">
            <a:extLst>
              <a:ext uri="{FF2B5EF4-FFF2-40B4-BE49-F238E27FC236}">
                <a16:creationId xmlns:a16="http://schemas.microsoft.com/office/drawing/2014/main" id="{E8E60198-2E66-48CD-AB5F-1140ACF3EFB4}"/>
              </a:ext>
            </a:extLst>
          </p:cNvPr>
          <p:cNvSpPr>
            <a:spLocks noGrp="1"/>
          </p:cNvSpPr>
          <p:nvPr>
            <p:ph type="sldNum" idx="12"/>
          </p:nvPr>
        </p:nvSpPr>
        <p:spPr/>
        <p:txBody>
          <a:bodyPr/>
          <a:lstStyle/>
          <a:p>
            <a:fld id="{A9B04F12-2911-494B-9AE8-6A8B6570AC67}" type="slidenum">
              <a:rPr lang="en-US" altLang="zh-CN" smtClean="0"/>
              <a:t>9</a:t>
            </a:fld>
            <a:endParaRPr lang="zh-CN"/>
          </a:p>
        </p:txBody>
      </p:sp>
      <p:pic>
        <p:nvPicPr>
          <p:cNvPr id="7" name="videoplayback (24)">
            <a:hlinkClick r:id="" action="ppaction://media"/>
            <a:extLst>
              <a:ext uri="{FF2B5EF4-FFF2-40B4-BE49-F238E27FC236}">
                <a16:creationId xmlns:a16="http://schemas.microsoft.com/office/drawing/2014/main" id="{6B82D0EA-F2DB-45B1-96B8-CEA4C7FF25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0360" y="1269365"/>
            <a:ext cx="8971280" cy="5046345"/>
          </a:xfrm>
          <a:prstGeom prst="rect">
            <a:avLst/>
          </a:prstGeom>
        </p:spPr>
      </p:pic>
      <p:sp>
        <p:nvSpPr>
          <p:cNvPr id="25" name="文本框 24">
            <a:extLst>
              <a:ext uri="{FF2B5EF4-FFF2-40B4-BE49-F238E27FC236}">
                <a16:creationId xmlns:a16="http://schemas.microsoft.com/office/drawing/2014/main" id="{BD77830A-2157-4857-8D2C-3A6F45120BA5}"/>
              </a:ext>
            </a:extLst>
          </p:cNvPr>
          <p:cNvSpPr txBox="1"/>
          <p:nvPr/>
        </p:nvSpPr>
        <p:spPr>
          <a:xfrm>
            <a:off x="212558" y="6417033"/>
            <a:ext cx="7708431" cy="369332"/>
          </a:xfrm>
          <a:prstGeom prst="rect">
            <a:avLst/>
          </a:prstGeom>
          <a:noFill/>
        </p:spPr>
        <p:txBody>
          <a:bodyPr wrap="square">
            <a:spAutoFit/>
          </a:bodyPr>
          <a:lstStyle/>
          <a:p>
            <a:r>
              <a:rPr lang="zh-CN" altLang="en-US" dirty="0">
                <a:solidFill>
                  <a:schemeClr val="bg2">
                    <a:lumMod val="75000"/>
                  </a:schemeClr>
                </a:solidFill>
                <a:latin typeface="Times New Roman" panose="02020603050405020304" pitchFamily="18" charset="0"/>
                <a:ea typeface="+mj-ea"/>
                <a:cs typeface="Times New Roman" panose="02020603050405020304" pitchFamily="18" charset="0"/>
              </a:rPr>
              <a:t>视频来源：https://www.youtube.com/watch?v=F-RAXHfUHxo</a:t>
            </a:r>
          </a:p>
        </p:txBody>
      </p:sp>
    </p:spTree>
    <p:extLst>
      <p:ext uri="{BB962C8B-B14F-4D97-AF65-F5344CB8AC3E}">
        <p14:creationId xmlns:p14="http://schemas.microsoft.com/office/powerpoint/2010/main" val="223038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8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12597</TotalTime>
  <Words>4792</Words>
  <Application>Microsoft Macintosh PowerPoint</Application>
  <PresentationFormat>Widescreen</PresentationFormat>
  <Paragraphs>589</Paragraphs>
  <Slides>52</Slides>
  <Notes>35</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等线</vt:lpstr>
      <vt:lpstr>Microsoft YaHei</vt:lpstr>
      <vt:lpstr>Cambria Math</vt:lpstr>
      <vt:lpstr>微软雅黑 Light</vt:lpstr>
      <vt:lpstr>Microsoft YaHei</vt:lpstr>
      <vt:lpstr>Wingdings</vt:lpstr>
      <vt:lpstr>Arial</vt:lpstr>
      <vt:lpstr>等线 Light</vt:lpstr>
      <vt:lpstr>Times New Roman</vt:lpstr>
      <vt:lpstr>Office 主题​​</vt:lpstr>
      <vt:lpstr>PowerPoint Presentation</vt:lpstr>
      <vt:lpstr>目录</vt:lpstr>
      <vt:lpstr>目录</vt:lpstr>
      <vt:lpstr>从三维空间到二维图像</vt:lpstr>
      <vt:lpstr>从三维空间到二维图像</vt:lpstr>
      <vt:lpstr>从三维空间到二维图像</vt:lpstr>
      <vt:lpstr>针孔模型</vt:lpstr>
      <vt:lpstr>针孔模型</vt:lpstr>
      <vt:lpstr>针孔模型</vt:lpstr>
      <vt:lpstr>针孔模型</vt:lpstr>
      <vt:lpstr>针孔模型</vt:lpstr>
      <vt:lpstr>针孔模型</vt:lpstr>
      <vt:lpstr>针孔模型</vt:lpstr>
      <vt:lpstr>针孔模型</vt:lpstr>
      <vt:lpstr>针孔模型</vt:lpstr>
      <vt:lpstr>摄像机几何</vt:lpstr>
      <vt:lpstr>摄像机几何</vt:lpstr>
      <vt:lpstr>摄像机几何</vt:lpstr>
      <vt:lpstr>摄像机几何</vt:lpstr>
      <vt:lpstr>摄像机几何</vt:lpstr>
      <vt:lpstr>摄像机几何</vt:lpstr>
      <vt:lpstr>摄像机几何</vt:lpstr>
      <vt:lpstr>摄像机几何</vt:lpstr>
      <vt:lpstr>摄像机几何</vt:lpstr>
      <vt:lpstr>摄像机几何</vt:lpstr>
      <vt:lpstr>目录</vt:lpstr>
      <vt:lpstr>直观理解三维重建</vt:lpstr>
      <vt:lpstr>如何重建三维</vt:lpstr>
      <vt:lpstr>基于对应点重建</vt:lpstr>
      <vt:lpstr>基于对应点重建</vt:lpstr>
      <vt:lpstr>基于对应点重建</vt:lpstr>
      <vt:lpstr>基于对应点重建</vt:lpstr>
      <vt:lpstr>基于对应点重建</vt:lpstr>
      <vt:lpstr>基于对应点重建</vt:lpstr>
      <vt:lpstr>基于对应点重建</vt:lpstr>
      <vt:lpstr>目录</vt:lpstr>
      <vt:lpstr>三维重建的难点</vt:lpstr>
      <vt:lpstr>三维重建的难点</vt:lpstr>
      <vt:lpstr>三维重建的难点</vt:lpstr>
      <vt:lpstr>三维重建的难点</vt:lpstr>
      <vt:lpstr>最新的三维重建技术</vt:lpstr>
      <vt:lpstr>基于神经网络的3维重建算法</vt:lpstr>
      <vt:lpstr>基于神经网络的3维重建算法</vt:lpstr>
      <vt:lpstr>3维重建算法</vt:lpstr>
      <vt:lpstr>3维重建算法</vt:lpstr>
      <vt:lpstr>3维重建算法</vt:lpstr>
      <vt:lpstr>3维重建算法</vt:lpstr>
      <vt:lpstr>3维重建算法</vt:lpstr>
      <vt:lpstr>3维重建算法</vt:lpstr>
      <vt:lpstr>3维重建算法</vt:lpstr>
      <vt:lpstr>3维重建算法</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kunlun xu</dc:creator>
  <cp:lastModifiedBy>Zhang Muhan</cp:lastModifiedBy>
  <cp:revision>1188</cp:revision>
  <dcterms:modified xsi:type="dcterms:W3CDTF">2024-05-06T04:49:18Z</dcterms:modified>
</cp:coreProperties>
</file>